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71" d="100"/>
          <a:sy n="71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HiSilicon, []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82500"/>
              </p:ext>
            </p:extLst>
          </p:nvPr>
        </p:nvGraphicFramePr>
        <p:xfrm>
          <a:off x="88775" y="1124960"/>
          <a:ext cx="12018047" cy="459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49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263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4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833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/>
                        <a:t>Assumption</a:t>
                      </a:r>
                      <a:r>
                        <a:rPr lang="en-US" altLang="zh-CN" sz="1200" b="1" baseline="0" dirty="0"/>
                        <a:t> </a:t>
                      </a:r>
                      <a:r>
                        <a:rPr lang="en-US" altLang="zh-CN" sz="1200" b="1" dirty="0"/>
                        <a:t>Items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Current </a:t>
                      </a:r>
                      <a:r>
                        <a:rPr lang="en-US" altLang="zh-CN" sz="1200"/>
                        <a:t>status in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/>
                        <a:t>TR</a:t>
                      </a:r>
                      <a:r>
                        <a:rPr lang="en-US" altLang="zh-CN" sz="1200" baseline="0"/>
                        <a:t> </a:t>
                      </a:r>
                      <a:r>
                        <a:rPr lang="en-US" altLang="zh-CN" sz="1200" baseline="0" dirty="0"/>
                        <a:t>38.827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Proposals</a:t>
                      </a:r>
                      <a:r>
                        <a:rPr lang="en-US" altLang="zh-CN" sz="1200" baseline="0" dirty="0"/>
                        <a:t> in RAN4 #97-e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156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BS antenna</a:t>
                      </a:r>
                      <a:r>
                        <a:rPr lang="en-US" altLang="zh-CN" sz="1200" b="1" baseline="0" dirty="0"/>
                        <a:t> beamforming configuration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/>
                        <a:t>A code book of 128 fixed beams is constructed to a grid of eight elevation angles from –25 to +25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with ~7.1 step size and 16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The direction of Strongest</a:t>
                      </a:r>
                      <a:r>
                        <a:rPr lang="en-US" altLang="zh-CN" sz="1200" b="1" baseline="0" dirty="0"/>
                        <a:t> beam from BS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Rotate the BS antenna array so that the direction of the</a:t>
                      </a:r>
                      <a:r>
                        <a:rPr lang="en-US" altLang="zh-CN" sz="1200" baseline="0" dirty="0"/>
                        <a:t> strongest</a:t>
                      </a:r>
                      <a:r>
                        <a:rPr lang="en-US" altLang="zh-CN" sz="1200" dirty="0"/>
                        <a:t> beam towards the strongest cluster, i.e. Cluster #6 in </a:t>
                      </a:r>
                      <a:r>
                        <a:rPr lang="en-US" altLang="zh-CN" sz="1200" dirty="0" err="1"/>
                        <a:t>UMi</a:t>
                      </a:r>
                      <a:r>
                        <a:rPr lang="en-US" altLang="zh-CN" sz="1200" dirty="0"/>
                        <a:t> CDL-C, Cluster #2 in </a:t>
                      </a:r>
                      <a:r>
                        <a:rPr lang="en-US" altLang="zh-CN" sz="1200" dirty="0" err="1"/>
                        <a:t>InO</a:t>
                      </a:r>
                      <a:r>
                        <a:rPr lang="en-US" altLang="zh-CN" sz="1200" dirty="0"/>
                        <a:t> CDL-A.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2653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Clusters</a:t>
                      </a:r>
                      <a:r>
                        <a:rPr lang="en-US" altLang="zh-CN" sz="1200" b="1" baseline="0" dirty="0"/>
                        <a:t> used in chamber for each </a:t>
                      </a:r>
                      <a:r>
                        <a:rPr lang="en-US" altLang="zh-CN" sz="1200" b="1" dirty="0"/>
                        <a:t>Channel Model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 clear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Op1: choose 3 or 4 strongest clusters after BS pattern filtering for each channel model that the BS strongest beam toward to , i.e. 3 clusters for CDL-A as cluster #2 #3 #4, 4 clusters for CDL-C as cluster #6 #7 #8 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2: the reference channel model parameters after BS filtering under 6 probes layout for simulation.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3: clusters within 40dB dynamic after BS filtering should be considered</a:t>
                      </a:r>
                      <a:endParaRPr lang="zh-CN" altLang="en-US" sz="12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With option 2, no need to emulate the PSP in the simulation.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6649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PSP for simulation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PSP</a:t>
                      </a:r>
                      <a:r>
                        <a:rPr lang="en-US" altLang="zh-CN" sz="1200" baseline="0" dirty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/>
                        <a:t>Not clear how to simulate on PSP validation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How to emulate PSP in simulation? What is target PSP for</a:t>
                      </a:r>
                      <a:r>
                        <a:rPr lang="en-US" altLang="zh-CN" sz="1200" baseline="0" dirty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UE antenna array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 array type can be 2x2 patches and/or 1x4 patches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 or three panels is assumed,</a:t>
                      </a:r>
                      <a:r>
                        <a:rPr lang="en-US" altLang="zh-CN" sz="12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panels is prioritsed</a:t>
                      </a:r>
                      <a:endParaRPr lang="en-US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implementation scenarios are not precluded</a:t>
                      </a:r>
                      <a:endParaRPr lang="zh-CN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209072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  <p:sp>
        <p:nvSpPr>
          <p:cNvPr id="2" name="矩形 1"/>
          <p:cNvSpPr/>
          <p:nvPr/>
        </p:nvSpPr>
        <p:spPr>
          <a:xfrm>
            <a:off x="57911" y="5682059"/>
            <a:ext cx="12231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7030A0"/>
                </a:solidFill>
                <a:latin typeface="Calibri" panose="020F0502020204030204" pitchFamily="34" charset="0"/>
              </a:rPr>
              <a:t>FR2 MIMO OTA requirement evaluation assumes UE </a:t>
            </a:r>
            <a:r>
              <a:rPr lang="en-US" dirty="0">
                <a:solidFill>
                  <a:srgbClr val="00B050"/>
                </a:solidFill>
              </a:rPr>
              <a:t>performance meets and is closed to </a:t>
            </a:r>
            <a:r>
              <a:rPr lang="en-US" altLang="zh-CN" dirty="0">
                <a:solidFill>
                  <a:srgbClr val="7030A0"/>
                </a:solidFill>
                <a:latin typeface="Calibri" panose="020F0502020204030204" pitchFamily="34" charset="0"/>
              </a:rPr>
              <a:t>existed FR2 RF requirements, E.g. REFSENSE and EIS spherical coverage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[3] 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/>
              <a:t>”, </a:t>
            </a:r>
            <a:r>
              <a:rPr lang="en-US" altLang="zh-CN" dirty="0" err="1"/>
              <a:t>MediaTek</a:t>
            </a:r>
            <a:endParaRPr lang="en-US" altLang="zh-CN" dirty="0"/>
          </a:p>
          <a:p>
            <a:pPr>
              <a:lnSpc>
                <a:spcPct val="125000"/>
              </a:lnSpc>
            </a:pPr>
            <a:r>
              <a:rPr lang="en-US" altLang="zh-CN" dirty="0"/>
              <a:t>[4] R4-2016539 “Simulation assumptions for NR FR2 MIMO OTA”,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5590</TotalTime>
  <Words>519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Ting-Wei Kang (康庭維)</cp:lastModifiedBy>
  <cp:revision>285</cp:revision>
  <dcterms:created xsi:type="dcterms:W3CDTF">2019-10-15T22:26:30Z</dcterms:created>
  <dcterms:modified xsi:type="dcterms:W3CDTF">2020-11-11T22:41:41Z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(3)wnUKgoMZmMNgWibiSZGkQIfKMBMcb1RDrTBhLgjq9rvScTtRzP3grdeId3VXP8A3YjLwpvmR
Z7Pd31/NcYiRHyz0wQrYr18fzZKt78NZsTVqiM0oPNd09AZLT+hYDlVpoFx/Blgry6i+26HS
GUaBOKBHcSZadcYdPttughhSXuXBo1cFC5Yf/u/r3bZP5QGCtcvFF9ok38fcJ2CPSQNt/leW
HVOd+Frzwi79J6++a3</vt:lpwstr>
  </property>
  <property fmtid="{D5CDD505-2E9C-101B-9397-08002B2CF9AE}" pid="3" name="_2015_ms_pID_7253431">
    <vt:lpwstr>7Q8mHG42WW3sR7nwH5oQ7XQ9kDXjQiuviDa8pwzf9wNa9OiYICsfG8
Jj0oL8TXCI8lCnhAMjAfeMbe6ce/8ijANe/NyFEwCVCaFgomvrulrLpsReEUNDVLWoMeEM1X
L7ZobT5lOAvASoKD+yf4QVXkJOOknWKJgqcug5EhUODF2sPDnziX/S2OrqIp4mASRoNpj+xT
4qbwGD1C2umfBQkpCvKarVOTiqBPcsLIqZL7</vt:lpwstr>
  </property>
  <property fmtid="{D5CDD505-2E9C-101B-9397-08002B2CF9AE}" pid="4" name="_2015_ms_pID_7253432">
    <vt:lpwstr>bCCf0w+S4bY5BopvagppGL0=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