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56" r:id="rId2"/>
    <p:sldId id="295" r:id="rId3"/>
    <p:sldId id="293" r:id="rId4"/>
    <p:sldId id="294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07" autoAdjust="0"/>
    <p:restoredTop sz="96424" autoAdjust="0"/>
  </p:normalViewPr>
  <p:slideViewPr>
    <p:cSldViewPr snapToGrid="0">
      <p:cViewPr varScale="1">
        <p:scale>
          <a:sx n="70" d="100"/>
          <a:sy n="70" d="100"/>
        </p:scale>
        <p:origin x="42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77CB8-84A1-45D8-829E-D1E8976B938D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B131C0-A4DB-454F-9D59-F72C689481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3364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926418"/>
            <a:ext cx="10320528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WF on </a:t>
            </a:r>
            <a:r>
              <a:rPr lang="en-US" dirty="0"/>
              <a:t>FR2 MIMO OTA </a:t>
            </a:r>
            <a:br>
              <a:rPr lang="en-US" dirty="0"/>
            </a:br>
            <a:r>
              <a:rPr lang="en-US" dirty="0"/>
              <a:t>simulation assumption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/>
              <a:t>Huawei</a:t>
            </a:r>
            <a:r>
              <a:rPr lang="en-US" dirty="0"/>
              <a:t>, </a:t>
            </a:r>
            <a:r>
              <a:rPr lang="en-US" dirty="0" smtClean="0"/>
              <a:t>HiSilicon, []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xmlns="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zh-CN" b="1" dirty="0"/>
              <a:t>R4-200XXXX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xmlns="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41358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#97-e</a:t>
            </a:r>
          </a:p>
          <a:p>
            <a:r>
              <a:rPr lang="en-US" altLang="zh-CN" b="1" dirty="0"/>
              <a:t>Nov</a:t>
            </a:r>
            <a:r>
              <a:rPr lang="en-US" b="1" dirty="0"/>
              <a:t> 2</a:t>
            </a:r>
            <a:r>
              <a:rPr lang="en-US" altLang="zh-CN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60694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032" y="73823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 WF[1], it is agreed: </a:t>
            </a:r>
          </a:p>
          <a:p>
            <a:pPr lvl="1"/>
            <a:r>
              <a:rPr lang="en-US" altLang="zh-CN" sz="2000" dirty="0"/>
              <a:t>For FR2, simulation approach to define performance requirement is not precluded</a:t>
            </a:r>
          </a:p>
          <a:p>
            <a:pPr lvl="2"/>
            <a:r>
              <a:rPr lang="en-US" altLang="zh-CN" sz="1800" dirty="0" err="1"/>
              <a:t>Workplan</a:t>
            </a:r>
            <a:r>
              <a:rPr lang="en-US" altLang="zh-CN" sz="1800" dirty="0"/>
              <a:t> including detailed simulation assumptions for FR2 simulation campaign need to be defined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995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35496" y="-99392"/>
            <a:ext cx="8229600" cy="778098"/>
          </a:xfrm>
        </p:spPr>
        <p:txBody>
          <a:bodyPr/>
          <a:lstStyle/>
          <a:p>
            <a:pPr algn="l"/>
            <a:r>
              <a:rPr lang="en-US" altLang="zh-CN" sz="3600" dirty="0" smtClean="0"/>
              <a:t>FR2 MIMO OTA simulation assumptions</a:t>
            </a:r>
            <a:endParaRPr lang="zh-CN" altLang="en-US" sz="3600" dirty="0"/>
          </a:p>
        </p:txBody>
      </p:sp>
      <p:sp>
        <p:nvSpPr>
          <p:cNvPr id="7" name="文本框 6"/>
          <p:cNvSpPr txBox="1"/>
          <p:nvPr/>
        </p:nvSpPr>
        <p:spPr>
          <a:xfrm>
            <a:off x="45868" y="530070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FR2 MIMO OTA simulation assumptions should take TR 38.827 as baseline, following items still need further alignment in detail for simulation: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041624"/>
              </p:ext>
            </p:extLst>
          </p:nvPr>
        </p:nvGraphicFramePr>
        <p:xfrm>
          <a:off x="88775" y="1124960"/>
          <a:ext cx="12018047" cy="4599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88"/>
                <a:gridCol w="3764991"/>
                <a:gridCol w="5226324"/>
                <a:gridCol w="1304544"/>
              </a:tblGrid>
              <a:tr h="278335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b="1" dirty="0" smtClean="0"/>
                        <a:t>Assumption</a:t>
                      </a:r>
                      <a:r>
                        <a:rPr lang="en-US" altLang="zh-CN" sz="1200" b="1" baseline="0" dirty="0" smtClean="0"/>
                        <a:t> </a:t>
                      </a:r>
                      <a:r>
                        <a:rPr lang="en-US" altLang="zh-CN" sz="1200" b="1" dirty="0" smtClean="0"/>
                        <a:t>Items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Current </a:t>
                      </a:r>
                      <a:r>
                        <a:rPr lang="en-US" altLang="zh-CN" sz="1200" smtClean="0"/>
                        <a:t>status </a:t>
                      </a:r>
                      <a:r>
                        <a:rPr lang="en-US" altLang="zh-CN" sz="1200" smtClean="0"/>
                        <a:t>in</a:t>
                      </a:r>
                      <a:r>
                        <a:rPr lang="en-US" altLang="zh-CN" sz="1200" baseline="0" smtClean="0"/>
                        <a:t> </a:t>
                      </a:r>
                      <a:r>
                        <a:rPr lang="en-US" altLang="zh-CN" sz="1200" smtClean="0"/>
                        <a:t>TR</a:t>
                      </a:r>
                      <a:r>
                        <a:rPr lang="en-US" altLang="zh-CN" sz="1200" baseline="0" smtClean="0"/>
                        <a:t> </a:t>
                      </a:r>
                      <a:r>
                        <a:rPr lang="en-US" altLang="zh-CN" sz="1200" baseline="0" dirty="0" smtClean="0"/>
                        <a:t>38.827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Proposals</a:t>
                      </a:r>
                      <a:r>
                        <a:rPr lang="en-US" altLang="zh-CN" sz="1200" baseline="0" dirty="0" smtClean="0"/>
                        <a:t> in RAN4 #97-e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200" dirty="0" smtClean="0"/>
                        <a:t>Note</a:t>
                      </a:r>
                      <a:endParaRPr lang="zh-CN" altLang="en-US" sz="1200" dirty="0"/>
                    </a:p>
                  </a:txBody>
                  <a:tcPr/>
                </a:tc>
              </a:tr>
              <a:tr h="637156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BS antenna</a:t>
                      </a:r>
                      <a:r>
                        <a:rPr lang="en-US" altLang="zh-CN" sz="1200" b="1" baseline="0" dirty="0" smtClean="0"/>
                        <a:t> beamforming configuration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200" dirty="0" smtClean="0"/>
                        <a:t>A code book of 128 fixed beams is constructed to a grid of eight elevation angles from –25 to +25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with ~7.1 step size and 16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dirty="0" smtClean="0"/>
                        <a:t>azimuth angles from –60 to +60 with 8 step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1 strongest transmitting beam out of the 128 beam fixed beam grid is selected for each FR2 channel model, i.e. beam in the boresight direction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The direction of Strongest</a:t>
                      </a:r>
                      <a:r>
                        <a:rPr lang="en-US" altLang="zh-CN" sz="1200" b="1" baseline="0" dirty="0" smtClean="0"/>
                        <a:t> beam from BS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strongest transmitting beam is generated from BS, the direction of this beam towards the strongest cluster of each FR2 channel model.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Rotate the BS antenna array so that the direction of the</a:t>
                      </a:r>
                      <a:r>
                        <a:rPr lang="en-US" altLang="zh-CN" sz="1200" baseline="0" dirty="0" smtClean="0"/>
                        <a:t> strongest</a:t>
                      </a:r>
                      <a:r>
                        <a:rPr lang="en-US" altLang="zh-CN" sz="1200" dirty="0" smtClean="0"/>
                        <a:t> beam towards the strongest cluster, i.e. Cluster #6 in </a:t>
                      </a:r>
                      <a:r>
                        <a:rPr lang="en-US" altLang="zh-CN" sz="1200" dirty="0" err="1" smtClean="0"/>
                        <a:t>UMi</a:t>
                      </a:r>
                      <a:r>
                        <a:rPr lang="en-US" altLang="zh-CN" sz="1200" dirty="0" smtClean="0"/>
                        <a:t> CDL-C, Cluster #2 in </a:t>
                      </a:r>
                      <a:r>
                        <a:rPr lang="en-US" altLang="zh-CN" sz="1200" dirty="0" err="1" smtClean="0"/>
                        <a:t>InO</a:t>
                      </a:r>
                      <a:r>
                        <a:rPr lang="en-US" altLang="zh-CN" sz="1200" dirty="0" smtClean="0"/>
                        <a:t> CDL-A.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1212653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Clusters</a:t>
                      </a:r>
                      <a:r>
                        <a:rPr lang="en-US" altLang="zh-CN" sz="1200" b="1" baseline="0" dirty="0" smtClean="0"/>
                        <a:t> used in chamber for each </a:t>
                      </a:r>
                      <a:r>
                        <a:rPr lang="en-US" altLang="zh-CN" sz="1200" b="1" dirty="0" smtClean="0"/>
                        <a:t>Channel Model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Not clear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Op1: choose </a:t>
                      </a:r>
                      <a:r>
                        <a:rPr lang="en-US" altLang="zh-CN" sz="1200" dirty="0" smtClean="0"/>
                        <a:t>3 or 4 strongest clusters after BS pattern filtering for each channel model that the BS strongest beam toward to , i.e. 3 clusters for CDL-A as cluster #2 #3 #4, 4 clusters for CDL-C as cluster #6 #7 #8 </a:t>
                      </a:r>
                      <a:r>
                        <a:rPr lang="en-US" altLang="zh-CN" sz="1200" smtClean="0"/>
                        <a:t>#</a:t>
                      </a:r>
                      <a:r>
                        <a:rPr lang="en-US" altLang="zh-CN" sz="1200" smtClean="0"/>
                        <a:t>2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2: the reference channel model parameters after BS filtering under 6 probes layout for simulation.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CN" sz="1200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Op 3: clusters within 40dB dynamic after BS filtering should be considered</a:t>
                      </a:r>
                      <a:endParaRPr lang="zh-CN" altLang="en-US" sz="1200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  <a:tr h="816649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PSP for simulation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dirty="0" smtClean="0"/>
                        <a:t>PSP</a:t>
                      </a:r>
                      <a:r>
                        <a:rPr lang="en-US" altLang="zh-CN" sz="1200" baseline="0" dirty="0" smtClean="0"/>
                        <a:t> validation measurements procedure is provided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Target PSP for validation is FFS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baseline="0" dirty="0" smtClean="0"/>
                        <a:t>Not clear how to simulate on PSP validation 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compared between above strongest clusters radiated from 6 probes and ideal PAS from the 3 or 4 strongest clusters.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How to emulate PSP in simulation? What is target PSP for</a:t>
                      </a:r>
                      <a:r>
                        <a:rPr lang="en-US" altLang="zh-CN" sz="1200" baseline="0" dirty="0" smtClean="0"/>
                        <a:t> simulation</a:t>
                      </a:r>
                      <a:endParaRPr lang="zh-CN" altLang="en-US" sz="1200" dirty="0"/>
                    </a:p>
                  </a:txBody>
                  <a:tcPr/>
                </a:tc>
              </a:tr>
              <a:tr h="635171">
                <a:tc>
                  <a:txBody>
                    <a:bodyPr/>
                    <a:lstStyle/>
                    <a:p>
                      <a:r>
                        <a:rPr lang="en-US" altLang="zh-CN" sz="1200" b="1" dirty="0" smtClean="0"/>
                        <a:t>UE antenna array </a:t>
                      </a:r>
                      <a:endParaRPr lang="zh-CN" alt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N/A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antenna array type can be 2x2 patches </a:t>
                      </a: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and/or </a:t>
                      </a: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1x4 patches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 or three panels is </a:t>
                      </a: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assumed,</a:t>
                      </a:r>
                      <a:r>
                        <a:rPr lang="en-US" altLang="zh-CN" sz="12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 panels is prioritsed</a:t>
                      </a:r>
                      <a:endParaRPr lang="en-US" altLang="zh-CN" sz="1200" kern="120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others implementation scenarios are not precluded</a:t>
                      </a:r>
                      <a:endParaRPr lang="zh-CN" altLang="zh-CN" sz="12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5868" y="6209072"/>
            <a:ext cx="120060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Companies are encouraged to provide views on above simulation assumptions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other aspects are not precluded if necessary</a:t>
            </a:r>
          </a:p>
        </p:txBody>
      </p:sp>
      <p:sp>
        <p:nvSpPr>
          <p:cNvPr id="2" name="矩形 1"/>
          <p:cNvSpPr/>
          <p:nvPr/>
        </p:nvSpPr>
        <p:spPr>
          <a:xfrm>
            <a:off x="57911" y="5682059"/>
            <a:ext cx="122316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mtClean="0">
                <a:solidFill>
                  <a:srgbClr val="7030A0"/>
                </a:solidFill>
                <a:latin typeface="Calibri" panose="020F0502020204030204" pitchFamily="34" charset="0"/>
              </a:rPr>
              <a:t>FR2 MIMO </a:t>
            </a: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OTA </a:t>
            </a:r>
            <a:r>
              <a:rPr lang="en-US" altLang="zh-CN" smtClean="0">
                <a:solidFill>
                  <a:srgbClr val="7030A0"/>
                </a:solidFill>
                <a:latin typeface="Calibri" panose="020F0502020204030204" pitchFamily="34" charset="0"/>
              </a:rPr>
              <a:t>requirement evaluation assumes </a:t>
            </a: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UE </a:t>
            </a:r>
            <a:r>
              <a:rPr lang="en-US" altLang="zh-CN" smtClean="0">
                <a:solidFill>
                  <a:srgbClr val="7030A0"/>
                </a:solidFill>
                <a:latin typeface="Calibri" panose="020F0502020204030204" pitchFamily="34" charset="0"/>
              </a:rPr>
              <a:t>already </a:t>
            </a: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meets existed FR2 RF requirements</a:t>
            </a: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, </a:t>
            </a:r>
            <a:r>
              <a:rPr lang="en-US" altLang="zh-CN" smtClean="0">
                <a:solidFill>
                  <a:srgbClr val="7030A0"/>
                </a:solidFill>
                <a:latin typeface="Calibri" panose="020F0502020204030204" pitchFamily="34" charset="0"/>
              </a:rPr>
              <a:t>E.g. REFSENSE </a:t>
            </a:r>
            <a:r>
              <a:rPr lang="en-US" altLang="zh-CN">
                <a:solidFill>
                  <a:srgbClr val="7030A0"/>
                </a:solidFill>
                <a:latin typeface="Calibri" panose="020F0502020204030204" pitchFamily="34" charset="0"/>
              </a:rPr>
              <a:t>and EIS spherical coverage</a:t>
            </a:r>
            <a:endParaRPr lang="zh-CN" alt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27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60326"/>
            <a:ext cx="10515600" cy="58222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15330" y="642552"/>
            <a:ext cx="115741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dirty="0" smtClean="0"/>
              <a:t>[1] R4-2012707 “WF on NR MIMO OTA”, vivo, CAICT, Spirent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[2] R4-2017428 “email discussion summary for 97e MIMO OTA ”, CAICT</a:t>
            </a:r>
          </a:p>
          <a:p>
            <a:pPr>
              <a:lnSpc>
                <a:spcPct val="125000"/>
              </a:lnSpc>
            </a:pPr>
            <a:r>
              <a:rPr lang="en-US" altLang="zh-CN" dirty="0" smtClean="0"/>
              <a:t>[3] </a:t>
            </a:r>
            <a:r>
              <a:rPr lang="en-US" altLang="zh-CN" dirty="0"/>
              <a:t>R4-2014829 “Proposal of FR2 MIMO OTA simulation approach </a:t>
            </a:r>
            <a:r>
              <a:rPr lang="en-US" altLang="zh-CN" dirty="0" err="1"/>
              <a:t>workplan</a:t>
            </a:r>
            <a:r>
              <a:rPr lang="en-US" altLang="zh-CN" dirty="0" smtClean="0"/>
              <a:t>”, </a:t>
            </a:r>
            <a:r>
              <a:rPr lang="en-US" altLang="zh-CN" dirty="0" err="1" smtClean="0"/>
              <a:t>MediaTek</a:t>
            </a:r>
            <a:endParaRPr lang="en-US" altLang="zh-CN" dirty="0" smtClean="0"/>
          </a:p>
          <a:p>
            <a:pPr>
              <a:lnSpc>
                <a:spcPct val="125000"/>
              </a:lnSpc>
            </a:pPr>
            <a:r>
              <a:rPr lang="en-US" altLang="zh-CN" dirty="0" smtClean="0"/>
              <a:t>[4] </a:t>
            </a:r>
            <a:r>
              <a:rPr lang="en-US" altLang="zh-CN" dirty="0"/>
              <a:t>R4-2016539 “Simulation assumptions for NR FR2 MIMO OTA</a:t>
            </a:r>
            <a:r>
              <a:rPr lang="en-US" altLang="zh-CN" dirty="0" smtClean="0"/>
              <a:t>”, Huawei, HiSilicon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617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5589</TotalTime>
  <Words>501</Words>
  <Application>Microsoft Office PowerPoint</Application>
  <PresentationFormat>宽屏</PresentationFormat>
  <Paragraphs>46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Times New Roman</vt:lpstr>
      <vt:lpstr>Office 主题</vt:lpstr>
      <vt:lpstr>WF on FR2 MIMO OTA  simulation assumption</vt:lpstr>
      <vt:lpstr>Background</vt:lpstr>
      <vt:lpstr>FR2 MIMO OTA simulation assumptions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Zhangqian (Zq)</cp:lastModifiedBy>
  <cp:revision>282</cp:revision>
  <dcterms:created xsi:type="dcterms:W3CDTF">2019-10-15T22:26:30Z</dcterms:created>
  <dcterms:modified xsi:type="dcterms:W3CDTF">2020-11-11T11:26:23Z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(3)wnUKgoMZmMNgWibiSZGkQIfKMBMcb1RDrTBhLgjq9rvScTtRzP3grdeId3VXP8A3YjLwpvmR
Z7Pd31/NcYiRHyz0wQrYr18fzZKt78NZsTVqiM0oPNd09AZLT+hYDlVpoFx/Blgry6i+26HS
GUaBOKBHcSZadcYdPttughhSXuXBo1cFC5Yf/u/r3bZP5QGCtcvFF9ok38fcJ2CPSQNt/leW
HVOd+Frzwi79J6++a3</vt:lpwstr>
  </property>
  <property fmtid="{D5CDD505-2E9C-101B-9397-08002B2CF9AE}" pid="3" name="_2015_ms_pID_7253431">
    <vt:lpwstr>7Q8mHG42WW3sR7nwH5oQ7XQ9kDXjQiuviDa8pwzf9wNa9OiYICsfG8
Jj0oL8TXCI8lCnhAMjAfeMbe6ce/8ijANe/NyFEwCVCaFgomvrulrLpsReEUNDVLWoMeEM1X
L7ZobT5lOAvASoKD+yf4QVXkJOOknWKJgqcug5EhUODF2sPDnziX/S2OrqIp4mASRoNpj+xT
4qbwGD1C2umfBQkpCvKarVOTiqBPcsLIqZL7</vt:lpwstr>
  </property>
  <property fmtid="{D5CDD505-2E9C-101B-9397-08002B2CF9AE}" pid="4" name="_2015_ms_pID_7253432">
    <vt:lpwstr>bCCf0w+S4bY5BopvagppGL0=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1604537758</vt:lpwstr>
  </property>
</Properties>
</file>