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6"/>
  </p:notesMasterIdLst>
  <p:sldIdLst>
    <p:sldId id="256" r:id="rId2"/>
    <p:sldId id="295" r:id="rId3"/>
    <p:sldId id="293" r:id="rId4"/>
    <p:sldId id="294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07" autoAdjust="0"/>
    <p:restoredTop sz="96424" autoAdjust="0"/>
  </p:normalViewPr>
  <p:slideViewPr>
    <p:cSldViewPr snapToGrid="0">
      <p:cViewPr varScale="1">
        <p:scale>
          <a:sx n="70" d="100"/>
          <a:sy n="70" d="100"/>
        </p:scale>
        <p:origin x="428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577CB8-84A1-45D8-829E-D1E8976B938D}" type="datetimeFigureOut">
              <a:rPr lang="zh-CN" altLang="en-US" smtClean="0"/>
              <a:t>2020/11/11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B131C0-A4DB-454F-9D59-F72C689481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3364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7350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716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4380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0171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241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456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2250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890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177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2462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090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36158-C93E-4C60-BD2E-E0FD4C159F8B}" type="datetimeFigureOut">
              <a:rPr lang="zh-CN" altLang="en-US" smtClean="0"/>
              <a:t>2020/11/11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7586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id="{32841FB5-6394-4B61-AD7A-9926A8D960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7864" y="926418"/>
            <a:ext cx="10320528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WF on </a:t>
            </a:r>
            <a:r>
              <a:rPr lang="en-US" dirty="0"/>
              <a:t>FR2 MIMO OTA </a:t>
            </a:r>
            <a:br>
              <a:rPr lang="en-US" dirty="0"/>
            </a:br>
            <a:r>
              <a:rPr lang="en-US" dirty="0"/>
              <a:t>simulation assumption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="" xmlns:a16="http://schemas.microsoft.com/office/drawing/2014/main" id="{8677E230-623E-4B23-8128-061E597F1A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en-US" dirty="0" smtClean="0"/>
              <a:t>Huawei</a:t>
            </a:r>
            <a:r>
              <a:rPr lang="en-US" dirty="0"/>
              <a:t>, </a:t>
            </a:r>
            <a:r>
              <a:rPr lang="en-US" dirty="0" smtClean="0"/>
              <a:t>HiSilicon, []</a:t>
            </a:r>
            <a:endParaRPr lang="en-US" dirty="0"/>
          </a:p>
        </p:txBody>
      </p:sp>
      <p:sp>
        <p:nvSpPr>
          <p:cNvPr id="6" name="TextBox 3">
            <a:extLst>
              <a:ext uri="{FF2B5EF4-FFF2-40B4-BE49-F238E27FC236}">
                <a16:creationId xmlns="" xmlns:a16="http://schemas.microsoft.com/office/drawing/2014/main" id="{5BB3C6A5-B872-4979-A917-7B860739811B}"/>
              </a:ext>
            </a:extLst>
          </p:cNvPr>
          <p:cNvSpPr txBox="1"/>
          <p:nvPr/>
        </p:nvSpPr>
        <p:spPr>
          <a:xfrm>
            <a:off x="9425569" y="151162"/>
            <a:ext cx="2483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altLang="zh-CN" b="1" dirty="0"/>
              <a:t>R4-200XXXX</a:t>
            </a:r>
            <a:endParaRPr lang="en-US" b="1" dirty="0"/>
          </a:p>
        </p:txBody>
      </p:sp>
      <p:sp>
        <p:nvSpPr>
          <p:cNvPr id="7" name="TextBox 4">
            <a:extLst>
              <a:ext uri="{FF2B5EF4-FFF2-40B4-BE49-F238E27FC236}">
                <a16:creationId xmlns="" xmlns:a16="http://schemas.microsoft.com/office/drawing/2014/main" id="{961EBA95-7131-4683-B8EE-049359931A13}"/>
              </a:ext>
            </a:extLst>
          </p:cNvPr>
          <p:cNvSpPr txBox="1"/>
          <p:nvPr/>
        </p:nvSpPr>
        <p:spPr>
          <a:xfrm>
            <a:off x="98439" y="-28284"/>
            <a:ext cx="41358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3GPP TSG-RAN WG4 #97-e</a:t>
            </a:r>
          </a:p>
          <a:p>
            <a:r>
              <a:rPr lang="en-US" altLang="zh-CN" b="1" dirty="0"/>
              <a:t>Nov</a:t>
            </a:r>
            <a:r>
              <a:rPr lang="en-US" b="1" dirty="0"/>
              <a:t> 2</a:t>
            </a:r>
            <a:r>
              <a:rPr lang="en-US" altLang="zh-CN" b="1" baseline="30000" dirty="0"/>
              <a:t>nd</a:t>
            </a:r>
            <a:r>
              <a:rPr lang="en-US" b="1" dirty="0"/>
              <a:t> – 13</a:t>
            </a:r>
            <a:r>
              <a:rPr lang="en-US" b="1" baseline="30000" dirty="0"/>
              <a:t>th</a:t>
            </a:r>
            <a:r>
              <a:rPr lang="en-US" b="1" dirty="0"/>
              <a:t>, 2020</a:t>
            </a:r>
          </a:p>
          <a:p>
            <a:r>
              <a:rPr lang="en-US" b="1" dirty="0"/>
              <a:t>Electronic meeting</a:t>
            </a:r>
          </a:p>
        </p:txBody>
      </p:sp>
    </p:spTree>
    <p:extLst>
      <p:ext uri="{BB962C8B-B14F-4D97-AF65-F5344CB8AC3E}">
        <p14:creationId xmlns:p14="http://schemas.microsoft.com/office/powerpoint/2010/main" val="144433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60694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5032" y="738230"/>
            <a:ext cx="10515600" cy="4351338"/>
          </a:xfrm>
        </p:spPr>
        <p:txBody>
          <a:bodyPr>
            <a:normAutofit/>
          </a:bodyPr>
          <a:lstStyle/>
          <a:p>
            <a:r>
              <a:rPr lang="en-US" altLang="zh-CN" sz="2400" dirty="0" smtClean="0"/>
              <a:t>In WF[1], it is agreed: </a:t>
            </a:r>
          </a:p>
          <a:p>
            <a:pPr lvl="1"/>
            <a:r>
              <a:rPr lang="en-US" altLang="zh-CN" sz="2000" dirty="0"/>
              <a:t>For FR2, simulation approach to define performance requirement is not precluded</a:t>
            </a:r>
          </a:p>
          <a:p>
            <a:pPr lvl="2"/>
            <a:r>
              <a:rPr lang="en-US" altLang="zh-CN" sz="1800" dirty="0" err="1"/>
              <a:t>Workplan</a:t>
            </a:r>
            <a:r>
              <a:rPr lang="en-US" altLang="zh-CN" sz="1800" dirty="0"/>
              <a:t> including detailed simulation assumptions for FR2 simulation campaign need to be defined</a:t>
            </a:r>
          </a:p>
          <a:p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99955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35496" y="-99392"/>
            <a:ext cx="8229600" cy="778098"/>
          </a:xfrm>
        </p:spPr>
        <p:txBody>
          <a:bodyPr/>
          <a:lstStyle/>
          <a:p>
            <a:pPr algn="l"/>
            <a:r>
              <a:rPr lang="en-US" altLang="zh-CN" sz="3600" dirty="0" smtClean="0"/>
              <a:t>FR2 MIMO OTA simulation assumptions</a:t>
            </a:r>
            <a:endParaRPr lang="zh-CN" altLang="en-US" sz="3600" dirty="0"/>
          </a:p>
        </p:txBody>
      </p:sp>
      <p:sp>
        <p:nvSpPr>
          <p:cNvPr id="7" name="文本框 6"/>
          <p:cNvSpPr txBox="1"/>
          <p:nvPr/>
        </p:nvSpPr>
        <p:spPr>
          <a:xfrm>
            <a:off x="45868" y="530070"/>
            <a:ext cx="120060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FR2 MIMO OTA simulation assumptions should take TR 38.827 as baseline, following items still need further alignment in detail for simulation:</a:t>
            </a: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9721236"/>
              </p:ext>
            </p:extLst>
          </p:nvPr>
        </p:nvGraphicFramePr>
        <p:xfrm>
          <a:off x="24767" y="1188968"/>
          <a:ext cx="12142520" cy="4896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5082"/>
                <a:gridCol w="4038929"/>
                <a:gridCol w="5280454"/>
                <a:gridCol w="1318055"/>
              </a:tblGrid>
              <a:tr h="528774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600" b="1" dirty="0" smtClean="0"/>
                        <a:t>Assumption</a:t>
                      </a:r>
                      <a:r>
                        <a:rPr lang="en-US" altLang="zh-CN" sz="1600" b="1" baseline="0" dirty="0" smtClean="0"/>
                        <a:t> </a:t>
                      </a:r>
                      <a:r>
                        <a:rPr lang="en-US" altLang="zh-CN" sz="1600" b="1" dirty="0" smtClean="0"/>
                        <a:t>Items</a:t>
                      </a:r>
                      <a:endParaRPr lang="zh-CN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600" dirty="0" smtClean="0"/>
                        <a:t>Current status in</a:t>
                      </a:r>
                    </a:p>
                    <a:p>
                      <a:pPr algn="l"/>
                      <a:r>
                        <a:rPr lang="en-US" altLang="zh-CN" sz="1600" dirty="0" smtClean="0"/>
                        <a:t>TR</a:t>
                      </a:r>
                      <a:r>
                        <a:rPr lang="en-US" altLang="zh-CN" sz="1600" baseline="0" dirty="0" smtClean="0"/>
                        <a:t> 38.827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600" dirty="0" smtClean="0"/>
                        <a:t>Proposals</a:t>
                      </a:r>
                      <a:r>
                        <a:rPr lang="en-US" altLang="zh-CN" sz="1600" baseline="0" dirty="0" smtClean="0"/>
                        <a:t> in RAN4 #97-e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600" dirty="0" smtClean="0"/>
                        <a:t>Note</a:t>
                      </a:r>
                      <a:endParaRPr lang="zh-CN" altLang="en-US" sz="1600" dirty="0"/>
                    </a:p>
                  </a:txBody>
                  <a:tcPr/>
                </a:tc>
              </a:tr>
              <a:tr h="862737">
                <a:tc>
                  <a:txBody>
                    <a:bodyPr/>
                    <a:lstStyle/>
                    <a:p>
                      <a:r>
                        <a:rPr lang="en-US" altLang="zh-CN" sz="1400" b="1" dirty="0" smtClean="0"/>
                        <a:t>BS antenna</a:t>
                      </a:r>
                      <a:r>
                        <a:rPr lang="en-US" altLang="zh-CN" sz="1400" b="1" baseline="0" dirty="0" smtClean="0"/>
                        <a:t> beamforming configuration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altLang="zh-CN" sz="1400" dirty="0" smtClean="0"/>
                        <a:t>A code book of 128 fixed beams is constructed to a grid of eight elevation angles from –25 to +25</a:t>
                      </a:r>
                      <a:r>
                        <a:rPr lang="en-US" altLang="zh-CN" sz="1400" baseline="0" dirty="0" smtClean="0"/>
                        <a:t> </a:t>
                      </a:r>
                      <a:r>
                        <a:rPr lang="en-US" altLang="zh-CN" sz="1400" dirty="0" smtClean="0"/>
                        <a:t>with ~7.1 step size and 16</a:t>
                      </a:r>
                      <a:r>
                        <a:rPr lang="en-US" altLang="zh-CN" sz="1400" baseline="0" dirty="0" smtClean="0"/>
                        <a:t> </a:t>
                      </a:r>
                      <a:r>
                        <a:rPr lang="en-US" altLang="zh-CN" sz="1400" dirty="0" smtClean="0"/>
                        <a:t>azimuth angles from –60 to +60 with 8 step 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1 strongest transmitting beam out of the 128 beam fixed beam grid is selected for each FR2 channel model, i.e. beam in the boresight direction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</a:tr>
              <a:tr h="667926">
                <a:tc>
                  <a:txBody>
                    <a:bodyPr/>
                    <a:lstStyle/>
                    <a:p>
                      <a:r>
                        <a:rPr lang="en-US" altLang="zh-CN" sz="1400" b="1" dirty="0" smtClean="0"/>
                        <a:t>The direction of Strongest</a:t>
                      </a:r>
                      <a:r>
                        <a:rPr lang="en-US" altLang="zh-CN" sz="1400" b="1" baseline="0" dirty="0" smtClean="0"/>
                        <a:t> beam from BS 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strongest transmitting beam is generated from BS, the direction of this beam towards the strongest cluster of each FR2 channel model.</a:t>
                      </a:r>
                      <a:endParaRPr lang="zh-CN" alt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Rotate the BS antenna array so that the direction of the</a:t>
                      </a:r>
                      <a:r>
                        <a:rPr lang="en-US" altLang="zh-CN" sz="1400" baseline="0" dirty="0" smtClean="0"/>
                        <a:t> strongest</a:t>
                      </a:r>
                      <a:r>
                        <a:rPr lang="en-US" altLang="zh-CN" sz="1400" dirty="0" smtClean="0"/>
                        <a:t> beam towards the strongest cluster, i.e. Cluster #6 in </a:t>
                      </a:r>
                      <a:r>
                        <a:rPr lang="en-US" altLang="zh-CN" sz="1400" dirty="0" err="1" smtClean="0"/>
                        <a:t>UMi</a:t>
                      </a:r>
                      <a:r>
                        <a:rPr lang="en-US" altLang="zh-CN" sz="1400" dirty="0" smtClean="0"/>
                        <a:t> CDL-C, Cluster #2 in </a:t>
                      </a:r>
                      <a:r>
                        <a:rPr lang="en-US" altLang="zh-CN" sz="1400" dirty="0" err="1" smtClean="0"/>
                        <a:t>InO</a:t>
                      </a:r>
                      <a:r>
                        <a:rPr lang="en-US" altLang="zh-CN" sz="1400" dirty="0" smtClean="0"/>
                        <a:t> CDL-A.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</a:tr>
              <a:tr h="862737">
                <a:tc>
                  <a:txBody>
                    <a:bodyPr/>
                    <a:lstStyle/>
                    <a:p>
                      <a:r>
                        <a:rPr lang="en-US" altLang="zh-CN" sz="1400" b="1" dirty="0" smtClean="0"/>
                        <a:t>Clusters</a:t>
                      </a:r>
                      <a:r>
                        <a:rPr lang="en-US" altLang="zh-CN" sz="1400" b="1" baseline="0" dirty="0" smtClean="0"/>
                        <a:t> used in chamber for each </a:t>
                      </a:r>
                      <a:r>
                        <a:rPr lang="en-US" altLang="zh-CN" sz="1400" b="1" dirty="0" smtClean="0"/>
                        <a:t>Channel Model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Not clear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choose 3 or 4 strongest clusters after BS pattern filtering for each channel model that the BS strongest beam toward to , i.e. 3 clusters for CDL-A as cluster #2 #3 #4, 4 clusters for CDL-C as cluster #6 #7 #8 #2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</a:tr>
              <a:tr h="862737">
                <a:tc>
                  <a:txBody>
                    <a:bodyPr/>
                    <a:lstStyle/>
                    <a:p>
                      <a:r>
                        <a:rPr lang="en-US" altLang="zh-CN" sz="1400" b="1" dirty="0" smtClean="0"/>
                        <a:t>PSP for simulation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dirty="0" smtClean="0"/>
                        <a:t>PSP</a:t>
                      </a:r>
                      <a:r>
                        <a:rPr lang="en-US" altLang="zh-CN" sz="1400" baseline="0" dirty="0" smtClean="0"/>
                        <a:t> validation measurements procedure is provided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baseline="0" dirty="0" smtClean="0"/>
                        <a:t>Target PSP for validation is FFS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baseline="0" dirty="0" smtClean="0"/>
                        <a:t>Not clear how to simulate on PSP validation 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compared between above strongest clusters radiated from 6 probes and ideal PAS from the 3 or 4 strongest clusters.</a:t>
                      </a:r>
                    </a:p>
                    <a:p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How to emulate PSP in simulation? What is target PSP for</a:t>
                      </a:r>
                      <a:r>
                        <a:rPr lang="en-US" altLang="zh-CN" sz="1200" baseline="0" dirty="0" smtClean="0"/>
                        <a:t> simulation</a:t>
                      </a:r>
                      <a:endParaRPr lang="zh-CN" altLang="en-US" sz="1200" dirty="0"/>
                    </a:p>
                  </a:txBody>
                  <a:tcPr/>
                </a:tc>
              </a:tr>
              <a:tr h="751416">
                <a:tc>
                  <a:txBody>
                    <a:bodyPr/>
                    <a:lstStyle/>
                    <a:p>
                      <a:r>
                        <a:rPr lang="en-US" altLang="zh-CN" sz="1400" b="1" dirty="0" smtClean="0"/>
                        <a:t>UE antenna array 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N/A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antenna array type can be 2x2 patches or 1x4 patches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two or three panels is assumed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others implementation scenarios are not precluded</a:t>
                      </a:r>
                      <a:endParaRPr lang="zh-CN" altLang="zh-CN" sz="14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文本框 9"/>
          <p:cNvSpPr txBox="1"/>
          <p:nvPr/>
        </p:nvSpPr>
        <p:spPr>
          <a:xfrm>
            <a:off x="45868" y="6135920"/>
            <a:ext cx="120060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Companies are encouraged to provide views on above simulation assumptions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other aspects are not precluded if necessary</a:t>
            </a:r>
          </a:p>
        </p:txBody>
      </p:sp>
    </p:spTree>
    <p:extLst>
      <p:ext uri="{BB962C8B-B14F-4D97-AF65-F5344CB8AC3E}">
        <p14:creationId xmlns:p14="http://schemas.microsoft.com/office/powerpoint/2010/main" val="291227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60326"/>
            <a:ext cx="10515600" cy="582226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15330" y="642552"/>
            <a:ext cx="1157416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dirty="0" smtClean="0"/>
              <a:t>[1] R4-2012707 “WF on NR MIMO OTA”, vivo, CAICT, Spirent</a:t>
            </a:r>
          </a:p>
          <a:p>
            <a:pPr>
              <a:lnSpc>
                <a:spcPct val="125000"/>
              </a:lnSpc>
            </a:pPr>
            <a:r>
              <a:rPr lang="en-US" altLang="zh-CN" dirty="0" smtClean="0"/>
              <a:t>[2] R4-2017428 “email discussion summary for 97e MIMO OTA ”, CAICT</a:t>
            </a:r>
          </a:p>
          <a:p>
            <a:pPr>
              <a:lnSpc>
                <a:spcPct val="125000"/>
              </a:lnSpc>
            </a:pPr>
            <a:r>
              <a:rPr lang="en-US" altLang="zh-CN" dirty="0" smtClean="0"/>
              <a:t>[3] </a:t>
            </a:r>
            <a:r>
              <a:rPr lang="en-US" altLang="zh-CN" dirty="0"/>
              <a:t>R4-2014829 “Proposal of FR2 MIMO OTA simulation approach </a:t>
            </a:r>
            <a:r>
              <a:rPr lang="en-US" altLang="zh-CN" dirty="0" err="1"/>
              <a:t>workplan</a:t>
            </a:r>
            <a:r>
              <a:rPr lang="en-US" altLang="zh-CN" dirty="0" smtClean="0"/>
              <a:t>”, </a:t>
            </a:r>
            <a:r>
              <a:rPr lang="en-US" altLang="zh-CN" dirty="0" err="1" smtClean="0"/>
              <a:t>MediaTek</a:t>
            </a:r>
            <a:endParaRPr lang="en-US" altLang="zh-CN" dirty="0" smtClean="0"/>
          </a:p>
          <a:p>
            <a:pPr>
              <a:lnSpc>
                <a:spcPct val="125000"/>
              </a:lnSpc>
            </a:pPr>
            <a:r>
              <a:rPr lang="en-US" altLang="zh-CN" dirty="0" smtClean="0"/>
              <a:t>[4] </a:t>
            </a:r>
            <a:r>
              <a:rPr lang="en-US" altLang="zh-CN" dirty="0"/>
              <a:t>R4-2016539 “Simulation assumptions for NR FR2 MIMO OTA</a:t>
            </a:r>
            <a:r>
              <a:rPr lang="en-US" altLang="zh-CN" dirty="0" smtClean="0"/>
              <a:t>”, Huawei, HiSilicon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8617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5581</TotalTime>
  <Words>447</Words>
  <Application>Microsoft Office PowerPoint</Application>
  <PresentationFormat>宽屏</PresentationFormat>
  <Paragraphs>44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0" baseType="lpstr">
      <vt:lpstr>宋体</vt:lpstr>
      <vt:lpstr>Arial</vt:lpstr>
      <vt:lpstr>Calibri</vt:lpstr>
      <vt:lpstr>Calibri Light</vt:lpstr>
      <vt:lpstr>Times New Roman</vt:lpstr>
      <vt:lpstr>Office 主题</vt:lpstr>
      <vt:lpstr>WF on FR2 MIMO OTA  simulation assumption</vt:lpstr>
      <vt:lpstr>Background</vt:lpstr>
      <vt:lpstr>FR2 MIMO OTA simulation assumptions</vt:lpstr>
      <vt:lpstr>Reference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scope of FR1 UE RF</dc:title>
  <dc:creator>Zhangqian (Zq)</dc:creator>
  <cp:lastModifiedBy>Zhangqian (Zq)</cp:lastModifiedBy>
  <cp:revision>281</cp:revision>
  <dcterms:created xsi:type="dcterms:W3CDTF">2019-10-15T22:26:30Z</dcterms:created>
  <dcterms:modified xsi:type="dcterms:W3CDTF">2020-11-11T05:32:33Z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(3)Rw7nQ+xMCCoLWsJV4IDg6T3R9KXcHVpUll+h70HlUMh+5Q7AodL+5rqGEBA/RkT8cry8ZOqA
JEHJutDUPQtl+bwF3JrWRjVVhfXooA8obK5D8rVv1G8yxaEtGSwqMslLi3sFUK2fswRGXhg/
RgzD1q6JVp9Qu2OsFVEXJ+dRB20mSOfgSztTuc3jTjLGPqevU3JW34Bft/SuejmHJeXGtgLp
9CRRAu3ftWk39q6Xoo</vt:lpwstr>
  </property>
  <property fmtid="{D5CDD505-2E9C-101B-9397-08002B2CF9AE}" pid="3" name="_2015_ms_pID_7253431">
    <vt:lpwstr>JsB/01Fk1QGg5AbwQ2xodXuRj3IQw1F7N4+9aF6U7C7fdFcMmy08Oz
T6/8BkkjTp4rCXGFJf8wDLjDFGVoWlH93FVQbuuvtc4MlSTnVVO57l818CR3aj3Uog7xZqK3
GqFk+Y3gkH8kjFYDhz9fcO7v83AnTvvgcISFHwfO1QjQ2Oiht6vyLYwiWwVfae1iD5rLFySf
Jejj0QoMXbBnNNr0KXllFBOthUEM+qhkUEuy</vt:lpwstr>
  </property>
  <property fmtid="{D5CDD505-2E9C-101B-9397-08002B2CF9AE}" pid="4" name="_2015_ms_pID_7253432">
    <vt:lpwstr>bCqECYmUPaSO6C8js76D6rA=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1604537758</vt:lpwstr>
  </property>
</Properties>
</file>