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95" r:id="rId3"/>
    <p:sldId id="293" r:id="rId4"/>
    <p:sldId id="287" r:id="rId5"/>
    <p:sldId id="29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on </a:t>
            </a:r>
            <a:r>
              <a:rPr lang="en-US" dirty="0"/>
              <a:t>FR2 MIMO OTA </a:t>
            </a:r>
            <a:br>
              <a:rPr lang="en-US" dirty="0"/>
            </a:br>
            <a:r>
              <a:rPr lang="en-US" dirty="0"/>
              <a:t>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32" y="73823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In WF[1], it is agreed: </a:t>
            </a:r>
          </a:p>
          <a:p>
            <a:pPr lvl="1"/>
            <a:r>
              <a:rPr lang="en-US" altLang="zh-CN" sz="2000" dirty="0"/>
              <a:t>For FR2, simulation approach to define performance requirement is not precluded</a:t>
            </a:r>
          </a:p>
          <a:p>
            <a:pPr lvl="2"/>
            <a:r>
              <a:rPr lang="en-US" altLang="zh-CN" sz="1800" dirty="0" err="1"/>
              <a:t>Workplan</a:t>
            </a:r>
            <a:r>
              <a:rPr lang="en-US" altLang="zh-CN" sz="1800" dirty="0"/>
              <a:t> including detailed simulation assumptions for FR2 simulation campaign need to be defined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229600" cy="778098"/>
          </a:xfrm>
        </p:spPr>
        <p:txBody>
          <a:bodyPr/>
          <a:lstStyle/>
          <a:p>
            <a:pPr algn="l"/>
            <a:r>
              <a:rPr lang="en-US" altLang="zh-CN" sz="3600" dirty="0" smtClean="0"/>
              <a:t>FR2 MIMO OTA simulation assumptions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5868" y="53007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FR2 MIMO OTA simulation assumptions should take TR 38.827 as baseline, following items still need further alignment in detail for simulation: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97328"/>
              </p:ext>
            </p:extLst>
          </p:nvPr>
        </p:nvGraphicFramePr>
        <p:xfrm>
          <a:off x="24767" y="1188968"/>
          <a:ext cx="1214252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082"/>
                <a:gridCol w="4038929"/>
                <a:gridCol w="5280454"/>
                <a:gridCol w="1318055"/>
              </a:tblGrid>
              <a:tr h="5287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dirty="0" smtClean="0"/>
                        <a:t>Assumption</a:t>
                      </a:r>
                      <a:r>
                        <a:rPr lang="en-US" altLang="zh-CN" sz="1600" b="1" baseline="0" dirty="0" smtClean="0"/>
                        <a:t> </a:t>
                      </a:r>
                      <a:r>
                        <a:rPr lang="en-US" altLang="zh-CN" sz="1600" b="1" dirty="0" smtClean="0"/>
                        <a:t>Items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Current status in</a:t>
                      </a:r>
                    </a:p>
                    <a:p>
                      <a:pPr algn="l"/>
                      <a:r>
                        <a:rPr lang="en-US" altLang="zh-CN" sz="1600" dirty="0" smtClean="0"/>
                        <a:t>TR</a:t>
                      </a:r>
                      <a:r>
                        <a:rPr lang="en-US" altLang="zh-CN" sz="1600" baseline="0" dirty="0" smtClean="0"/>
                        <a:t> 38.827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Proposals</a:t>
                      </a:r>
                      <a:r>
                        <a:rPr lang="en-US" altLang="zh-CN" sz="1600" baseline="0" dirty="0" smtClean="0"/>
                        <a:t> in RAN4 #97-e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Note</a:t>
                      </a:r>
                      <a:endParaRPr lang="zh-CN" altLang="en-US" sz="1600" dirty="0"/>
                    </a:p>
                  </a:txBody>
                  <a:tcPr/>
                </a:tc>
              </a:tr>
              <a:tr h="862737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BS antenna</a:t>
                      </a:r>
                      <a:r>
                        <a:rPr lang="en-US" altLang="zh-CN" sz="1400" b="1" baseline="0" dirty="0" smtClean="0"/>
                        <a:t> beamforming configuration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 smtClean="0"/>
                        <a:t>A code book of 128 fixed beams is constructed to a grid of eight elevation angles from –25 to +25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with ~7.1 step size and 16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azimuth angles from –60 to +60 with 8 step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 strongest transmitting beam out of the 128 beam fixed beam grid is selected for each FR2 channel model, i.e. beam in the boresight direction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667926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The direction of Strongest</a:t>
                      </a:r>
                      <a:r>
                        <a:rPr lang="en-US" altLang="zh-CN" sz="1400" b="1" baseline="0" dirty="0" smtClean="0"/>
                        <a:t> beam from BS 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strongest transmitting beam is generated from BS, the direction of this beam towards the strongest cluster of each FR2 channel model.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Rotate the BS antenna array so that the direction of the</a:t>
                      </a:r>
                      <a:r>
                        <a:rPr lang="en-US" altLang="zh-CN" sz="1400" baseline="0" dirty="0" smtClean="0"/>
                        <a:t> strongest</a:t>
                      </a:r>
                      <a:r>
                        <a:rPr lang="en-US" altLang="zh-CN" sz="1400" dirty="0" smtClean="0"/>
                        <a:t> beam towards the strongest cluster, i.e. Cluster #6 in </a:t>
                      </a:r>
                      <a:r>
                        <a:rPr lang="en-US" altLang="zh-CN" sz="1400" dirty="0" err="1" smtClean="0"/>
                        <a:t>UMi</a:t>
                      </a:r>
                      <a:r>
                        <a:rPr lang="en-US" altLang="zh-CN" sz="1400" dirty="0" smtClean="0"/>
                        <a:t> CDL-C, Cluster #2 in </a:t>
                      </a:r>
                      <a:r>
                        <a:rPr lang="en-US" altLang="zh-CN" sz="1400" dirty="0" err="1" smtClean="0"/>
                        <a:t>InO</a:t>
                      </a:r>
                      <a:r>
                        <a:rPr lang="en-US" altLang="zh-CN" sz="1400" dirty="0" smtClean="0"/>
                        <a:t> CDL-A.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862737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Clusters</a:t>
                      </a:r>
                      <a:r>
                        <a:rPr lang="en-US" altLang="zh-CN" sz="1400" b="1" baseline="0" dirty="0" smtClean="0"/>
                        <a:t> used in chamber for each </a:t>
                      </a:r>
                      <a:r>
                        <a:rPr lang="en-US" altLang="zh-CN" sz="1400" b="1" dirty="0" smtClean="0"/>
                        <a:t>Channel Model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clear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choose 3 or 4 strongest clusters after BS pattern filtering for each channel model that the BS strongest beam toward to , i.e. 3 clusters for CDL-A as cluster #2 #3 #4, 4 clusters for CDL-C as cluster #6 #7 #8 #2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862737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PSP for simulation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PSP</a:t>
                      </a:r>
                      <a:r>
                        <a:rPr lang="en-US" altLang="zh-CN" sz="1400" baseline="0" dirty="0" smtClean="0"/>
                        <a:t> validation measurements procedure is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aseline="0" dirty="0" smtClean="0"/>
                        <a:t>Target PSP for validation is 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aseline="0" dirty="0" smtClean="0"/>
                        <a:t>Not clear how to simulate on PSP validation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compared between above strongest clusters radiated from 6 probes and ideal PAS from the 3 or 4 strongest clusters.</a:t>
                      </a:r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How to emulate PSP in simulation? What is target PSP for</a:t>
                      </a:r>
                      <a:r>
                        <a:rPr lang="en-US" altLang="zh-CN" sz="1200" baseline="0" dirty="0" smtClean="0"/>
                        <a:t> simulation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751416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UE antenna array 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N/A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/>
                        <a:t>two 2x2 patches or three 1x4 patches with the display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/>
                        <a:t>only</a:t>
                      </a:r>
                      <a:r>
                        <a:rPr lang="en-US" altLang="zh-CN" sz="1600" baseline="0" dirty="0" smtClean="0"/>
                        <a:t> two</a:t>
                      </a:r>
                      <a:r>
                        <a:rPr lang="en-US" altLang="zh-CN" sz="1600" dirty="0" smtClean="0"/>
                        <a:t> panels is assumed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/>
                        <a:t>Other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868" y="613592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 above simulation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 aspects are not precluded if necessary</a:t>
            </a: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Other simulation assumption aspects 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82377" y="757881"/>
            <a:ext cx="1165654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RMC, channel model, probes position and performance metric follows the agreement reached in the MIMO OTA framework study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approach Work plan: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simulation and measurement approach are used to provide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simulation work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in R4-2014829 as baseline, final decision should be made before RAN4 #98-e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how to proceed if both measurement results and simulation results are provided from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5330" y="642552"/>
            <a:ext cx="11574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[1] R4-2012707 “WF on NR MIMO OTA”, vivo, CAICT, Spirent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[2] R4-2017428 “email discussion summary for 97e MIMO OTA ”, CAICT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[3] </a:t>
            </a:r>
            <a:r>
              <a:rPr lang="en-US" altLang="zh-CN" dirty="0"/>
              <a:t>R4-2014829 “Proposal of FR2 MIMO OTA simulation approach </a:t>
            </a:r>
            <a:r>
              <a:rPr lang="en-US" altLang="zh-CN" dirty="0" err="1"/>
              <a:t>workplan</a:t>
            </a:r>
            <a:r>
              <a:rPr lang="en-US" altLang="zh-CN" dirty="0" smtClean="0"/>
              <a:t>”, </a:t>
            </a:r>
            <a:r>
              <a:rPr lang="en-US" altLang="zh-CN" dirty="0" err="1" smtClean="0"/>
              <a:t>MediaTek</a:t>
            </a:r>
            <a:endParaRPr lang="en-US" altLang="zh-CN" dirty="0" smtClean="0"/>
          </a:p>
          <a:p>
            <a:pPr>
              <a:lnSpc>
                <a:spcPct val="125000"/>
              </a:lnSpc>
            </a:pPr>
            <a:r>
              <a:rPr lang="en-US" altLang="zh-CN" dirty="0" smtClean="0"/>
              <a:t>[4] </a:t>
            </a:r>
            <a:r>
              <a:rPr lang="en-US" altLang="zh-CN" dirty="0"/>
              <a:t>R4-2016539 “Simulation assumptions for NR FR2 MIMO OTA</a:t>
            </a:r>
            <a:r>
              <a:rPr lang="en-US" altLang="zh-CN" dirty="0" smtClean="0"/>
              <a:t>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</TotalTime>
  <Words>531</Words>
  <Application>Microsoft Office PowerPoint</Application>
  <PresentationFormat>宽屏</PresentationFormat>
  <Paragraphs>50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WF on FR2 MIMO OTA  simulation assumption</vt:lpstr>
      <vt:lpstr>Background</vt:lpstr>
      <vt:lpstr>FR2 MIMO OTA simulation assumptions</vt:lpstr>
      <vt:lpstr>Other simulation assumption aspects 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280</cp:revision>
  <dcterms:created xsi:type="dcterms:W3CDTF">2019-10-15T22:26:30Z</dcterms:created>
  <dcterms:modified xsi:type="dcterms:W3CDTF">2020-11-10T05:07:36Z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