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9"/>
  </p:notesMasterIdLst>
  <p:sldIdLst>
    <p:sldId id="256" r:id="rId2"/>
    <p:sldId id="278" r:id="rId3"/>
    <p:sldId id="266" r:id="rId4"/>
    <p:sldId id="269" r:id="rId5"/>
    <p:sldId id="287" r:id="rId6"/>
    <p:sldId id="275" r:id="rId7"/>
    <p:sldId id="284"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82" d="100"/>
          <a:sy n="82" d="100"/>
        </p:scale>
        <p:origin x="10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1D4E13-86B1-4A97-9E48-1B4E9B290F21}" type="datetimeFigureOut">
              <a:rPr kumimoji="1" lang="ja-JP" altLang="en-US" smtClean="0"/>
              <a:t>2020/11/12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93ABC0-5F95-4298-BEF1-A556811D8823}" type="slidenum">
              <a:rPr kumimoji="1" lang="ja-JP" altLang="en-US" smtClean="0"/>
              <a:t>‹#›</a:t>
            </a:fld>
            <a:endParaRPr kumimoji="1" lang="ja-JP" altLang="en-US"/>
          </a:p>
        </p:txBody>
      </p:sp>
    </p:spTree>
    <p:extLst>
      <p:ext uri="{BB962C8B-B14F-4D97-AF65-F5344CB8AC3E}">
        <p14:creationId xmlns:p14="http://schemas.microsoft.com/office/powerpoint/2010/main" val="25580255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7E75CD7-F537-4543-8988-A931C3DA9D48}"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275013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D7491A1-BB9D-4A50-B61C-88888ECB8248}"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63264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51FF6B-B18E-42A7-9BB2-AE5D44267EA1}"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375299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lvl1pPr>
              <a:defRPr sz="1800"/>
            </a:lvl1pPr>
            <a:lvl2pPr>
              <a:defRPr sz="1600"/>
            </a:lvl2pPr>
            <a:lvl3pPr>
              <a:defRPr sz="1200"/>
            </a:lvl3pPr>
            <a:lvl4pPr>
              <a:defRPr sz="1050"/>
            </a:lvl4pPr>
            <a:lvl5pPr>
              <a:defRPr sz="105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3D63292C-2B48-4CF6-8EFB-ECE1A26D90F6}"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693926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DDA0048-32A9-4408-B5D3-E5CDB5C29D31}"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2081818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lvl5pPr>
              <a:defRPr sz="105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77FDB1C-2CF5-4EA1-8455-3B5437CE9168}" type="datetime1">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95586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16A2A8D-8BAC-44F8-9136-F640EC44DED9}" type="datetime1">
              <a:rPr kumimoji="1" lang="ja-JP" altLang="en-US" smtClean="0"/>
              <a:t>2020/11/12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90008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69F9796-194F-40F4-8E58-206B8D1FB2FD}" type="datetime1">
              <a:rPr kumimoji="1" lang="ja-JP" altLang="en-US" smtClean="0"/>
              <a:t>2020/11/12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342320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DF7EDD-EF31-47CE-92D9-547EBD12329D}" type="datetime1">
              <a:rPr kumimoji="1" lang="ja-JP" altLang="en-US" smtClean="0"/>
              <a:t>2020/11/12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410565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2DE274-49CD-4EFB-8A99-1EB1A38683F8}" type="datetime1">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66940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206C7B-0E96-41B0-8B63-4891026DC1D0}" type="datetime1">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367548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66024"/>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432515"/>
            <a:ext cx="10515600" cy="5288959"/>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A863B-D6D7-4DF4-B35D-511616C090CD}" type="datetime1">
              <a:rPr kumimoji="1" lang="ja-JP" altLang="en-US" smtClean="0"/>
              <a:t>2020/11/12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791EC-159D-4153-989E-0305238B50D2}" type="slidenum">
              <a:rPr kumimoji="1" lang="ja-JP" altLang="en-US" smtClean="0"/>
              <a:t>‹#›</a:t>
            </a:fld>
            <a:endParaRPr kumimoji="1" lang="ja-JP" altLang="en-US"/>
          </a:p>
        </p:txBody>
      </p:sp>
    </p:spTree>
    <p:extLst>
      <p:ext uri="{BB962C8B-B14F-4D97-AF65-F5344CB8AC3E}">
        <p14:creationId xmlns:p14="http://schemas.microsoft.com/office/powerpoint/2010/main" val="3068437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05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4241" y="1685936"/>
            <a:ext cx="10732169" cy="2387600"/>
          </a:xfrm>
        </p:spPr>
        <p:txBody>
          <a:bodyPr>
            <a:normAutofit fontScale="90000"/>
          </a:bodyPr>
          <a:lstStyle/>
          <a:p>
            <a:r>
              <a:rPr lang="en-GB" altLang="ja-JP" dirty="0" smtClean="0"/>
              <a:t>Way </a:t>
            </a:r>
            <a:r>
              <a:rPr lang="en-GB" altLang="ja-JP" dirty="0"/>
              <a:t>forward on UE power imbalance requirements for FR1 CA and EN-DC</a:t>
            </a:r>
            <a:endParaRPr kumimoji="1" lang="ja-JP" altLang="en-US" dirty="0"/>
          </a:p>
        </p:txBody>
      </p:sp>
      <p:sp>
        <p:nvSpPr>
          <p:cNvPr id="3" name="サブタイトル 2"/>
          <p:cNvSpPr>
            <a:spLocks noGrp="1"/>
          </p:cNvSpPr>
          <p:nvPr>
            <p:ph type="subTitle" idx="1"/>
          </p:nvPr>
        </p:nvSpPr>
        <p:spPr>
          <a:xfrm>
            <a:off x="1524000" y="4627534"/>
            <a:ext cx="9144000" cy="1655762"/>
          </a:xfrm>
        </p:spPr>
        <p:txBody>
          <a:bodyPr/>
          <a:lstStyle/>
          <a:p>
            <a:r>
              <a:rPr kumimoji="1" lang="en-US" altLang="ja-JP" dirty="0"/>
              <a:t>NTT DOCOMO</a:t>
            </a:r>
            <a:endParaRPr kumimoji="1" lang="ja-JP" altLang="en-US" dirty="0"/>
          </a:p>
        </p:txBody>
      </p:sp>
      <p:sp>
        <p:nvSpPr>
          <p:cNvPr id="4" name="テキスト ボックス 3"/>
          <p:cNvSpPr txBox="1"/>
          <p:nvPr/>
        </p:nvSpPr>
        <p:spPr>
          <a:xfrm>
            <a:off x="307649" y="239282"/>
            <a:ext cx="4246675" cy="923330"/>
          </a:xfrm>
          <a:prstGeom prst="rect">
            <a:avLst/>
          </a:prstGeom>
          <a:noFill/>
        </p:spPr>
        <p:txBody>
          <a:bodyPr wrap="none" rtlCol="0">
            <a:spAutoFit/>
          </a:bodyPr>
          <a:lstStyle/>
          <a:p>
            <a:pPr>
              <a:buNone/>
            </a:pPr>
            <a:r>
              <a:rPr lang="en-US" altLang="zh-CN" dirty="0"/>
              <a:t>3GPP TSG-RAN WG4 Meeting #97-e</a:t>
            </a:r>
          </a:p>
          <a:p>
            <a:pPr>
              <a:buNone/>
            </a:pPr>
            <a:r>
              <a:rPr lang="en-GB" altLang="ja-JP" dirty="0">
                <a:solidFill>
                  <a:schemeClr val="dk1"/>
                </a:solidFill>
              </a:rPr>
              <a:t>E-meeting, 2 – 13 November 2020</a:t>
            </a:r>
          </a:p>
          <a:p>
            <a:pPr>
              <a:buNone/>
            </a:pPr>
            <a:r>
              <a:rPr lang="en-US" altLang="zh-CN" dirty="0"/>
              <a:t>Agenda Item: </a:t>
            </a:r>
            <a:r>
              <a:rPr lang="en-GB" altLang="zh-CN" dirty="0"/>
              <a:t>7</a:t>
            </a:r>
            <a:r>
              <a:rPr lang="en-GB" altLang="ja-JP" dirty="0"/>
              <a:t>.16.1.3</a:t>
            </a:r>
            <a:endParaRPr lang="en-US" altLang="zh-CN" dirty="0">
              <a:solidFill>
                <a:srgbClr val="FF0000"/>
              </a:solidFill>
            </a:endParaRPr>
          </a:p>
        </p:txBody>
      </p:sp>
      <p:sp>
        <p:nvSpPr>
          <p:cNvPr id="5" name="テキスト ボックス 4"/>
          <p:cNvSpPr txBox="1"/>
          <p:nvPr/>
        </p:nvSpPr>
        <p:spPr>
          <a:xfrm>
            <a:off x="10554056" y="239282"/>
            <a:ext cx="1465466" cy="369332"/>
          </a:xfrm>
          <a:prstGeom prst="rect">
            <a:avLst/>
          </a:prstGeom>
          <a:noFill/>
        </p:spPr>
        <p:txBody>
          <a:bodyPr wrap="none" rtlCol="0">
            <a:spAutoFit/>
          </a:bodyPr>
          <a:lstStyle/>
          <a:p>
            <a:r>
              <a:rPr lang="en-US" altLang="ja-JP" dirty="0"/>
              <a:t>R4-2017570</a:t>
            </a:r>
            <a:endParaRPr kumimoji="1" lang="ja-JP" altLang="en-US" dirty="0">
              <a:solidFill>
                <a:srgbClr val="FF0000"/>
              </a:solidFill>
            </a:endParaRPr>
          </a:p>
        </p:txBody>
      </p:sp>
    </p:spTree>
    <p:extLst>
      <p:ext uri="{BB962C8B-B14F-4D97-AF65-F5344CB8AC3E}">
        <p14:creationId xmlns:p14="http://schemas.microsoft.com/office/powerpoint/2010/main" val="66268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RAN4 # 95-e</a:t>
            </a:r>
          </a:p>
          <a:p>
            <a:pPr lvl="1"/>
            <a:r>
              <a:rPr lang="en-US" altLang="ja-JP" dirty="0"/>
              <a:t>WF: </a:t>
            </a:r>
            <a:r>
              <a:rPr lang="en-GB" altLang="ja-JP" dirty="0"/>
              <a:t>R4-2008848</a:t>
            </a:r>
          </a:p>
          <a:p>
            <a:r>
              <a:rPr lang="en-US" altLang="ja-JP" dirty="0"/>
              <a:t>RAN4 # 96-e</a:t>
            </a:r>
            <a:endParaRPr lang="en-GB" altLang="ja-JP" dirty="0">
              <a:solidFill>
                <a:srgbClr val="FF0000"/>
              </a:solidFill>
            </a:endParaRPr>
          </a:p>
          <a:p>
            <a:pPr lvl="1"/>
            <a:r>
              <a:rPr lang="en-US" altLang="ja-JP" dirty="0"/>
              <a:t>WF: </a:t>
            </a:r>
            <a:r>
              <a:rPr lang="en-GB" altLang="ja-JP" dirty="0"/>
              <a:t>R4-2012691</a:t>
            </a:r>
            <a:endParaRPr lang="ja-JP" altLang="en-US" dirty="0">
              <a:solidFill>
                <a:srgbClr val="FF0000"/>
              </a:solidFill>
            </a:endParaRPr>
          </a:p>
          <a:p>
            <a:pPr lvl="1"/>
            <a:endParaRPr lang="ja-JP" altLang="en-US" dirty="0">
              <a:solidFill>
                <a:srgbClr val="FF0000"/>
              </a:solidFill>
            </a:endParaRPr>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944791EC-159D-4153-989E-0305238B50D2}" type="slidenum">
              <a:rPr kumimoji="1" lang="ja-JP" altLang="en-US" smtClean="0"/>
              <a:t>2</a:t>
            </a:fld>
            <a:endParaRPr kumimoji="1" lang="ja-JP" altLang="en-US"/>
          </a:p>
        </p:txBody>
      </p:sp>
      <p:sp>
        <p:nvSpPr>
          <p:cNvPr id="6" name="タイトル 1"/>
          <p:cNvSpPr txBox="1">
            <a:spLocks/>
          </p:cNvSpPr>
          <p:nvPr/>
        </p:nvSpPr>
        <p:spPr>
          <a:xfrm>
            <a:off x="256309" y="66024"/>
            <a:ext cx="1183542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a:t>Background: WF in previous meeting</a:t>
            </a:r>
            <a:endParaRPr lang="ja-JP" altLang="en-US" dirty="0"/>
          </a:p>
        </p:txBody>
      </p:sp>
    </p:spTree>
    <p:extLst>
      <p:ext uri="{BB962C8B-B14F-4D97-AF65-F5344CB8AC3E}">
        <p14:creationId xmlns:p14="http://schemas.microsoft.com/office/powerpoint/2010/main" val="4133048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6309" y="66024"/>
            <a:ext cx="11835428" cy="1325563"/>
          </a:xfrm>
        </p:spPr>
        <p:txBody>
          <a:bodyPr/>
          <a:lstStyle/>
          <a:p>
            <a:r>
              <a:rPr lang="en-US" altLang="ja-JP" dirty="0" err="1"/>
              <a:t>Wayforward</a:t>
            </a:r>
            <a:r>
              <a:rPr lang="en-US" altLang="ja-JP" dirty="0"/>
              <a:t> </a:t>
            </a:r>
            <a:endParaRPr kumimoji="1" lang="ja-JP" altLang="en-US" dirty="0"/>
          </a:p>
        </p:txBody>
      </p:sp>
      <p:sp>
        <p:nvSpPr>
          <p:cNvPr id="4" name="スライド番号プレースホルダー 3"/>
          <p:cNvSpPr>
            <a:spLocks noGrp="1"/>
          </p:cNvSpPr>
          <p:nvPr>
            <p:ph type="sldNum" sz="quarter" idx="12"/>
          </p:nvPr>
        </p:nvSpPr>
        <p:spPr/>
        <p:txBody>
          <a:bodyPr/>
          <a:lstStyle/>
          <a:p>
            <a:fld id="{944791EC-159D-4153-989E-0305238B50D2}" type="slidenum">
              <a:rPr kumimoji="1" lang="ja-JP" altLang="en-US" smtClean="0"/>
              <a:t>3</a:t>
            </a:fld>
            <a:endParaRPr kumimoji="1" lang="ja-JP" altLang="en-US"/>
          </a:p>
        </p:txBody>
      </p:sp>
      <p:sp>
        <p:nvSpPr>
          <p:cNvPr id="5" name="Rectangle 2"/>
          <p:cNvSpPr>
            <a:spLocks noChangeArrowheads="1"/>
          </p:cNvSpPr>
          <p:nvPr/>
        </p:nvSpPr>
        <p:spPr bwMode="auto">
          <a:xfrm>
            <a:off x="3717420" y="477709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8" name="コンテンツ プレースホルダー 7"/>
          <p:cNvSpPr>
            <a:spLocks noGrp="1"/>
          </p:cNvSpPr>
          <p:nvPr>
            <p:ph idx="1"/>
          </p:nvPr>
        </p:nvSpPr>
        <p:spPr/>
        <p:txBody>
          <a:bodyPr>
            <a:normAutofit/>
          </a:bodyPr>
          <a:lstStyle/>
          <a:p>
            <a:pPr marL="0" lvl="0" indent="0">
              <a:buNone/>
            </a:pPr>
            <a:r>
              <a:rPr lang="en-US" altLang="ja-JP" sz="2000" dirty="0"/>
              <a:t>For FR1 intra-band contiguous CA</a:t>
            </a:r>
          </a:p>
          <a:p>
            <a:pPr lvl="0"/>
            <a:r>
              <a:rPr lang="ja-JP" altLang="ja-JP" sz="1800" dirty="0"/>
              <a:t>MCS</a:t>
            </a:r>
          </a:p>
          <a:p>
            <a:pPr lvl="1"/>
            <a:r>
              <a:rPr lang="fr-FR" altLang="ja-JP" dirty="0"/>
              <a:t>2Rx: MCS 26</a:t>
            </a:r>
          </a:p>
          <a:p>
            <a:pPr lvl="1"/>
            <a:r>
              <a:rPr lang="fr-FR" altLang="ja-JP" dirty="0"/>
              <a:t>4Rx: MCS 27</a:t>
            </a:r>
          </a:p>
          <a:p>
            <a:endParaRPr lang="ja-JP" altLang="ja-JP" sz="1950" dirty="0"/>
          </a:p>
          <a:p>
            <a:pPr lvl="0"/>
            <a:r>
              <a:rPr lang="en-US" altLang="ja-JP" dirty="0"/>
              <a:t>Test applicability rule</a:t>
            </a:r>
          </a:p>
          <a:p>
            <a:pPr lvl="1"/>
            <a:r>
              <a:rPr lang="en-US" altLang="ja-JP" dirty="0"/>
              <a:t>Reuse the following applicability rule from LTE CA power </a:t>
            </a:r>
            <a:r>
              <a:rPr lang="en-US" altLang="ja-JP" dirty="0" smtClean="0"/>
              <a:t>imbalance</a:t>
            </a:r>
            <a:endParaRPr lang="en-US" altLang="ja-JP" strike="sngStrike" dirty="0">
              <a:highlight>
                <a:srgbClr val="FFFF00"/>
              </a:highlight>
            </a:endParaRPr>
          </a:p>
          <a:p>
            <a:pPr lvl="2"/>
            <a:r>
              <a:rPr lang="en-US" altLang="ja-JP" sz="1500" dirty="0"/>
              <a:t>For FDD or TDD CA power imbalance tests, if they are tested with FDD or TDD intra-band contiguous CA configurations with 2 DL CCs, the test coverage can be considered fulfilled with FDD or TDD intra-band contiguous CA configurations with 3 or more DL CCs supported by the UE.</a:t>
            </a:r>
          </a:p>
          <a:p>
            <a:pPr lvl="2"/>
            <a:r>
              <a:rPr lang="en-US" altLang="ja-JP" sz="1500" dirty="0"/>
              <a:t>For FDD or TDD 2 DL CCs, only test the supported intra-band contiguous CA configurations covering the lowest and highest operating bands.</a:t>
            </a:r>
          </a:p>
          <a:p>
            <a:pPr lvl="1"/>
            <a:endParaRPr lang="en-US" altLang="ja-JP" dirty="0"/>
          </a:p>
          <a:p>
            <a:pPr lvl="0"/>
            <a:endParaRPr lang="en-US" altLang="ja-JP" dirty="0"/>
          </a:p>
          <a:p>
            <a:pPr lvl="0"/>
            <a:endParaRPr lang="ja-JP" altLang="ja-JP" dirty="0"/>
          </a:p>
        </p:txBody>
      </p:sp>
    </p:spTree>
    <p:extLst>
      <p:ext uri="{BB962C8B-B14F-4D97-AF65-F5344CB8AC3E}">
        <p14:creationId xmlns:p14="http://schemas.microsoft.com/office/powerpoint/2010/main" val="868592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6309" y="66024"/>
            <a:ext cx="11835428" cy="1325563"/>
          </a:xfrm>
        </p:spPr>
        <p:txBody>
          <a:bodyPr/>
          <a:lstStyle/>
          <a:p>
            <a:r>
              <a:rPr lang="en-US" altLang="ja-JP" dirty="0" err="1"/>
              <a:t>Wayforward</a:t>
            </a:r>
            <a:r>
              <a:rPr lang="en-US" altLang="ja-JP" dirty="0"/>
              <a:t> </a:t>
            </a:r>
            <a:endParaRPr kumimoji="1" lang="ja-JP" altLang="en-US" dirty="0"/>
          </a:p>
        </p:txBody>
      </p:sp>
      <p:sp>
        <p:nvSpPr>
          <p:cNvPr id="4" name="スライド番号プレースホルダー 3"/>
          <p:cNvSpPr>
            <a:spLocks noGrp="1"/>
          </p:cNvSpPr>
          <p:nvPr>
            <p:ph type="sldNum" sz="quarter" idx="12"/>
          </p:nvPr>
        </p:nvSpPr>
        <p:spPr/>
        <p:txBody>
          <a:bodyPr/>
          <a:lstStyle/>
          <a:p>
            <a:fld id="{944791EC-159D-4153-989E-0305238B50D2}" type="slidenum">
              <a:rPr kumimoji="1" lang="ja-JP" altLang="en-US" smtClean="0"/>
              <a:t>4</a:t>
            </a:fld>
            <a:endParaRPr kumimoji="1" lang="ja-JP" altLang="en-US"/>
          </a:p>
        </p:txBody>
      </p:sp>
      <p:sp>
        <p:nvSpPr>
          <p:cNvPr id="5" name="Rectangle 2"/>
          <p:cNvSpPr>
            <a:spLocks noChangeArrowheads="1"/>
          </p:cNvSpPr>
          <p:nvPr/>
        </p:nvSpPr>
        <p:spPr bwMode="auto">
          <a:xfrm>
            <a:off x="3717420" y="477709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コンテンツ プレースホルダー 2"/>
          <p:cNvSpPr>
            <a:spLocks noGrp="1"/>
          </p:cNvSpPr>
          <p:nvPr>
            <p:ph idx="1"/>
          </p:nvPr>
        </p:nvSpPr>
        <p:spPr/>
        <p:txBody>
          <a:bodyPr>
            <a:normAutofit/>
          </a:bodyPr>
          <a:lstStyle/>
          <a:p>
            <a:pPr marL="0" lvl="0" indent="0">
              <a:buNone/>
            </a:pPr>
            <a:r>
              <a:rPr lang="en-US" altLang="ja-JP" sz="2000" dirty="0"/>
              <a:t>For intra-band contiguous and non-contiguous EN-DC</a:t>
            </a:r>
            <a:endParaRPr lang="ja-JP" altLang="ja-JP" sz="2000" dirty="0"/>
          </a:p>
          <a:p>
            <a:pPr lvl="0"/>
            <a:r>
              <a:rPr lang="en-US" altLang="ja-JP" dirty="0"/>
              <a:t>LO position</a:t>
            </a:r>
          </a:p>
          <a:p>
            <a:pPr lvl="1"/>
            <a:r>
              <a:rPr lang="en-GB" altLang="ja-JP" dirty="0"/>
              <a:t> “LO in middle” only</a:t>
            </a:r>
          </a:p>
          <a:p>
            <a:pPr lvl="1"/>
            <a:r>
              <a:rPr lang="en-US" altLang="ja-JP" dirty="0"/>
              <a:t>Note: the LO position assumption is only for the purpose of defining demodulation requirements, and will not be specified in the spec. The exact implementation is up to UE.</a:t>
            </a:r>
            <a:endParaRPr lang="en-GB" altLang="ja-JP" dirty="0"/>
          </a:p>
          <a:p>
            <a:pPr lvl="1"/>
            <a:endParaRPr lang="ja-JP" altLang="ja-JP" sz="1800" dirty="0"/>
          </a:p>
          <a:p>
            <a:pPr lvl="0"/>
            <a:r>
              <a:rPr lang="en-US" altLang="ja-JP" dirty="0"/>
              <a:t>Carrier for LTE in the test</a:t>
            </a:r>
          </a:p>
          <a:p>
            <a:pPr lvl="1"/>
            <a:r>
              <a:rPr lang="en-US" altLang="ja-JP" dirty="0" smtClean="0"/>
              <a:t>Consider </a:t>
            </a:r>
            <a:r>
              <a:rPr lang="en-US" altLang="ja-JP" dirty="0"/>
              <a:t>the aggregated contiguous carriers for LTE if UE supports it and test scenario support it. The actual number of aggregated LTE carriers are up to RAN5 test setup.</a:t>
            </a:r>
            <a:endParaRPr lang="en-US" altLang="ja-JP" dirty="0">
              <a:highlight>
                <a:srgbClr val="FFFF00"/>
              </a:highlight>
            </a:endParaRPr>
          </a:p>
          <a:p>
            <a:pPr lvl="0"/>
            <a:r>
              <a:rPr lang="en-US" altLang="ja-JP" dirty="0" smtClean="0"/>
              <a:t>PRB </a:t>
            </a:r>
            <a:r>
              <a:rPr lang="en-US" altLang="ja-JP" dirty="0"/>
              <a:t>for NR carrier</a:t>
            </a:r>
          </a:p>
          <a:p>
            <a:pPr lvl="2"/>
            <a:r>
              <a:rPr lang="en-US" altLang="ja-JP" sz="1500" dirty="0" smtClean="0"/>
              <a:t>When </a:t>
            </a:r>
            <a:r>
              <a:rPr lang="en-US" altLang="ja-JP" sz="1500" dirty="0"/>
              <a:t>the CBW of NR carrier is smaller </a:t>
            </a:r>
            <a:r>
              <a:rPr lang="en-US" altLang="ja-JP" sz="1500" dirty="0" smtClean="0"/>
              <a:t>than or </a:t>
            </a:r>
            <a:r>
              <a:rPr lang="en-US" altLang="ja-JP" sz="1500" dirty="0"/>
              <a:t>equal to LTE carrier(s), test full PRBs;</a:t>
            </a:r>
          </a:p>
          <a:p>
            <a:pPr lvl="2"/>
            <a:r>
              <a:rPr lang="en-US" altLang="ja-JP" sz="1500" dirty="0" smtClean="0"/>
              <a:t>When the CBW of NR carrier is larger than LTE carrier(s), test partial PRBs, </a:t>
            </a:r>
            <a:r>
              <a:rPr lang="en-US" altLang="ja-JP" sz="1500" dirty="0" smtClean="0"/>
              <a:t>and </a:t>
            </a:r>
            <a:r>
              <a:rPr lang="en-US" altLang="ja-JP" sz="1500" dirty="0"/>
              <a:t>the PRB number for testing equals to the PRB number in the full bandwidth of E-UTRA MCG carrier(s).</a:t>
            </a:r>
          </a:p>
          <a:p>
            <a:pPr lvl="3"/>
            <a:r>
              <a:rPr lang="en-US" altLang="ja-JP" sz="1350" dirty="0" smtClean="0"/>
              <a:t>If </a:t>
            </a:r>
            <a:r>
              <a:rPr lang="en-US" altLang="ja-JP" sz="1350" dirty="0"/>
              <a:t>frequency of NR carrier is higher than LTE carrier, then the test RBs will be allocated on the highest part of NR carrier.</a:t>
            </a:r>
          </a:p>
          <a:p>
            <a:pPr lvl="3"/>
            <a:r>
              <a:rPr lang="en-US" altLang="ja-JP" sz="1350" dirty="0" smtClean="0"/>
              <a:t>If </a:t>
            </a:r>
            <a:r>
              <a:rPr lang="en-US" altLang="ja-JP" sz="1350" dirty="0"/>
              <a:t>frequency of NR carrier is lower than LTE carrier, then the test RBs will be allocated on the lowest part of NR carrier.</a:t>
            </a:r>
          </a:p>
          <a:p>
            <a:pPr lvl="2"/>
            <a:endParaRPr lang="en-US" altLang="ja-JP" sz="1500" dirty="0" smtClean="0"/>
          </a:p>
          <a:p>
            <a:pPr lvl="2"/>
            <a:endParaRPr lang="en-US" altLang="ja-JP" dirty="0"/>
          </a:p>
        </p:txBody>
      </p:sp>
    </p:spTree>
    <p:extLst>
      <p:ext uri="{BB962C8B-B14F-4D97-AF65-F5344CB8AC3E}">
        <p14:creationId xmlns:p14="http://schemas.microsoft.com/office/powerpoint/2010/main" val="4056662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6309" y="66024"/>
            <a:ext cx="11835428" cy="1325563"/>
          </a:xfrm>
        </p:spPr>
        <p:txBody>
          <a:bodyPr/>
          <a:lstStyle/>
          <a:p>
            <a:r>
              <a:rPr lang="en-US" altLang="ja-JP" dirty="0" err="1"/>
              <a:t>Wayforward</a:t>
            </a:r>
            <a:r>
              <a:rPr lang="en-US" altLang="ja-JP" dirty="0"/>
              <a:t> </a:t>
            </a:r>
            <a:endParaRPr kumimoji="1" lang="ja-JP" altLang="en-US" dirty="0"/>
          </a:p>
        </p:txBody>
      </p:sp>
      <p:sp>
        <p:nvSpPr>
          <p:cNvPr id="4" name="スライド番号プレースホルダー 3"/>
          <p:cNvSpPr>
            <a:spLocks noGrp="1"/>
          </p:cNvSpPr>
          <p:nvPr>
            <p:ph type="sldNum" sz="quarter" idx="12"/>
          </p:nvPr>
        </p:nvSpPr>
        <p:spPr/>
        <p:txBody>
          <a:bodyPr/>
          <a:lstStyle/>
          <a:p>
            <a:fld id="{944791EC-159D-4153-989E-0305238B50D2}" type="slidenum">
              <a:rPr kumimoji="1" lang="ja-JP" altLang="en-US" smtClean="0"/>
              <a:t>5</a:t>
            </a:fld>
            <a:endParaRPr kumimoji="1" lang="ja-JP" altLang="en-US"/>
          </a:p>
        </p:txBody>
      </p:sp>
      <p:sp>
        <p:nvSpPr>
          <p:cNvPr id="5" name="Rectangle 2"/>
          <p:cNvSpPr>
            <a:spLocks noChangeArrowheads="1"/>
          </p:cNvSpPr>
          <p:nvPr/>
        </p:nvSpPr>
        <p:spPr bwMode="auto">
          <a:xfrm>
            <a:off x="3717420" y="477709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コンテンツ プレースホルダー 2"/>
          <p:cNvSpPr>
            <a:spLocks noGrp="1"/>
          </p:cNvSpPr>
          <p:nvPr>
            <p:ph idx="1"/>
          </p:nvPr>
        </p:nvSpPr>
        <p:spPr/>
        <p:txBody>
          <a:bodyPr>
            <a:normAutofit/>
          </a:bodyPr>
          <a:lstStyle/>
          <a:p>
            <a:pPr marL="0" lvl="0" indent="0">
              <a:buNone/>
            </a:pPr>
            <a:r>
              <a:rPr lang="en-US" altLang="ja-JP" sz="2000" dirty="0"/>
              <a:t>For intra-band contiguous and non-contiguous EN-DC</a:t>
            </a:r>
            <a:endParaRPr lang="ja-JP" altLang="ja-JP" sz="2000" dirty="0"/>
          </a:p>
          <a:p>
            <a:pPr lvl="0"/>
            <a:r>
              <a:rPr lang="en-US" altLang="ja-JP" dirty="0"/>
              <a:t>Channel bandwidth combination for testing</a:t>
            </a:r>
          </a:p>
          <a:p>
            <a:pPr lvl="1"/>
            <a:r>
              <a:rPr lang="en-US" altLang="ja-JP" dirty="0"/>
              <a:t>Option 4A:</a:t>
            </a:r>
          </a:p>
          <a:p>
            <a:pPr lvl="2"/>
            <a:r>
              <a:rPr lang="en-US" altLang="ja-JP" sz="1500" dirty="0"/>
              <a:t>Step 1: First select the CBW combinations with the same BWs between LTE carrier(s) and NR carrier. If there is no such CBW combination, go to Step 1a. Otherwise go to step 2.</a:t>
            </a:r>
          </a:p>
          <a:p>
            <a:pPr lvl="2"/>
            <a:r>
              <a:rPr lang="en-US" altLang="ja-JP" sz="1500" dirty="0"/>
              <a:t>Step 1a: Select the CBW combinations that the BW of NR carrier is smaller than the BW of LTE carrier(s). If there is no such CBW combination, go to Step 1c.</a:t>
            </a:r>
          </a:p>
          <a:p>
            <a:pPr lvl="2"/>
            <a:r>
              <a:rPr lang="en-US" altLang="ja-JP" sz="1500" dirty="0"/>
              <a:t>Step 1b: Among the CBW combinations selected from Step 1a, select the CBW combinations with the smallest CBW difference between NR carrier and LTE carrier(s). Go to step 2.</a:t>
            </a:r>
          </a:p>
          <a:p>
            <a:pPr lvl="2"/>
            <a:r>
              <a:rPr lang="en-US" altLang="ja-JP" sz="1500" dirty="0"/>
              <a:t>Step 1c: select the EN-DC combinations with smallest CBW difference between the NR carrier and LTE carrier(s). Go to step 2.</a:t>
            </a:r>
          </a:p>
          <a:p>
            <a:pPr lvl="2"/>
            <a:r>
              <a:rPr lang="en-US" altLang="ja-JP" sz="1500" dirty="0"/>
              <a:t>Step 2: Among the CBW combinations selected from Step 1, select the EN-DC combination with the largest aggregated CBW</a:t>
            </a:r>
          </a:p>
          <a:p>
            <a:pPr lvl="2"/>
            <a:endParaRPr lang="en-US" altLang="ja-JP" sz="1500" dirty="0"/>
          </a:p>
          <a:p>
            <a:r>
              <a:rPr lang="en-US" altLang="ja-JP" dirty="0"/>
              <a:t>Limitation on frequency separation for non-contiguous EN-DC</a:t>
            </a:r>
          </a:p>
          <a:p>
            <a:pPr lvl="1"/>
            <a:r>
              <a:rPr lang="en-US" altLang="ja-JP" dirty="0"/>
              <a:t>No limitation in RAN4 requirements, test set-up up to RAN5</a:t>
            </a:r>
          </a:p>
          <a:p>
            <a:pPr lvl="0"/>
            <a:endParaRPr lang="en-US" altLang="ja-JP" dirty="0"/>
          </a:p>
          <a:p>
            <a:pPr lvl="2"/>
            <a:endParaRPr lang="en-US" altLang="ja-JP" dirty="0"/>
          </a:p>
        </p:txBody>
      </p:sp>
    </p:spTree>
    <p:extLst>
      <p:ext uri="{BB962C8B-B14F-4D97-AF65-F5344CB8AC3E}">
        <p14:creationId xmlns:p14="http://schemas.microsoft.com/office/powerpoint/2010/main" val="676116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6309" y="66024"/>
            <a:ext cx="11835428" cy="1325563"/>
          </a:xfrm>
        </p:spPr>
        <p:txBody>
          <a:bodyPr/>
          <a:lstStyle/>
          <a:p>
            <a:r>
              <a:rPr lang="en-US" altLang="ja-JP" dirty="0" err="1"/>
              <a:t>Wayforward</a:t>
            </a:r>
            <a:r>
              <a:rPr lang="en-US" altLang="ja-JP" dirty="0"/>
              <a:t> </a:t>
            </a:r>
            <a:endParaRPr kumimoji="1" lang="ja-JP" altLang="en-US" dirty="0"/>
          </a:p>
        </p:txBody>
      </p:sp>
      <p:sp>
        <p:nvSpPr>
          <p:cNvPr id="4" name="スライド番号プレースホルダー 3"/>
          <p:cNvSpPr>
            <a:spLocks noGrp="1"/>
          </p:cNvSpPr>
          <p:nvPr>
            <p:ph type="sldNum" sz="quarter" idx="12"/>
          </p:nvPr>
        </p:nvSpPr>
        <p:spPr/>
        <p:txBody>
          <a:bodyPr/>
          <a:lstStyle/>
          <a:p>
            <a:fld id="{944791EC-159D-4153-989E-0305238B50D2}" type="slidenum">
              <a:rPr kumimoji="1" lang="ja-JP" altLang="en-US" smtClean="0"/>
              <a:t>6</a:t>
            </a:fld>
            <a:endParaRPr kumimoji="1" lang="ja-JP" altLang="en-US"/>
          </a:p>
        </p:txBody>
      </p:sp>
      <p:sp>
        <p:nvSpPr>
          <p:cNvPr id="5" name="Rectangle 2"/>
          <p:cNvSpPr>
            <a:spLocks noChangeArrowheads="1"/>
          </p:cNvSpPr>
          <p:nvPr/>
        </p:nvSpPr>
        <p:spPr bwMode="auto">
          <a:xfrm>
            <a:off x="3717420" y="477709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コンテンツ プレースホルダー 2"/>
          <p:cNvSpPr>
            <a:spLocks noGrp="1"/>
          </p:cNvSpPr>
          <p:nvPr>
            <p:ph idx="1"/>
          </p:nvPr>
        </p:nvSpPr>
        <p:spPr>
          <a:xfrm>
            <a:off x="838200" y="1351820"/>
            <a:ext cx="10515600" cy="5037256"/>
          </a:xfrm>
        </p:spPr>
        <p:txBody>
          <a:bodyPr>
            <a:normAutofit/>
          </a:bodyPr>
          <a:lstStyle/>
          <a:p>
            <a:pPr marL="0" lvl="0" indent="0">
              <a:buNone/>
            </a:pPr>
            <a:r>
              <a:rPr lang="en-US" altLang="ja-JP" sz="2000" dirty="0"/>
              <a:t>For intra-band non-contiguous EN-DC</a:t>
            </a:r>
            <a:endParaRPr lang="ja-JP" altLang="ja-JP" sz="2000" dirty="0"/>
          </a:p>
          <a:p>
            <a:pPr lvl="0"/>
            <a:r>
              <a:rPr lang="en-US" altLang="ja-JP" dirty="0"/>
              <a:t>Test applicability </a:t>
            </a:r>
            <a:r>
              <a:rPr lang="en-US" altLang="ja-JP" dirty="0" smtClean="0"/>
              <a:t>rules</a:t>
            </a:r>
          </a:p>
          <a:p>
            <a:pPr lvl="3" fontAlgn="base" hangingPunct="0"/>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2717458413"/>
              </p:ext>
            </p:extLst>
          </p:nvPr>
        </p:nvGraphicFramePr>
        <p:xfrm>
          <a:off x="855783" y="2287559"/>
          <a:ext cx="10234246" cy="2906153"/>
        </p:xfrm>
        <a:graphic>
          <a:graphicData uri="http://schemas.openxmlformats.org/drawingml/2006/table">
            <a:tbl>
              <a:tblPr firstRow="1" firstCol="1" bandRow="1">
                <a:tableStyleId>{5C22544A-7EE6-4342-B048-85BDC9FD1C3A}</a:tableStyleId>
              </a:tblPr>
              <a:tblGrid>
                <a:gridCol w="2141107">
                  <a:extLst>
                    <a:ext uri="{9D8B030D-6E8A-4147-A177-3AD203B41FA5}">
                      <a16:colId xmlns:a16="http://schemas.microsoft.com/office/drawing/2014/main" val="1004627527"/>
                    </a:ext>
                  </a:extLst>
                </a:gridCol>
                <a:gridCol w="1908491">
                  <a:extLst>
                    <a:ext uri="{9D8B030D-6E8A-4147-A177-3AD203B41FA5}">
                      <a16:colId xmlns:a16="http://schemas.microsoft.com/office/drawing/2014/main" val="690673758"/>
                    </a:ext>
                  </a:extLst>
                </a:gridCol>
                <a:gridCol w="3092324">
                  <a:extLst>
                    <a:ext uri="{9D8B030D-6E8A-4147-A177-3AD203B41FA5}">
                      <a16:colId xmlns:a16="http://schemas.microsoft.com/office/drawing/2014/main" val="3884164557"/>
                    </a:ext>
                  </a:extLst>
                </a:gridCol>
                <a:gridCol w="3092324">
                  <a:extLst>
                    <a:ext uri="{9D8B030D-6E8A-4147-A177-3AD203B41FA5}">
                      <a16:colId xmlns:a16="http://schemas.microsoft.com/office/drawing/2014/main" val="1661395496"/>
                    </a:ext>
                  </a:extLst>
                </a:gridCol>
              </a:tblGrid>
              <a:tr h="567010">
                <a:tc>
                  <a:txBody>
                    <a:bodyPr/>
                    <a:lstStyle/>
                    <a:p>
                      <a:pPr>
                        <a:spcAft>
                          <a:spcPts val="0"/>
                        </a:spcAft>
                      </a:pPr>
                      <a:r>
                        <a:rPr lang="en-US" sz="1100" dirty="0">
                          <a:effectLst/>
                        </a:rPr>
                        <a:t> </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sz="1100">
                          <a:effectLst/>
                        </a:rPr>
                        <a:t>Inter-band scenarios are not supported </a:t>
                      </a:r>
                      <a:endParaRPr lang="ja-JP" sz="120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sz="1100">
                          <a:effectLst/>
                        </a:rPr>
                        <a:t>UE indicates “interBandContiguousMRDC”</a:t>
                      </a:r>
                      <a:endParaRPr lang="ja-JP" sz="120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sz="1100">
                          <a:effectLst/>
                        </a:rPr>
                        <a:t>UE does not indicate “interBandContiguousMRDC”</a:t>
                      </a:r>
                      <a:endParaRPr lang="ja-JP" sz="120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extLst>
                  <a:ext uri="{0D108BD9-81ED-4DB2-BD59-A6C34878D82A}">
                    <a16:rowId xmlns:a16="http://schemas.microsoft.com/office/drawing/2014/main" val="182223913"/>
                  </a:ext>
                </a:extLst>
              </a:tr>
              <a:tr h="386107">
                <a:tc>
                  <a:txBody>
                    <a:bodyPr/>
                    <a:lstStyle/>
                    <a:p>
                      <a:pPr>
                        <a:spcAft>
                          <a:spcPts val="0"/>
                        </a:spcAft>
                      </a:pPr>
                      <a:r>
                        <a:rPr lang="en-US" sz="1100">
                          <a:effectLst/>
                        </a:rPr>
                        <a:t>Intra-band scenarios are not supported</a:t>
                      </a:r>
                      <a:endParaRPr lang="ja-JP" sz="120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sz="1100">
                          <a:effectLst/>
                        </a:rPr>
                        <a:t>N/A</a:t>
                      </a:r>
                      <a:endParaRPr lang="ja-JP" sz="120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sz="1100" dirty="0" smtClean="0">
                          <a:effectLst/>
                        </a:rPr>
                        <a:t>Requirement for intra-band contiguous EN-DC for </a:t>
                      </a:r>
                      <a:r>
                        <a:rPr lang="en-US" sz="1100" dirty="0">
                          <a:effectLst/>
                        </a:rPr>
                        <a:t>inter-band scenarios</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altLang="ja-JP" sz="1100" dirty="0" smtClean="0">
                          <a:effectLst/>
                        </a:rPr>
                        <a:t>Requirement for intra-band non-contiguous EN-DC </a:t>
                      </a:r>
                      <a:r>
                        <a:rPr lang="en-US" sz="1100" dirty="0" smtClean="0">
                          <a:effectLst/>
                        </a:rPr>
                        <a:t>for </a:t>
                      </a:r>
                      <a:r>
                        <a:rPr lang="en-US" sz="1100" dirty="0">
                          <a:effectLst/>
                        </a:rPr>
                        <a:t>inter-band scenarios</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extLst>
                  <a:ext uri="{0D108BD9-81ED-4DB2-BD59-A6C34878D82A}">
                    <a16:rowId xmlns:a16="http://schemas.microsoft.com/office/drawing/2014/main" val="1538895040"/>
                  </a:ext>
                </a:extLst>
              </a:tr>
              <a:tr h="630012">
                <a:tc>
                  <a:txBody>
                    <a:bodyPr/>
                    <a:lstStyle/>
                    <a:p>
                      <a:pPr>
                        <a:spcAft>
                          <a:spcPts val="0"/>
                        </a:spcAft>
                      </a:pPr>
                      <a:r>
                        <a:rPr lang="en-US" sz="1100" dirty="0">
                          <a:effectLst/>
                        </a:rPr>
                        <a:t>UE does not indicate “</a:t>
                      </a:r>
                      <a:r>
                        <a:rPr lang="en-US" sz="1100" dirty="0" err="1">
                          <a:effectLst/>
                        </a:rPr>
                        <a:t>intraBandENDC</a:t>
                      </a:r>
                      <a:r>
                        <a:rPr lang="en-US" sz="1100" dirty="0">
                          <a:effectLst/>
                        </a:rPr>
                        <a:t>-Support”</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altLang="ja-JP" sz="1100" dirty="0" smtClean="0">
                          <a:effectLst/>
                        </a:rPr>
                        <a:t>Requirement for intra-band contiguous EN-DC </a:t>
                      </a:r>
                      <a:r>
                        <a:rPr lang="en-US" sz="1100" dirty="0" smtClean="0">
                          <a:effectLst/>
                        </a:rPr>
                        <a:t>for </a:t>
                      </a:r>
                      <a:r>
                        <a:rPr lang="en-US" sz="1100" dirty="0">
                          <a:effectLst/>
                        </a:rPr>
                        <a:t>intra-band scenarios</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altLang="ja-JP" sz="1100" dirty="0" smtClean="0">
                          <a:effectLst/>
                        </a:rPr>
                        <a:t>Requirement for intra-band contiguous EN-DC </a:t>
                      </a:r>
                      <a:r>
                        <a:rPr lang="en-US" sz="1100" dirty="0" smtClean="0">
                          <a:effectLst/>
                        </a:rPr>
                        <a:t>for </a:t>
                      </a:r>
                      <a:r>
                        <a:rPr lang="en-US" sz="1100" dirty="0">
                          <a:effectLst/>
                        </a:rPr>
                        <a:t>intra-band and inter-band scenarios</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altLang="ja-JP" sz="1100" dirty="0" smtClean="0">
                          <a:effectLst/>
                        </a:rPr>
                        <a:t>Requirement for intra-band contiguous EN-DC </a:t>
                      </a:r>
                      <a:r>
                        <a:rPr lang="en-US" sz="1100" dirty="0" smtClean="0">
                          <a:effectLst/>
                        </a:rPr>
                        <a:t>for </a:t>
                      </a:r>
                      <a:r>
                        <a:rPr lang="en-US" sz="1100" dirty="0">
                          <a:effectLst/>
                        </a:rPr>
                        <a:t>intra-band scenarios</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extLst>
                  <a:ext uri="{0D108BD9-81ED-4DB2-BD59-A6C34878D82A}">
                    <a16:rowId xmlns:a16="http://schemas.microsoft.com/office/drawing/2014/main" val="841960680"/>
                  </a:ext>
                </a:extLst>
              </a:tr>
              <a:tr h="567010">
                <a:tc>
                  <a:txBody>
                    <a:bodyPr/>
                    <a:lstStyle/>
                    <a:p>
                      <a:pPr>
                        <a:spcAft>
                          <a:spcPts val="0"/>
                        </a:spcAft>
                      </a:pPr>
                      <a:r>
                        <a:rPr lang="en-US" sz="1100" dirty="0">
                          <a:effectLst/>
                        </a:rPr>
                        <a:t>UE indicates “both” in “</a:t>
                      </a:r>
                      <a:r>
                        <a:rPr lang="en-US" sz="1100" dirty="0" err="1">
                          <a:effectLst/>
                        </a:rPr>
                        <a:t>intraBandENDC</a:t>
                      </a:r>
                      <a:r>
                        <a:rPr lang="en-US" sz="1100" dirty="0">
                          <a:effectLst/>
                        </a:rPr>
                        <a:t>-Support”</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altLang="ja-JP" sz="1100" dirty="0" smtClean="0">
                          <a:effectLst/>
                        </a:rPr>
                        <a:t>Requirement for intra-band contiguous EN-DC </a:t>
                      </a:r>
                      <a:r>
                        <a:rPr lang="en-US" sz="1100" dirty="0" smtClean="0">
                          <a:effectLst/>
                        </a:rPr>
                        <a:t>for </a:t>
                      </a:r>
                      <a:r>
                        <a:rPr lang="en-US" sz="1100" dirty="0">
                          <a:effectLst/>
                        </a:rPr>
                        <a:t>intra-band scenarios</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altLang="ja-JP" sz="1100" dirty="0" smtClean="0">
                          <a:effectLst/>
                        </a:rPr>
                        <a:t>Requirement for intra-band contiguous EN-DC </a:t>
                      </a:r>
                      <a:r>
                        <a:rPr lang="en-US" sz="1100" dirty="0" smtClean="0">
                          <a:effectLst/>
                        </a:rPr>
                        <a:t>for </a:t>
                      </a:r>
                      <a:r>
                        <a:rPr lang="en-US" sz="1100" dirty="0">
                          <a:effectLst/>
                        </a:rPr>
                        <a:t>intra-band and inter-band scenarios</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altLang="ja-JP" sz="1100" dirty="0" smtClean="0">
                          <a:effectLst/>
                        </a:rPr>
                        <a:t>Requirement for intra-band contiguous EN-DC </a:t>
                      </a:r>
                      <a:r>
                        <a:rPr lang="en-US" sz="1100" dirty="0" smtClean="0">
                          <a:effectLst/>
                        </a:rPr>
                        <a:t>for </a:t>
                      </a:r>
                      <a:r>
                        <a:rPr lang="en-US" sz="1100" dirty="0">
                          <a:effectLst/>
                        </a:rPr>
                        <a:t>intra-band scenarios</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extLst>
                  <a:ext uri="{0D108BD9-81ED-4DB2-BD59-A6C34878D82A}">
                    <a16:rowId xmlns:a16="http://schemas.microsoft.com/office/drawing/2014/main" val="3068706680"/>
                  </a:ext>
                </a:extLst>
              </a:tr>
              <a:tr h="756014">
                <a:tc>
                  <a:txBody>
                    <a:bodyPr/>
                    <a:lstStyle/>
                    <a:p>
                      <a:pPr>
                        <a:spcAft>
                          <a:spcPts val="0"/>
                        </a:spcAft>
                      </a:pPr>
                      <a:r>
                        <a:rPr lang="en-US" sz="1100">
                          <a:effectLst/>
                        </a:rPr>
                        <a:t>UE indicates “non-contiguous” in “intraBandENDC-Support”</a:t>
                      </a:r>
                      <a:endParaRPr lang="ja-JP" sz="120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altLang="ja-JP" sz="1100" dirty="0" smtClean="0">
                          <a:effectLst/>
                        </a:rPr>
                        <a:t>Requirement for intra-band non-contiguous EN-DC </a:t>
                      </a:r>
                      <a:r>
                        <a:rPr lang="en-US" sz="1100" dirty="0" smtClean="0">
                          <a:effectLst/>
                        </a:rPr>
                        <a:t>for </a:t>
                      </a:r>
                      <a:r>
                        <a:rPr lang="en-US" sz="1100" dirty="0">
                          <a:effectLst/>
                        </a:rPr>
                        <a:t>intra-band scenarios</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altLang="ja-JP" sz="1100" dirty="0" smtClean="0">
                          <a:effectLst/>
                        </a:rPr>
                        <a:t>Requirement for intra-band contiguous EN-DC </a:t>
                      </a:r>
                      <a:r>
                        <a:rPr lang="en-US" sz="1100" dirty="0" smtClean="0">
                          <a:effectLst/>
                        </a:rPr>
                        <a:t>for </a:t>
                      </a:r>
                      <a:r>
                        <a:rPr lang="en-US" sz="1100" dirty="0">
                          <a:effectLst/>
                        </a:rPr>
                        <a:t>inter-band scenarios</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tc>
                  <a:txBody>
                    <a:bodyPr/>
                    <a:lstStyle/>
                    <a:p>
                      <a:pPr>
                        <a:spcAft>
                          <a:spcPts val="0"/>
                        </a:spcAft>
                      </a:pPr>
                      <a:r>
                        <a:rPr lang="en-US" altLang="ja-JP" sz="1100" dirty="0" smtClean="0">
                          <a:effectLst/>
                        </a:rPr>
                        <a:t>Requirement for intra-band non-contiguous EN-DC </a:t>
                      </a:r>
                      <a:r>
                        <a:rPr lang="en-US" sz="1100" dirty="0" smtClean="0">
                          <a:effectLst/>
                        </a:rPr>
                        <a:t>for </a:t>
                      </a:r>
                      <a:r>
                        <a:rPr lang="en-US" sz="1100" dirty="0">
                          <a:effectLst/>
                        </a:rPr>
                        <a:t>intra-band and inter-band scenarios</a:t>
                      </a:r>
                      <a:endParaRPr lang="ja-JP" sz="12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tc>
                <a:extLst>
                  <a:ext uri="{0D108BD9-81ED-4DB2-BD59-A6C34878D82A}">
                    <a16:rowId xmlns:a16="http://schemas.microsoft.com/office/drawing/2014/main" val="1415133219"/>
                  </a:ext>
                </a:extLst>
              </a:tr>
            </a:tbl>
          </a:graphicData>
        </a:graphic>
      </p:graphicFrame>
    </p:spTree>
    <p:extLst>
      <p:ext uri="{BB962C8B-B14F-4D97-AF65-F5344CB8AC3E}">
        <p14:creationId xmlns:p14="http://schemas.microsoft.com/office/powerpoint/2010/main" val="324971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6309" y="66024"/>
            <a:ext cx="11835428" cy="1325563"/>
          </a:xfrm>
        </p:spPr>
        <p:txBody>
          <a:bodyPr/>
          <a:lstStyle/>
          <a:p>
            <a:r>
              <a:rPr lang="en-US" altLang="ja-JP" dirty="0" err="1"/>
              <a:t>Wayforward</a:t>
            </a:r>
            <a:r>
              <a:rPr lang="en-US" altLang="ja-JP" dirty="0"/>
              <a:t> </a:t>
            </a:r>
            <a:endParaRPr kumimoji="1" lang="ja-JP" altLang="en-US" dirty="0"/>
          </a:p>
        </p:txBody>
      </p:sp>
      <p:sp>
        <p:nvSpPr>
          <p:cNvPr id="4" name="スライド番号プレースホルダー 3"/>
          <p:cNvSpPr>
            <a:spLocks noGrp="1"/>
          </p:cNvSpPr>
          <p:nvPr>
            <p:ph type="sldNum" sz="quarter" idx="12"/>
          </p:nvPr>
        </p:nvSpPr>
        <p:spPr/>
        <p:txBody>
          <a:bodyPr/>
          <a:lstStyle/>
          <a:p>
            <a:fld id="{944791EC-159D-4153-989E-0305238B50D2}" type="slidenum">
              <a:rPr kumimoji="1" lang="ja-JP" altLang="en-US" smtClean="0"/>
              <a:t>7</a:t>
            </a:fld>
            <a:endParaRPr kumimoji="1" lang="ja-JP" altLang="en-US"/>
          </a:p>
        </p:txBody>
      </p:sp>
      <p:sp>
        <p:nvSpPr>
          <p:cNvPr id="5" name="Rectangle 2"/>
          <p:cNvSpPr>
            <a:spLocks noChangeArrowheads="1"/>
          </p:cNvSpPr>
          <p:nvPr/>
        </p:nvSpPr>
        <p:spPr bwMode="auto">
          <a:xfrm>
            <a:off x="3717420" y="477709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コンテンツ プレースホルダー 2"/>
          <p:cNvSpPr>
            <a:spLocks noGrp="1"/>
          </p:cNvSpPr>
          <p:nvPr>
            <p:ph idx="1"/>
          </p:nvPr>
        </p:nvSpPr>
        <p:spPr/>
        <p:txBody>
          <a:bodyPr>
            <a:normAutofit/>
          </a:bodyPr>
          <a:lstStyle/>
          <a:p>
            <a:pPr marL="0" lvl="0" indent="0">
              <a:buNone/>
            </a:pPr>
            <a:r>
              <a:rPr lang="en-US" altLang="ja-JP" sz="2000" dirty="0"/>
              <a:t>For intra-band contiguous and non-contiguous EN-DC</a:t>
            </a:r>
            <a:endParaRPr lang="ja-JP" altLang="ja-JP" sz="2000" dirty="0"/>
          </a:p>
          <a:p>
            <a:pPr lvl="0"/>
            <a:r>
              <a:rPr lang="en-US" altLang="ja-JP" dirty="0"/>
              <a:t>Other test parameters</a:t>
            </a:r>
          </a:p>
          <a:p>
            <a:pPr lvl="1"/>
            <a:r>
              <a:rPr lang="en-US" altLang="ja-JP" dirty="0" smtClean="0"/>
              <a:t>MCS</a:t>
            </a:r>
            <a:endParaRPr lang="en-US" altLang="ja-JP" strike="sngStrike" dirty="0" smtClean="0">
              <a:highlight>
                <a:srgbClr val="FFFF00"/>
              </a:highlight>
            </a:endParaRPr>
          </a:p>
          <a:p>
            <a:pPr lvl="2"/>
            <a:r>
              <a:rPr lang="en-US" altLang="ja-JP" sz="1500" dirty="0" smtClean="0"/>
              <a:t>use the same MCS for 2Rx and 4Rx as that for FR1 intra-band contiguous CA.</a:t>
            </a:r>
          </a:p>
          <a:p>
            <a:pPr lvl="0"/>
            <a:endParaRPr lang="en-US" altLang="ja-JP" dirty="0"/>
          </a:p>
          <a:p>
            <a:pPr lvl="1" fontAlgn="ctr"/>
            <a:endParaRPr lang="en-US" altLang="ja-JP" dirty="0"/>
          </a:p>
          <a:p>
            <a:pPr lvl="1" fontAlgn="ctr"/>
            <a:endParaRPr lang="en-US" altLang="ja-JP" dirty="0"/>
          </a:p>
          <a:p>
            <a:pPr lvl="1" fontAlgn="ctr"/>
            <a:endParaRPr lang="en-US" altLang="ja-JP" dirty="0"/>
          </a:p>
          <a:p>
            <a:pPr lvl="1" fontAlgn="ctr"/>
            <a:endParaRPr lang="en-US" altLang="ja-JP" dirty="0"/>
          </a:p>
          <a:p>
            <a:pPr lvl="1" fontAlgn="ctr"/>
            <a:endParaRPr lang="en-US" altLang="ja-JP" dirty="0"/>
          </a:p>
          <a:p>
            <a:pPr lvl="1" fontAlgn="ctr"/>
            <a:endParaRPr lang="en-US" altLang="ja-JP" dirty="0"/>
          </a:p>
          <a:p>
            <a:pPr lvl="1" fontAlgn="ctr"/>
            <a:endParaRPr lang="en-US" altLang="ja-JP" dirty="0"/>
          </a:p>
          <a:p>
            <a:pPr lvl="1" fontAlgn="ctr"/>
            <a:endParaRPr lang="en-US" altLang="ja-JP" dirty="0"/>
          </a:p>
          <a:p>
            <a:pPr lvl="1" fontAlgn="ctr"/>
            <a:endParaRPr lang="en-US" altLang="ja-JP" dirty="0"/>
          </a:p>
        </p:txBody>
      </p:sp>
    </p:spTree>
    <p:extLst>
      <p:ext uri="{BB962C8B-B14F-4D97-AF65-F5344CB8AC3E}">
        <p14:creationId xmlns:p14="http://schemas.microsoft.com/office/powerpoint/2010/main" val="5916903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720</Words>
  <Application>Microsoft Office PowerPoint</Application>
  <PresentationFormat>ワイド画面</PresentationFormat>
  <Paragraphs>89</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等线</vt:lpstr>
      <vt:lpstr>ＭＳ Ｐゴシック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2020-03-03T01:11:12Z</dcterms:created>
  <dcterms:modified xsi:type="dcterms:W3CDTF">2020-11-11T23:24:40Z</dcterms:modified>
</cp:coreProperties>
</file>