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3" r:id="rId3"/>
    <p:sldId id="320" r:id="rId4"/>
    <p:sldId id="323" r:id="rId5"/>
    <p:sldId id="322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6" autoAdjust="0"/>
    <p:restoredTop sz="82742" autoAdjust="0"/>
  </p:normalViewPr>
  <p:slideViewPr>
    <p:cSldViewPr>
      <p:cViewPr varScale="1">
        <p:scale>
          <a:sx n="114" d="100"/>
          <a:sy n="114" d="100"/>
        </p:scale>
        <p:origin x="19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47D3-8ACC-44E9-979D-8E36B884D312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F525-3F2D-49C6-8B27-14BCBC800687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6A2F5-CECF-410D-9880-9F7628A57DC9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67660-075F-4952-BEE8-F6D153887F2E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6F61-1876-4DB1-81B4-9FA00B2EF242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733D4-31C0-42DC-9845-31F1D23C6883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A49E-8772-4446-98A0-F402CADB5DF5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09152-E479-4783-988A-A8B5A5DAF001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C1F8-2BA0-4AAA-A422-A966B00B76F5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56092-D2D4-40AF-A54D-6870FAE0E848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41F7-C66C-43AE-9576-2D5E14DAB5DB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DC7C-F3DC-4D6B-AE6F-0054F6ED209E}" type="datetime1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CA CQI reporting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China Telecom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#97e	</a:t>
            </a:r>
          </a:p>
          <a:p>
            <a:r>
              <a:rPr lang="en-US" altLang="zh-CN" b="1" dirty="0"/>
              <a:t>Electronic Meeting, 2-13 Nov., 2020 </a:t>
            </a:r>
          </a:p>
          <a:p>
            <a:r>
              <a:rPr lang="en-US" b="1" dirty="0"/>
              <a:t>Agenda item: 7.16.1.4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draftR4-2017573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88AD-D1E2-44FD-978F-A7DB9C475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altLang="zh-CN" sz="3200" dirty="0"/>
              <a:t>Background: WF in previous meeting</a:t>
            </a:r>
            <a:r>
              <a:rPr lang="en-US" altLang="zh-CN" sz="3200" dirty="0"/>
              <a:t>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261A-F6F2-4424-8536-456E2516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RAN4 #94e-Bis</a:t>
            </a:r>
          </a:p>
          <a:p>
            <a:pPr lvl="1"/>
            <a:r>
              <a:rPr lang="sv-SE" sz="2000" dirty="0"/>
              <a:t> WF: R4-2005548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RAN4 #95e</a:t>
            </a:r>
          </a:p>
          <a:p>
            <a:pPr lvl="1"/>
            <a:r>
              <a:rPr lang="en-US" sz="2000" dirty="0"/>
              <a:t> </a:t>
            </a:r>
            <a:r>
              <a:rPr lang="en-US" altLang="zh-CN" sz="2000" dirty="0"/>
              <a:t>WF: R4-2008849</a:t>
            </a:r>
            <a:endParaRPr lang="sv-SE" altLang="zh-CN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RAN4 #96e</a:t>
            </a:r>
          </a:p>
          <a:p>
            <a:pPr lvl="1"/>
            <a:r>
              <a:rPr lang="en-US" altLang="zh-CN" sz="2000" dirty="0"/>
              <a:t>WF: R4-2012692</a:t>
            </a:r>
          </a:p>
        </p:txBody>
      </p:sp>
    </p:spTree>
    <p:extLst>
      <p:ext uri="{BB962C8B-B14F-4D97-AF65-F5344CB8AC3E}">
        <p14:creationId xmlns:p14="http://schemas.microsoft.com/office/powerpoint/2010/main" val="37690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A6F2A-59FF-48C3-AB74-C5AEC70C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70609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Test Parameters</a:t>
            </a:r>
            <a:endParaRPr lang="sv-SE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65370-9A11-44A5-B155-31A04E4A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764704"/>
            <a:ext cx="8491289" cy="5760640"/>
          </a:xfrm>
        </p:spPr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altLang="zh-CN" sz="2000" dirty="0"/>
              <a:t>Duplex mode and SCS combinations</a:t>
            </a:r>
          </a:p>
          <a:p>
            <a:pPr marL="742950" lvl="1" indent="-285750"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zh-CN" altLang="zh-CN" sz="1800" dirty="0">
                <a:solidFill>
                  <a:srgbClr val="00B05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en-GB" altLang="zh-CN" sz="1800" dirty="0">
                <a:solidFill>
                  <a:srgbClr val="00B05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the performance requirements:</a:t>
            </a:r>
            <a:endParaRPr lang="zh-CN" altLang="zh-CN" sz="1800" dirty="0">
              <a:solidFill>
                <a:srgbClr val="00B050"/>
              </a:solidFill>
              <a:effectLst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2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600" dirty="0">
                <a:solidFill>
                  <a:srgbClr val="00B050"/>
                </a:solidFill>
                <a:ea typeface="等线"/>
              </a:rPr>
              <a:t>FR1: FDD + FDD with 15 kHz SCS, TDD + TDD with 30 kHz SCS, </a:t>
            </a:r>
            <a:r>
              <a:rPr lang="en-GB" altLang="zh-CN" sz="1600" dirty="0">
                <a:solidFill>
                  <a:srgbClr val="00B050"/>
                </a:solidFill>
                <a:ea typeface="等线"/>
              </a:rPr>
              <a:t>FDD 15 kHz +TDD 30kHz</a:t>
            </a:r>
            <a:endParaRPr lang="zh-CN" altLang="zh-CN" sz="1600" dirty="0">
              <a:solidFill>
                <a:srgbClr val="00B050"/>
              </a:solidFill>
              <a:ea typeface="等线"/>
            </a:endParaRPr>
          </a:p>
          <a:p>
            <a:pPr lvl="2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600" dirty="0">
                <a:solidFill>
                  <a:srgbClr val="00B050"/>
                </a:solidFill>
                <a:ea typeface="等线"/>
              </a:rPr>
              <a:t>FR2: TDD + TDD with 120 kHz SCS</a:t>
            </a:r>
            <a:endParaRPr lang="zh-CN" altLang="zh-CN" sz="1600" dirty="0">
              <a:solidFill>
                <a:srgbClr val="00B050"/>
              </a:solidFill>
              <a:ea typeface="等线"/>
            </a:endParaRPr>
          </a:p>
          <a:p>
            <a:pPr marL="742950" lvl="1" indent="-285750"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–"/>
              <a:tabLst>
                <a:tab pos="307340" algn="l"/>
                <a:tab pos="450215" algn="l"/>
                <a:tab pos="914400" algn="l"/>
              </a:tabLst>
            </a:pPr>
            <a:r>
              <a:rPr lang="en-GB" altLang="zh-CN" sz="1600" dirty="0">
                <a:solidFill>
                  <a:srgbClr val="00B05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Test</a:t>
            </a:r>
            <a:r>
              <a:rPr lang="en-GB" altLang="zh-CN" sz="1600" dirty="0">
                <a:solidFill>
                  <a:srgbClr val="00B05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 applicability rule</a:t>
            </a:r>
            <a:r>
              <a:rPr lang="en-GB" altLang="zh-CN" sz="1600" dirty="0">
                <a:solidFill>
                  <a:srgbClr val="00B05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B050"/>
                </a:solidFill>
                <a:effectLst/>
                <a:ea typeface="等线" panose="02010600030101010101" pitchFamily="2" charset="-122"/>
                <a:cs typeface="Times New Roman" panose="02020603050405020304" pitchFamily="18" charset="0"/>
              </a:rPr>
              <a:t>for performance requirements definition</a:t>
            </a:r>
            <a:r>
              <a:rPr lang="en-GB" altLang="zh-CN" sz="1600" dirty="0">
                <a:solidFill>
                  <a:srgbClr val="00B050"/>
                </a:solidFill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: </a:t>
            </a:r>
          </a:p>
          <a:p>
            <a:pPr marL="1143000" lvl="2" indent="-228600">
              <a:spcBef>
                <a:spcPts val="300"/>
              </a:spcBef>
              <a:spcAft>
                <a:spcPts val="2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914400" algn="l"/>
                <a:tab pos="1371600" algn="l"/>
              </a:tabLst>
            </a:pPr>
            <a:r>
              <a:rPr lang="en-GB" altLang="zh-CN" sz="1600" dirty="0">
                <a:solidFill>
                  <a:srgbClr val="00B050"/>
                </a:solidFill>
                <a:ea typeface="等线" panose="02010600030101010101" pitchFamily="2" charset="-122"/>
              </a:rPr>
              <a:t>T</a:t>
            </a:r>
            <a:r>
              <a:rPr lang="en-GB" altLang="zh-CN" sz="1600" dirty="0">
                <a:solidFill>
                  <a:srgbClr val="00B050"/>
                </a:solidFill>
                <a:effectLst/>
                <a:ea typeface="等线" panose="02010600030101010101" pitchFamily="2" charset="-122"/>
              </a:rPr>
              <a:t>est 2 cases for FR1</a:t>
            </a:r>
          </a:p>
          <a:p>
            <a:pPr marL="1428750" lvl="3" indent="-257175" fontAlgn="base">
              <a:spcBef>
                <a:spcPts val="300"/>
              </a:spcBef>
              <a:spcAft>
                <a:spcPts val="200"/>
              </a:spcAft>
              <a:buSzPct val="60000"/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GB" altLang="zh-CN" sz="1600" dirty="0">
                <a:solidFill>
                  <a:srgbClr val="00B050"/>
                </a:solidFill>
              </a:rPr>
              <a:t>Test #1: FDD 15 kHz + TDD 30 kHz  &gt; FDD 15 kHz + FDD 15 kHz</a:t>
            </a:r>
          </a:p>
          <a:p>
            <a:pPr marL="1428750" lvl="3" indent="-257175" fontAlgn="base">
              <a:spcBef>
                <a:spcPts val="300"/>
              </a:spcBef>
              <a:spcAft>
                <a:spcPts val="200"/>
              </a:spcAft>
              <a:buSzPct val="60000"/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GB" altLang="zh-CN" sz="1600" dirty="0">
                <a:solidFill>
                  <a:srgbClr val="00B050"/>
                </a:solidFill>
              </a:rPr>
              <a:t>Test #2: TDD 30 kHz + TDD 30 kHz</a:t>
            </a:r>
            <a:endParaRPr lang="en-US" altLang="zh-CN" sz="1600" dirty="0">
              <a:solidFill>
                <a:srgbClr val="00B050"/>
              </a:solidFill>
            </a:endParaRPr>
          </a:p>
          <a:p>
            <a:pPr lvl="1" fontAlgn="auto">
              <a:spcBef>
                <a:spcPts val="300"/>
              </a:spcBef>
              <a:spcAft>
                <a:spcPts val="2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GB" altLang="zh-CN" sz="1800" dirty="0" err="1">
                <a:ea typeface="等线" panose="02010600030101010101" pitchFamily="2" charset="-122"/>
                <a:cs typeface="Times New Roman" panose="02020603050405020304" pitchFamily="18" charset="0"/>
              </a:rPr>
              <a:t>Pcell</a:t>
            </a:r>
            <a:r>
              <a:rPr lang="en-GB" altLang="zh-CN" sz="1800" dirty="0">
                <a:ea typeface="等线" panose="02010600030101010101" pitchFamily="2" charset="-122"/>
                <a:cs typeface="Times New Roman" panose="02020603050405020304" pitchFamily="18" charset="0"/>
              </a:rPr>
              <a:t> configuration for FDD 15 kHz +TDD 30kHz</a:t>
            </a:r>
          </a:p>
          <a:p>
            <a:pPr lvl="2" fontAlgn="base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600" strike="sngStrike" dirty="0">
                <a:solidFill>
                  <a:srgbClr val="FF0000"/>
                </a:solidFill>
                <a:ea typeface="等线"/>
              </a:rPr>
              <a:t>Option 1: Configure both FDD 15kHz as </a:t>
            </a:r>
            <a:r>
              <a:rPr lang="en-US" altLang="zh-CN" sz="1600" strike="sngStrike" dirty="0" err="1">
                <a:solidFill>
                  <a:srgbClr val="FF0000"/>
                </a:solidFill>
                <a:ea typeface="等线"/>
              </a:rPr>
              <a:t>Pcell</a:t>
            </a:r>
            <a:r>
              <a:rPr lang="en-US" altLang="zh-CN" sz="1600" strike="sngStrike" dirty="0">
                <a:solidFill>
                  <a:srgbClr val="FF0000"/>
                </a:solidFill>
                <a:ea typeface="等线"/>
              </a:rPr>
              <a:t> and TDD 30kHz as </a:t>
            </a:r>
            <a:r>
              <a:rPr lang="en-US" altLang="zh-CN" sz="1600" strike="sngStrike" dirty="0" err="1">
                <a:solidFill>
                  <a:srgbClr val="FF0000"/>
                </a:solidFill>
                <a:ea typeface="等线"/>
              </a:rPr>
              <a:t>PCell</a:t>
            </a:r>
            <a:r>
              <a:rPr lang="en-US" altLang="zh-CN" sz="1600" strike="sngStrike" dirty="0">
                <a:solidFill>
                  <a:srgbClr val="FF0000"/>
                </a:solidFill>
                <a:ea typeface="等线"/>
              </a:rPr>
              <a:t>. (Ericsson)</a:t>
            </a:r>
            <a:endParaRPr lang="zh-CN" altLang="zh-CN" sz="1600" strike="sngStrike" dirty="0">
              <a:solidFill>
                <a:srgbClr val="FF0000"/>
              </a:solidFill>
              <a:ea typeface="等线"/>
            </a:endParaRPr>
          </a:p>
          <a:p>
            <a:pPr lvl="2" fontAlgn="base">
              <a:spcBef>
                <a:spcPts val="300"/>
              </a:spcBef>
              <a:spcAft>
                <a:spcPts val="200"/>
              </a:spcAft>
              <a:buFont typeface="Courier New"/>
              <a:buChar char="o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600" strike="sngStrike" dirty="0">
                <a:solidFill>
                  <a:srgbClr val="FF0000"/>
                </a:solidFill>
                <a:ea typeface="等线"/>
              </a:rPr>
              <a:t>Option 2: (HW)</a:t>
            </a:r>
            <a:endParaRPr lang="zh-CN" altLang="zh-CN" sz="1600" strike="sngStrike" dirty="0">
              <a:solidFill>
                <a:srgbClr val="FF0000"/>
              </a:solidFill>
              <a:ea typeface="等线"/>
            </a:endParaRPr>
          </a:p>
          <a:p>
            <a:pPr marL="1428750" lvl="3" indent="-257175" fontAlgn="base">
              <a:spcBef>
                <a:spcPts val="300"/>
              </a:spcBef>
              <a:spcAft>
                <a:spcPts val="200"/>
              </a:spcAft>
              <a:buSzPct val="60000"/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600" dirty="0" err="1"/>
              <a:t>Pcell</a:t>
            </a:r>
            <a:r>
              <a:rPr lang="en-US" altLang="zh-CN" sz="1600" dirty="0"/>
              <a:t> </a:t>
            </a:r>
            <a:r>
              <a:rPr lang="en-GB" altLang="zh-CN" sz="1600" dirty="0"/>
              <a:t>configuration</a:t>
            </a:r>
            <a:r>
              <a:rPr lang="en-US" altLang="zh-CN" sz="1600" dirty="0"/>
              <a:t> for performance requirements</a:t>
            </a:r>
            <a:endParaRPr lang="zh-CN" altLang="zh-CN" sz="1600" dirty="0"/>
          </a:p>
          <a:p>
            <a:pPr lvl="3" fontAlgn="base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5495" algn="l"/>
              </a:tabLst>
            </a:pPr>
            <a:r>
              <a:rPr lang="en-GB" altLang="zh-CN" sz="1600" dirty="0">
                <a:ea typeface="等线"/>
              </a:rPr>
              <a:t>Define requirements for both FDD 15kHz </a:t>
            </a:r>
            <a:r>
              <a:rPr lang="en-GB" altLang="zh-CN" sz="1600" dirty="0" err="1">
                <a:ea typeface="等线"/>
              </a:rPr>
              <a:t>Pcell</a:t>
            </a:r>
            <a:r>
              <a:rPr lang="en-GB" altLang="zh-CN" sz="1600" dirty="0">
                <a:ea typeface="等线"/>
              </a:rPr>
              <a:t> and TDD 30kHz </a:t>
            </a:r>
            <a:r>
              <a:rPr lang="en-GB" altLang="zh-CN" sz="1600" dirty="0" err="1">
                <a:ea typeface="等线"/>
              </a:rPr>
              <a:t>Pcell</a:t>
            </a:r>
            <a:endParaRPr lang="zh-CN" altLang="zh-CN" sz="1600" dirty="0">
              <a:ea typeface="等线"/>
            </a:endParaRPr>
          </a:p>
          <a:p>
            <a:pPr marL="1428750" lvl="3" indent="-257175" fontAlgn="base">
              <a:spcBef>
                <a:spcPts val="300"/>
              </a:spcBef>
              <a:spcAft>
                <a:spcPts val="200"/>
              </a:spcAft>
              <a:buSzPct val="60000"/>
              <a:buFont typeface="Wingdings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828800" algn="l"/>
                <a:tab pos="2055495" algn="l"/>
              </a:tabLst>
            </a:pPr>
            <a:r>
              <a:rPr lang="en-US" altLang="zh-CN" sz="1600" dirty="0" err="1">
                <a:ea typeface="等线"/>
              </a:rPr>
              <a:t>Pcell</a:t>
            </a:r>
            <a:r>
              <a:rPr lang="en-US" altLang="zh-CN" sz="1600" dirty="0">
                <a:ea typeface="等线"/>
              </a:rPr>
              <a:t> </a:t>
            </a:r>
            <a:r>
              <a:rPr lang="en-GB" altLang="zh-CN" sz="1600" dirty="0">
                <a:ea typeface="等线"/>
              </a:rPr>
              <a:t>configuration</a:t>
            </a:r>
            <a:r>
              <a:rPr lang="en-US" altLang="zh-CN" sz="1600" dirty="0">
                <a:ea typeface="等线"/>
              </a:rPr>
              <a:t> for the test</a:t>
            </a:r>
            <a:endParaRPr lang="zh-CN" altLang="zh-CN" sz="1600" dirty="0">
              <a:ea typeface="等线"/>
            </a:endParaRPr>
          </a:p>
          <a:p>
            <a:pPr lvl="3" fontAlgn="base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0415" algn="l"/>
              </a:tabLst>
            </a:pPr>
            <a:r>
              <a:rPr lang="en-GB" altLang="zh-CN" sz="1600" dirty="0">
                <a:ea typeface="等线"/>
              </a:rPr>
              <a:t>The test coverage can be considered fulfilled if UE passes any one of scenario with one of the CC as </a:t>
            </a:r>
            <a:r>
              <a:rPr lang="en-GB" altLang="zh-CN" sz="1600" dirty="0" err="1">
                <a:ea typeface="等线"/>
              </a:rPr>
              <a:t>PCell</a:t>
            </a:r>
            <a:r>
              <a:rPr lang="en-GB" altLang="zh-CN" sz="1600" dirty="0">
                <a:ea typeface="等线"/>
              </a:rPr>
              <a:t> for FDD 15 kHz + TDD 30 kHz </a:t>
            </a:r>
            <a:r>
              <a:rPr lang="en-GB" altLang="zh-CN" sz="1600" strike="sngStrike" dirty="0">
                <a:solidFill>
                  <a:srgbClr val="FF0000"/>
                </a:solidFill>
                <a:ea typeface="等线"/>
              </a:rPr>
              <a:t>and FDD 15 kHz + FDD 15 kHz</a:t>
            </a:r>
            <a:endParaRPr lang="zh-CN" altLang="zh-CN" sz="1600" strike="sngStrike" dirty="0">
              <a:solidFill>
                <a:srgbClr val="FF0000"/>
              </a:solidFill>
              <a:ea typeface="等线"/>
            </a:endParaRPr>
          </a:p>
          <a:p>
            <a:pPr lvl="3" fontAlgn="base" hangingPunct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5495" algn="l"/>
              </a:tabLst>
            </a:pPr>
            <a:r>
              <a:rPr lang="en-GB" altLang="zh-CN" sz="1600" dirty="0">
                <a:ea typeface="等线"/>
              </a:rPr>
              <a:t>If </a:t>
            </a:r>
            <a:r>
              <a:rPr lang="en-GB" altLang="zh-CN" sz="1600" dirty="0" err="1">
                <a:ea typeface="等线"/>
              </a:rPr>
              <a:t>Pcell</a:t>
            </a:r>
            <a:r>
              <a:rPr lang="en-GB" altLang="zh-CN" sz="1600" dirty="0">
                <a:ea typeface="等线"/>
              </a:rPr>
              <a:t> in both carriers are supported for FDD 15 kHz + TDD 30 kHz, configure TDD 30 kHz cell as </a:t>
            </a:r>
            <a:r>
              <a:rPr lang="en-GB" altLang="zh-CN" sz="1600" dirty="0" err="1">
                <a:ea typeface="等线"/>
              </a:rPr>
              <a:t>Pcell</a:t>
            </a:r>
            <a:endParaRPr lang="zh-CN" altLang="zh-CN" sz="1600" dirty="0">
              <a:ea typeface="等线"/>
            </a:endParaRPr>
          </a:p>
          <a:p>
            <a:pPr marL="457200" lvl="1" indent="0" fontAlgn="auto">
              <a:spcBef>
                <a:spcPts val="300"/>
              </a:spcBef>
              <a:spcAft>
                <a:spcPts val="200"/>
              </a:spcAft>
              <a:buNone/>
              <a:tabLst>
                <a:tab pos="307340" algn="l"/>
                <a:tab pos="450215" algn="l"/>
                <a:tab pos="914400" algn="l"/>
              </a:tabLst>
            </a:pPr>
            <a:endParaRPr lang="zh-CN" altLang="zh-CN" sz="1800" dirty="0"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11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Agreements in previous meetings #1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15DD615-A324-44AA-BD6F-A56A1BC87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75996"/>
              </p:ext>
            </p:extLst>
          </p:nvPr>
        </p:nvGraphicFramePr>
        <p:xfrm>
          <a:off x="1025606" y="548680"/>
          <a:ext cx="7092788" cy="6045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778">
                  <a:extLst>
                    <a:ext uri="{9D8B030D-6E8A-4147-A177-3AD203B41FA5}">
                      <a16:colId xmlns:a16="http://schemas.microsoft.com/office/drawing/2014/main" val="3463889698"/>
                    </a:ext>
                  </a:extLst>
                </a:gridCol>
                <a:gridCol w="4623010">
                  <a:extLst>
                    <a:ext uri="{9D8B030D-6E8A-4147-A177-3AD203B41FA5}">
                      <a16:colId xmlns:a16="http://schemas.microsoft.com/office/drawing/2014/main" val="1752396937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Parameter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u="none" strike="noStrike" dirty="0">
                          <a:effectLst/>
                        </a:rPr>
                        <a:t>Value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80011"/>
                  </a:ext>
                </a:extLst>
              </a:tr>
              <a:tr h="41200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Propagation condition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AWGN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4383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TDD pattern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30kHZ SCS: 7D1S2U with S=6:4:4</a:t>
                      </a:r>
                    </a:p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/>
                        <a:t>For 120kHZ SCS, </a:t>
                      </a:r>
                      <a:r>
                        <a:rPr lang="en-GB" altLang="zh-CN" sz="1200" dirty="0"/>
                        <a:t>2D1S1U</a:t>
                      </a:r>
                      <a:r>
                        <a:rPr lang="en-US" altLang="zh-CN" sz="1200" dirty="0"/>
                        <a:t> with S=11:3:0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6852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>
                          <a:effectLst/>
                        </a:rPr>
                        <a:t>CSI reporting type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Periodic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16769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CSI reporting periodicity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15kHz SCS: 5 slots</a:t>
                      </a:r>
                    </a:p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30kHz SCS: </a:t>
                      </a:r>
                      <a:r>
                        <a:rPr kumimoji="1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slots</a:t>
                      </a:r>
                    </a:p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120kHz SCS: </a:t>
                      </a:r>
                      <a:r>
                        <a:rPr kumimoji="1" lang="en-US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en-US" sz="120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slots</a:t>
                      </a:r>
                      <a:endParaRPr kumimoji="1" lang="en-US" sz="12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920269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Antenna configuration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>
                          <a:effectLst/>
                          <a:ea typeface="+mn-ea"/>
                          <a:cs typeface="Times New Roman" panose="02020603050405020304" pitchFamily="18" charset="0"/>
                        </a:rPr>
                        <a:t>1T2R and 1T4R for FR1, and 1T2R for FR2 </a:t>
                      </a:r>
                      <a:endParaRPr kumimoji="1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884973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Signal power density for 2Rx and 4Rx requirements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1" indent="-285750" algn="l" defTabSz="914400" rtl="0" eaLnBrk="1" fontAlgn="ctr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zh-CN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4Rx requirements, reduce the signal power density by 3dB compared to that for 2Rx.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295343"/>
                  </a:ext>
                </a:extLst>
              </a:tr>
              <a:tr h="570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</a:rPr>
                        <a:t>CQI Table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>
                          <a:effectLst/>
                        </a:rPr>
                        <a:t>For FR1: CQI Table 2                       </a:t>
                      </a:r>
                    </a:p>
                    <a:p>
                      <a:pPr marL="285750" indent="-2857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kumimoji="1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FR2: CQI Table 1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838429"/>
                  </a:ext>
                </a:extLst>
              </a:tr>
              <a:tr h="570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</a:rPr>
                        <a:t>Test metric general principle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200" dirty="0"/>
                        <a:t>Following the methodology used in LTE, the difference between the wideband CQI indices of </a:t>
                      </a:r>
                      <a:r>
                        <a:rPr lang="en-US" altLang="zh-CN" sz="1200" dirty="0" err="1"/>
                        <a:t>Pcell</a:t>
                      </a:r>
                      <a:r>
                        <a:rPr lang="en-US" altLang="zh-CN" sz="1200" dirty="0"/>
                        <a:t> and the first </a:t>
                      </a:r>
                      <a:r>
                        <a:rPr lang="en-US" altLang="zh-CN" sz="1200" dirty="0" err="1"/>
                        <a:t>Scell</a:t>
                      </a:r>
                      <a:r>
                        <a:rPr lang="en-US" altLang="zh-CN" sz="1200" dirty="0"/>
                        <a:t> as well as the difference between the wideband CQI indices of the first </a:t>
                      </a:r>
                      <a:r>
                        <a:rPr lang="en-US" altLang="zh-CN" sz="1200" dirty="0" err="1"/>
                        <a:t>Scell</a:t>
                      </a:r>
                      <a:r>
                        <a:rPr lang="en-US" altLang="zh-CN" sz="1200" dirty="0"/>
                        <a:t> and the other </a:t>
                      </a:r>
                      <a:r>
                        <a:rPr lang="en-US" altLang="zh-CN" sz="1200" dirty="0" err="1"/>
                        <a:t>Scell</a:t>
                      </a:r>
                      <a:r>
                        <a:rPr lang="en-US" altLang="zh-CN" sz="1200" dirty="0"/>
                        <a:t>(s) (if any) shall be not smaller than a threshold, for more than 90% of the time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932724"/>
                  </a:ext>
                </a:extLst>
              </a:tr>
              <a:tr h="570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dirty="0"/>
                        <a:t>SNR configuration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1" indent="-342900">
                        <a:buFont typeface="Arial" pitchFamily="34" charset="0"/>
                        <a:buChar char="•"/>
                      </a:pPr>
                      <a:r>
                        <a:rPr lang="en-US" altLang="zh-CN" sz="1200" dirty="0"/>
                        <a:t>For 2DL CA CQI test: </a:t>
                      </a:r>
                      <a:r>
                        <a:rPr lang="en-US" altLang="zh-CN" sz="1200" dirty="0" err="1">
                          <a:effectLst/>
                          <a:ea typeface="+mn-ea"/>
                        </a:rPr>
                        <a:t>SNR</a:t>
                      </a:r>
                      <a:r>
                        <a:rPr lang="en-US" altLang="zh-CN" sz="1200" baseline="-25000" dirty="0" err="1">
                          <a:effectLst/>
                          <a:ea typeface="+mn-ea"/>
                        </a:rPr>
                        <a:t>Pcell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 = 10dB and </a:t>
                      </a:r>
                      <a:r>
                        <a:rPr lang="en-US" altLang="zh-CN" sz="1200" dirty="0" err="1">
                          <a:effectLst/>
                          <a:ea typeface="+mn-ea"/>
                        </a:rPr>
                        <a:t>SNR</a:t>
                      </a:r>
                      <a:r>
                        <a:rPr lang="en-US" altLang="zh-CN" sz="1200" baseline="-25000" dirty="0" err="1">
                          <a:effectLst/>
                          <a:ea typeface="+mn-ea"/>
                        </a:rPr>
                        <a:t>Scell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 = 4dB for FR1 and FR2</a:t>
                      </a:r>
                    </a:p>
                    <a:p>
                      <a:pPr marL="342900" lvl="1" indent="-342900">
                        <a:buFont typeface="Arial" pitchFamily="34" charset="0"/>
                        <a:buChar char="•"/>
                      </a:pPr>
                      <a:r>
                        <a:rPr lang="en-US" altLang="zh-CN" sz="1200" dirty="0"/>
                        <a:t>For 3 or more DL CA CQI test: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 </a:t>
                      </a:r>
                      <a:r>
                        <a:rPr lang="en-US" altLang="zh-CN" sz="1200" dirty="0" err="1">
                          <a:effectLst/>
                          <a:ea typeface="+mn-ea"/>
                        </a:rPr>
                        <a:t>SNR</a:t>
                      </a:r>
                      <a:r>
                        <a:rPr lang="en-US" altLang="zh-CN" sz="1200" baseline="-25000" dirty="0" err="1">
                          <a:effectLst/>
                          <a:ea typeface="+mn-ea"/>
                        </a:rPr>
                        <a:t>Pcell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 = 12dB, SNR</a:t>
                      </a:r>
                      <a:r>
                        <a:rPr lang="en-US" altLang="zh-CN" sz="1200" baseline="-25000" dirty="0">
                          <a:effectLst/>
                          <a:ea typeface="+mn-ea"/>
                        </a:rPr>
                        <a:t>Scell1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 = 6dB, SNR</a:t>
                      </a:r>
                      <a:r>
                        <a:rPr lang="en-US" altLang="zh-CN" sz="1200" baseline="-25000" dirty="0">
                          <a:effectLst/>
                          <a:ea typeface="+mn-ea"/>
                        </a:rPr>
                        <a:t>Scell2, 3,… 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= 0dB for FR1 and FR2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383542"/>
                  </a:ext>
                </a:extLst>
              </a:tr>
              <a:tr h="5708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200" dirty="0"/>
                        <a:t>Delta CQI threshold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1" indent="-342900">
                        <a:buFont typeface="Arial" pitchFamily="34" charset="0"/>
                        <a:buChar char="•"/>
                      </a:pPr>
                      <a:r>
                        <a:rPr lang="en-US" altLang="zh-CN" sz="1200" i="1" dirty="0" err="1">
                          <a:effectLst/>
                          <a:ea typeface="+mn-ea"/>
                        </a:rPr>
                        <a:t>thr</a:t>
                      </a:r>
                      <a:r>
                        <a:rPr lang="en-US" altLang="zh-CN" sz="1200" dirty="0">
                          <a:effectLst/>
                          <a:ea typeface="+mn-ea"/>
                        </a:rPr>
                        <a:t> = 2 for 2 or more DL CA in FR1 and FR2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4535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938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7F2C13-30ED-4B3A-B3B3-774647C7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Agreements in previous meetings #2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3EA40E-5C5A-4173-B93F-D4314B3F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GB" altLang="zh-CN" sz="2200" dirty="0"/>
              <a:t>Channel bandwidth and test applicability rule</a:t>
            </a:r>
            <a:endParaRPr lang="en-US" altLang="zh-CN" sz="2200" dirty="0"/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GB" altLang="zh-CN" sz="1900" dirty="0">
                <a:effectLst/>
                <a:ea typeface="宋体" panose="02010600030101010101" pitchFamily="2" charset="-122"/>
                <a:cs typeface="Times New Roman" panose="02020603050405020304" pitchFamily="18" charset="0"/>
              </a:rPr>
              <a:t>Define CA CQI performance requirements in a bandwidth agnostic way</a:t>
            </a:r>
            <a:endParaRPr lang="zh-CN" altLang="zh-CN" sz="1900" dirty="0">
              <a:effectLst/>
              <a:ea typeface="宋体" panose="02010600030101010101" pitchFamily="2" charset="-122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tabLst>
                <a:tab pos="307340" algn="l"/>
                <a:tab pos="450215" algn="l"/>
                <a:tab pos="914400" algn="l"/>
              </a:tabLst>
            </a:pPr>
            <a:r>
              <a:rPr lang="en-GB" altLang="zh-CN" sz="1900" dirty="0">
                <a:ea typeface="宋体" panose="02010600030101010101" pitchFamily="2" charset="-122"/>
              </a:rPr>
              <a:t>For the test applicability rule</a:t>
            </a:r>
            <a:r>
              <a:rPr lang="en-US" altLang="zh-CN" sz="1900" dirty="0">
                <a:ea typeface="宋体" panose="02010600030101010101" pitchFamily="2" charset="-122"/>
              </a:rPr>
              <a:t>, use the following</a:t>
            </a:r>
            <a:endParaRPr lang="zh-CN" altLang="zh-CN" sz="1900" dirty="0">
              <a:ea typeface="宋体" panose="02010600030101010101" pitchFamily="2" charset="-122"/>
            </a:endParaRPr>
          </a:p>
          <a:p>
            <a:pPr marL="1143000" lvl="2" indent="-228600">
              <a:spcBef>
                <a:spcPts val="300"/>
              </a:spcBef>
              <a:spcAft>
                <a:spcPts val="300"/>
              </a:spcAft>
              <a:buFont typeface="Courier New" panose="02070309020205020404" pitchFamily="49" charset="0"/>
              <a:buChar char="o"/>
              <a:tabLst>
                <a:tab pos="307340" algn="l"/>
                <a:tab pos="450215" algn="l"/>
                <a:tab pos="1371600" algn="l"/>
              </a:tabLst>
            </a:pPr>
            <a:r>
              <a:rPr lang="en-US" altLang="zh-CN" sz="1900" dirty="0">
                <a:ea typeface="宋体" panose="02010600030101010101" pitchFamily="2" charset="-122"/>
              </a:rPr>
              <a:t>For each agreed duplex mode and SCS combination for testing</a:t>
            </a:r>
            <a:endParaRPr lang="zh-CN" altLang="zh-CN" sz="1900" dirty="0">
              <a:effectLst/>
              <a:ea typeface="宋体" panose="02010600030101010101" pitchFamily="2" charset="-122"/>
            </a:endParaRPr>
          </a:p>
          <a:p>
            <a:pPr marL="1600200" lvl="3" indent="-2286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5495" algn="l"/>
              </a:tabLst>
            </a:pPr>
            <a:r>
              <a:rPr lang="en-US" altLang="zh-CN" sz="19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 capability where the tests apply: Test any of one of the supported CA capabilities with largest aggregated CA bandwidth combination</a:t>
            </a:r>
            <a:endParaRPr lang="en-US" altLang="zh-CN" sz="19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600200" lvl="3" indent="-22860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"/>
              <a:tabLst>
                <a:tab pos="307340" algn="l"/>
                <a:tab pos="450215" algn="l"/>
                <a:tab pos="683895" algn="l"/>
                <a:tab pos="914400" algn="l"/>
                <a:tab pos="1371600" algn="l"/>
                <a:tab pos="1828800" algn="l"/>
                <a:tab pos="2055495" algn="l"/>
              </a:tabLst>
            </a:pPr>
            <a:r>
              <a:rPr lang="en-US" altLang="zh-CN" sz="19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CA configuration from the selected CA capability where the tests apply: Test any one of the supported CA configurations with largest aggregated CA bandwidth combination</a:t>
            </a:r>
            <a:endParaRPr lang="zh-CN" altLang="zh-CN" sz="19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58A0F3-0A39-49EC-B7CD-A5F12E3B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128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14867</TotalTime>
  <Words>588</Words>
  <Application>Microsoft Office PowerPoint</Application>
  <PresentationFormat>全屏显示(4:3)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Office テーマ</vt:lpstr>
      <vt:lpstr>Way forward on CA CQI reporting requirements</vt:lpstr>
      <vt:lpstr>Background: WF in previous meetings</vt:lpstr>
      <vt:lpstr>Test Parameters</vt:lpstr>
      <vt:lpstr>Agreements in previous meetings #1</vt:lpstr>
      <vt:lpstr>Agreements in previous meetings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wujingzhou@chinatelecom.cn</dc:creator>
  <cp:keywords>CTPClassification=CTP_PUBLIC:VisualMarkings=, CTPClassification=CTP_NT</cp:keywords>
  <cp:lastModifiedBy>China Telecom</cp:lastModifiedBy>
  <cp:revision>661</cp:revision>
  <dcterms:created xsi:type="dcterms:W3CDTF">2017-01-18T16:32:26Z</dcterms:created>
  <dcterms:modified xsi:type="dcterms:W3CDTF">2020-11-11T05:47:04Z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