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4" r:id="rId3"/>
    <p:sldId id="305" r:id="rId4"/>
    <p:sldId id="307" r:id="rId5"/>
    <p:sldId id="309" r:id="rId6"/>
    <p:sldId id="306" r:id="rId7"/>
    <p:sldId id="310" r:id="rId8"/>
    <p:sldId id="296" r:id="rId9"/>
    <p:sldId id="303" r:id="rId10"/>
    <p:sldId id="300" r:id="rId11"/>
    <p:sldId id="302" r:id="rId12"/>
    <p:sldId id="268" r:id="rId13"/>
    <p:sldId id="270" r:id="rId14"/>
    <p:sldId id="274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94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3CF7ED38-2F80-48A5-B205-72F85E84F3D3}"/>
    <pc:docChg chg="modSld">
      <pc:chgData name="Kazuyoshi Uesaka" userId="aeaeab76-c689-4b76-9153-89f795eadfdb" providerId="ADAL" clId="{3CF7ED38-2F80-48A5-B205-72F85E84F3D3}" dt="2020-08-26T06:12:19.397" v="94" actId="20577"/>
      <pc:docMkLst>
        <pc:docMk/>
      </pc:docMkLst>
      <pc:sldChg chg="modSp">
        <pc:chgData name="Kazuyoshi Uesaka" userId="aeaeab76-c689-4b76-9153-89f795eadfdb" providerId="ADAL" clId="{3CF7ED38-2F80-48A5-B205-72F85E84F3D3}" dt="2020-08-26T06:12:19.397" v="94" actId="20577"/>
        <pc:sldMkLst>
          <pc:docMk/>
          <pc:sldMk cId="623218272" sldId="305"/>
        </pc:sldMkLst>
        <pc:spChg chg="mod">
          <ac:chgData name="Kazuyoshi Uesaka" userId="aeaeab76-c689-4b76-9153-89f795eadfdb" providerId="ADAL" clId="{3CF7ED38-2F80-48A5-B205-72F85E84F3D3}" dt="2020-08-26T06:12:19.397" v="94" actId="20577"/>
          <ac:spMkLst>
            <pc:docMk/>
            <pc:sldMk cId="623218272" sldId="305"/>
            <ac:spMk id="3" creationId="{00000000-0000-0000-0000-000000000000}"/>
          </ac:spMkLst>
        </pc:spChg>
      </pc:sldChg>
    </pc:docChg>
  </pc:docChgLst>
  <pc:docChgLst>
    <pc:chgData name="Kazuyoshi Uesaka" userId="aeaeab76-c689-4b76-9153-89f795eadfdb" providerId="ADAL" clId="{57F2250A-3335-485F-A395-A227B951983D}"/>
    <pc:docChg chg="modSld">
      <pc:chgData name="Kazuyoshi Uesaka" userId="aeaeab76-c689-4b76-9153-89f795eadfdb" providerId="ADAL" clId="{57F2250A-3335-485F-A395-A227B951983D}" dt="2020-08-26T12:49:48.935" v="35" actId="13926"/>
      <pc:docMkLst>
        <pc:docMk/>
      </pc:docMkLst>
      <pc:sldChg chg="modSp">
        <pc:chgData name="Kazuyoshi Uesaka" userId="aeaeab76-c689-4b76-9153-89f795eadfdb" providerId="ADAL" clId="{57F2250A-3335-485F-A395-A227B951983D}" dt="2020-08-26T12:49:48.935" v="35" actId="13926"/>
        <pc:sldMkLst>
          <pc:docMk/>
          <pc:sldMk cId="2304503097" sldId="306"/>
        </pc:sldMkLst>
        <pc:spChg chg="mod">
          <ac:chgData name="Kazuyoshi Uesaka" userId="aeaeab76-c689-4b76-9153-89f795eadfdb" providerId="ADAL" clId="{57F2250A-3335-485F-A395-A227B951983D}" dt="2020-08-26T12:49:48.935" v="35" actId="13926"/>
          <ac:spMkLst>
            <pc:docMk/>
            <pc:sldMk cId="2304503097" sldId="30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0043-67E6-409D-8A58-69BB9019E53A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4ACE-87AB-4BCF-B2C9-B9F484623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2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81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863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58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034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339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00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14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8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</a:t>
            </a:r>
            <a:r>
              <a:rPr lang="en-US" altLang="zh-CN" b="1" dirty="0"/>
              <a:t>97-e</a:t>
            </a:r>
            <a:r>
              <a:rPr lang="en-GB" altLang="zh-CN" b="1" dirty="0"/>
              <a:t>	                                                   R4-2017549</a:t>
            </a:r>
            <a:endParaRPr lang="en-US" altLang="zh-CN" b="1" dirty="0"/>
          </a:p>
          <a:p>
            <a:r>
              <a:rPr lang="x-none" altLang="zh-CN" b="1" dirty="0"/>
              <a:t>Electronic Meeting, </a:t>
            </a:r>
            <a:r>
              <a:rPr lang="en-GB" altLang="zh-CN" b="1" dirty="0"/>
              <a:t>2nd – 13th Nov</a:t>
            </a:r>
            <a:r>
              <a:rPr lang="en-US" altLang="zh-CN" b="1" dirty="0"/>
              <a:t>, </a:t>
            </a:r>
            <a:r>
              <a:rPr lang="x-none" altLang="zh-CN" b="1" dirty="0"/>
              <a:t>2020</a:t>
            </a:r>
            <a:endParaRPr lang="zh-CN" altLang="zh-CN" dirty="0"/>
          </a:p>
          <a:p>
            <a:r>
              <a:rPr lang="en-GB" altLang="zh-CN" b="1" dirty="0"/>
              <a:t>Agenda Item: 7.15.3.1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UE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demodulation 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083" y="44326"/>
            <a:ext cx="8837179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Applicability rule</a:t>
            </a:r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369434" y="1340768"/>
            <a:ext cx="8405132" cy="4685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dirty="0"/>
              <a:t>Test applicability between different Doppler frequencies for the same channel model</a:t>
            </a:r>
          </a:p>
          <a:p>
            <a:pPr lvl="1"/>
            <a:r>
              <a:rPr lang="en-US" altLang="zh-CN" sz="2000" dirty="0"/>
              <a:t>For FDD</a:t>
            </a:r>
          </a:p>
          <a:p>
            <a:pPr lvl="2"/>
            <a:r>
              <a:rPr lang="en-US" altLang="zh-CN" sz="2000" dirty="0"/>
              <a:t>Not define any applicability rule for TDLC300-100</a:t>
            </a:r>
          </a:p>
          <a:p>
            <a:pPr lvl="1"/>
            <a:r>
              <a:rPr lang="en-US" altLang="zh-CN" sz="2000" dirty="0"/>
              <a:t>For TDD</a:t>
            </a:r>
          </a:p>
          <a:p>
            <a:pPr lvl="2"/>
            <a:r>
              <a:rPr lang="en-US" altLang="zh-CN" sz="2000" dirty="0"/>
              <a:t>Not define any applicability rule for TDLC300-100</a:t>
            </a:r>
          </a:p>
          <a:p>
            <a:pPr lvl="1"/>
            <a:endParaRPr lang="en-US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457200" lvl="1" indent="0" hangingPunct="0">
              <a:buNone/>
            </a:pPr>
            <a:endParaRPr lang="en-US" altLang="zh-CN" sz="2000" dirty="0"/>
          </a:p>
          <a:p>
            <a:pPr marL="457200" lvl="1" indent="0" hangingPunct="0">
              <a:buNone/>
            </a:pPr>
            <a:endParaRPr lang="en-US" altLang="zh-CN" sz="2000" strike="sngStrike" dirty="0"/>
          </a:p>
          <a:p>
            <a:pPr marL="457200" lvl="1" indent="0" hangingPunct="0">
              <a:buNone/>
            </a:pPr>
            <a:endParaRPr lang="zh-CN" altLang="zh-CN" sz="2000" dirty="0"/>
          </a:p>
          <a:p>
            <a:pPr marL="457200" lvl="1" indent="0">
              <a:buFont typeface="Arial" pitchFamily="34" charset="0"/>
              <a:buNone/>
            </a:pPr>
            <a:endParaRPr lang="en-US" altLang="zh-CN" sz="2000" dirty="0"/>
          </a:p>
          <a:p>
            <a:pPr lvl="2">
              <a:buFont typeface="Arial" pitchFamily="34" charset="0"/>
              <a:buNone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290314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65415CD3-75F7-4A56-B2B1-7C47EEEA6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Simulation assumption for DPS transmission scheme</a:t>
            </a:r>
            <a:endParaRPr lang="zh-CN" altLang="en-US" sz="28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9B8548F-B3A0-455C-BEB9-A6CA5620B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45214"/>
              </p:ext>
            </p:extLst>
          </p:nvPr>
        </p:nvGraphicFramePr>
        <p:xfrm>
          <a:off x="683568" y="908720"/>
          <a:ext cx="8131296" cy="4725305"/>
        </p:xfrm>
        <a:graphic>
          <a:graphicData uri="http://schemas.openxmlformats.org/drawingml/2006/table">
            <a:tbl>
              <a:tblPr firstRow="1" firstCol="1" bandRow="1"/>
              <a:tblGrid>
                <a:gridCol w="3658464">
                  <a:extLst>
                    <a:ext uri="{9D8B030D-6E8A-4147-A177-3AD203B41FA5}">
                      <a16:colId xmlns:a16="http://schemas.microsoft.com/office/drawing/2014/main" val="3857802106"/>
                    </a:ext>
                  </a:extLst>
                </a:gridCol>
                <a:gridCol w="2365069">
                  <a:extLst>
                    <a:ext uri="{9D8B030D-6E8A-4147-A177-3AD203B41FA5}">
                      <a16:colId xmlns:a16="http://schemas.microsoft.com/office/drawing/2014/main" val="119297559"/>
                    </a:ext>
                  </a:extLst>
                </a:gridCol>
                <a:gridCol w="2107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358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Value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163341"/>
                  </a:ext>
                </a:extLst>
              </a:tr>
              <a:tr h="2181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 15KH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TDD 30KH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altLang="zh-C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77697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Antenna co</a:t>
                      </a: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figuration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x2; 2x4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743549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type 1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95867"/>
                  </a:ext>
                </a:extLst>
              </a:tr>
              <a:tr h="453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DMRS 1+1+1</a:t>
                      </a: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09073"/>
                  </a:ext>
                </a:extLst>
              </a:tr>
              <a:tr h="453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TDD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 pattern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7D1S2U, 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S: 6D 4G 4U 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MCS 17 based on 64QAM table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2665"/>
                  </a:ext>
                </a:extLst>
              </a:tr>
              <a:tr h="1406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HST-DPS (Assume two TRPs for HST-DPS transmission scenario)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239906"/>
                  </a:ext>
                </a:extLst>
              </a:tr>
              <a:tr h="10041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TRS periodicity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10ms, 2slot pattern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PDSCH mapping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Type A, Start symbol 2, Duration 12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Ds and </a:t>
                      </a:r>
                      <a:r>
                        <a:rPr lang="en-US" altLang="ja-JP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Dmin</a:t>
                      </a:r>
                      <a:endParaRPr lang="ja-JP" altLang="zh-C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2" indent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Ds=700m, </a:t>
                      </a:r>
                      <a:r>
                        <a:rPr lang="en-GB" altLang="zh-CN" sz="14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Dmin</a:t>
                      </a:r>
                      <a:r>
                        <a:rPr lang="en-GB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=150m</a:t>
                      </a:r>
                      <a:endParaRPr lang="zh-CN" altLang="zh-CN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Rank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Rank = 2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10MHz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40MHz</a:t>
                      </a:r>
                      <a:endParaRPr lang="ja-JP" altLang="zh-CN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03327"/>
                  </a:ext>
                </a:extLst>
              </a:tr>
              <a:tr h="11178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Maximum Doppler shift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4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870Hz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1667Hz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HARQ needed time/slots</a:t>
                      </a:r>
                      <a:endParaRPr lang="ja-JP" altLang="zh-C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4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8,7,6,5,5,4,3,2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812653"/>
                  </a:ext>
                </a:extLst>
              </a:tr>
              <a:tr h="1272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TRS processing time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400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+mn-cs"/>
                        </a:rPr>
                        <a:t>2ms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zh-CN" sz="160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59269"/>
                  </a:ext>
                </a:extLst>
              </a:tr>
              <a:tr h="1533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Testing metric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@70% of maximum throughput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4565"/>
                  </a:ext>
                </a:extLst>
              </a:tr>
              <a:tr h="153399">
                <a:tc gridSpan="3"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Note: The other parameters are same as Rel-15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450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35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Simulation assumption for HST-SFN </a:t>
            </a:r>
            <a:endParaRPr lang="zh-CN" altLang="en-US" sz="2800" dirty="0"/>
          </a:p>
        </p:txBody>
      </p:sp>
      <p:graphicFrame>
        <p:nvGraphicFramePr>
          <p:cNvPr id="4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34026"/>
              </p:ext>
            </p:extLst>
          </p:nvPr>
        </p:nvGraphicFramePr>
        <p:xfrm>
          <a:off x="611560" y="1196752"/>
          <a:ext cx="8131296" cy="4265365"/>
        </p:xfrm>
        <a:graphic>
          <a:graphicData uri="http://schemas.openxmlformats.org/drawingml/2006/table">
            <a:tbl>
              <a:tblPr firstRow="1" firstCol="1" bandRow="1"/>
              <a:tblGrid>
                <a:gridCol w="3658464">
                  <a:extLst>
                    <a:ext uri="{9D8B030D-6E8A-4147-A177-3AD203B41FA5}">
                      <a16:colId xmlns:a16="http://schemas.microsoft.com/office/drawing/2014/main" val="3857802106"/>
                    </a:ext>
                  </a:extLst>
                </a:gridCol>
                <a:gridCol w="2365069">
                  <a:extLst>
                    <a:ext uri="{9D8B030D-6E8A-4147-A177-3AD203B41FA5}">
                      <a16:colId xmlns:a16="http://schemas.microsoft.com/office/drawing/2014/main" val="119297559"/>
                    </a:ext>
                  </a:extLst>
                </a:gridCol>
                <a:gridCol w="2107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358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Value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163341"/>
                  </a:ext>
                </a:extLst>
              </a:tr>
              <a:tr h="2181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 15KH</a:t>
                      </a:r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TDD 30KH</a:t>
                      </a:r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alt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77697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Antenna co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figuration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x2; 2x4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743549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type 1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95867"/>
                  </a:ext>
                </a:extLst>
              </a:tr>
              <a:tr h="453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DMRS 1+1+1</a:t>
                      </a: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09073"/>
                  </a:ext>
                </a:extLst>
              </a:tr>
              <a:tr h="453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TDD</a:t>
                      </a:r>
                      <a:r>
                        <a:rPr lang="en-US" altLang="ja-JP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 pattern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7D1S2U, S: 6D 4G 4U</a:t>
                      </a: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MCS 13 </a:t>
                      </a:r>
                      <a:r>
                        <a:rPr lang="en-GB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based on 64QAM table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2665"/>
                  </a:ext>
                </a:extLst>
              </a:tr>
              <a:tr h="1406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HST-SFN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239906"/>
                  </a:ext>
                </a:extLst>
              </a:tr>
              <a:tr h="10041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TRS periodicity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10ms, 2slot pattern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PDSCH mapping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Type A, Start symbol 2, Duration 12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Ds and </a:t>
                      </a:r>
                      <a:r>
                        <a:rPr lang="en-US" altLang="ja-JP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Dmin</a:t>
                      </a:r>
                      <a:endParaRPr lang="ja-JP" alt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2" indent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Ds=700m, </a:t>
                      </a:r>
                      <a:r>
                        <a:rPr lang="en-GB" altLang="zh-CN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Dmin</a:t>
                      </a:r>
                      <a:r>
                        <a:rPr lang="en-GB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=150m</a:t>
                      </a:r>
                      <a:endParaRPr lang="zh-CN" altLang="zh-CN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Rank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Rank = 2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10MHz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40MHz</a:t>
                      </a:r>
                      <a:endParaRPr lang="ja-JP" altLang="zh-CN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03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Maximum Doppler shift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6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870Hz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1667Hz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79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Testing metric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@70% of maximum throughput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45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621792"/>
            <a:ext cx="461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Note: The other parameters are same as Rel-15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3992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229600" cy="562074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Simulation assumption for HST-single tap</a:t>
            </a:r>
            <a:endParaRPr lang="zh-CN" altLang="en-US" sz="2800" dirty="0"/>
          </a:p>
        </p:txBody>
      </p:sp>
      <p:graphicFrame>
        <p:nvGraphicFramePr>
          <p:cNvPr id="4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802864"/>
              </p:ext>
            </p:extLst>
          </p:nvPr>
        </p:nvGraphicFramePr>
        <p:xfrm>
          <a:off x="204651" y="849792"/>
          <a:ext cx="8131296" cy="4724757"/>
        </p:xfrm>
        <a:graphic>
          <a:graphicData uri="http://schemas.openxmlformats.org/drawingml/2006/table">
            <a:tbl>
              <a:tblPr firstRow="1" firstCol="1" bandRow="1"/>
              <a:tblGrid>
                <a:gridCol w="3658464">
                  <a:extLst>
                    <a:ext uri="{9D8B030D-6E8A-4147-A177-3AD203B41FA5}">
                      <a16:colId xmlns:a16="http://schemas.microsoft.com/office/drawing/2014/main" val="3857802106"/>
                    </a:ext>
                  </a:extLst>
                </a:gridCol>
                <a:gridCol w="2581093">
                  <a:extLst>
                    <a:ext uri="{9D8B030D-6E8A-4147-A177-3AD203B41FA5}">
                      <a16:colId xmlns:a16="http://schemas.microsoft.com/office/drawing/2014/main" val="119297559"/>
                    </a:ext>
                  </a:extLst>
                </a:gridCol>
                <a:gridCol w="1891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358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Value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163341"/>
                  </a:ext>
                </a:extLst>
              </a:tr>
              <a:tr h="2181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 15KH</a:t>
                      </a: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TDD 30KH</a:t>
                      </a: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alt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77697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Antenna co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figuration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8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CN" sz="18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x2; 1x4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743549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type 1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95867"/>
                  </a:ext>
                </a:extLst>
              </a:tr>
              <a:tr h="453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DMRS 1+1+1</a:t>
                      </a: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09073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MCS 17 based on 64QAM table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2665"/>
                  </a:ext>
                </a:extLst>
              </a:tr>
              <a:tr h="2765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TDD</a:t>
                      </a:r>
                      <a:r>
                        <a:rPr lang="en-US" altLang="ja-JP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 pattern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7D1S2U, S: 6D 4G 4U</a:t>
                      </a: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6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HST-single tap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39906"/>
                  </a:ext>
                </a:extLst>
              </a:tr>
              <a:tr h="10041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TRS periodicity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10ms, 2slot pattern</a:t>
                      </a:r>
                      <a:endParaRPr lang="ja-JP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PDSCH mapping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Type A, Start symbol 2, Duration 12</a:t>
                      </a:r>
                      <a:endParaRPr lang="ja-JP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Ds and </a:t>
                      </a:r>
                      <a:r>
                        <a:rPr lang="en-US" altLang="ja-JP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Dmin</a:t>
                      </a:r>
                      <a:endParaRPr lang="ja-JP" alt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2" indent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Ds= 300m, </a:t>
                      </a:r>
                      <a:r>
                        <a:rPr lang="en-GB" altLang="zh-CN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Dmin</a:t>
                      </a:r>
                      <a:r>
                        <a:rPr lang="en-GB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=2m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Rank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Rank = 1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10MHz</a:t>
                      </a:r>
                      <a:endParaRPr lang="ja-JP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40MHz</a:t>
                      </a:r>
                      <a:endParaRPr lang="ja-JP" altLang="zh-CN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03327"/>
                  </a:ext>
                </a:extLst>
              </a:tr>
              <a:tr h="43426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Maximum Doppler shift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1" indent="0" algn="ctr" defTabSz="914400" rtl="0" eaLnBrk="1" latinLnBrk="0" hangingPunc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972Hz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hangingPunct="0">
                        <a:buFont typeface="Arial" panose="020B0604020202020204" pitchFamily="34" charset="0"/>
                        <a:buNone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1667Hz 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58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Testing metric</a:t>
                      </a:r>
                      <a:endParaRPr lang="ja-JP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SNR @70% of maximum throughput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545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550" y="5805264"/>
            <a:ext cx="461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Note: The other parameters are same as Rel-15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805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6567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Simulation assumption for multi-path fading channel</a:t>
            </a:r>
            <a:endParaRPr lang="zh-CN" altLang="en-US" sz="2800" dirty="0"/>
          </a:p>
        </p:txBody>
      </p:sp>
      <p:graphicFrame>
        <p:nvGraphicFramePr>
          <p:cNvPr id="4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17114"/>
              </p:ext>
            </p:extLst>
          </p:nvPr>
        </p:nvGraphicFramePr>
        <p:xfrm>
          <a:off x="611560" y="1196752"/>
          <a:ext cx="8131296" cy="3994997"/>
        </p:xfrm>
        <a:graphic>
          <a:graphicData uri="http://schemas.openxmlformats.org/drawingml/2006/table">
            <a:tbl>
              <a:tblPr firstRow="1" firstCol="1" bandRow="1"/>
              <a:tblGrid>
                <a:gridCol w="3658464">
                  <a:extLst>
                    <a:ext uri="{9D8B030D-6E8A-4147-A177-3AD203B41FA5}">
                      <a16:colId xmlns:a16="http://schemas.microsoft.com/office/drawing/2014/main" val="3857802106"/>
                    </a:ext>
                  </a:extLst>
                </a:gridCol>
                <a:gridCol w="2365069">
                  <a:extLst>
                    <a:ext uri="{9D8B030D-6E8A-4147-A177-3AD203B41FA5}">
                      <a16:colId xmlns:a16="http://schemas.microsoft.com/office/drawing/2014/main" val="119297559"/>
                    </a:ext>
                  </a:extLst>
                </a:gridCol>
                <a:gridCol w="2107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358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Value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163341"/>
                  </a:ext>
                </a:extLst>
              </a:tr>
              <a:tr h="2181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 15KH</a:t>
                      </a:r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TDD 30KH</a:t>
                      </a:r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SCS</a:t>
                      </a:r>
                      <a:endParaRPr lang="ja-JP" alt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77697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Antenna co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figuration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x2;</a:t>
                      </a: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2x4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743549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type 1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95867"/>
                  </a:ext>
                </a:extLst>
              </a:tr>
              <a:tr h="453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DMRS 1+1+1</a:t>
                      </a: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09073"/>
                  </a:ext>
                </a:extLst>
              </a:tr>
              <a:tr h="453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TDD</a:t>
                      </a:r>
                      <a:r>
                        <a:rPr lang="en-US" altLang="ja-JP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 pattern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7D1S2U,</a:t>
                      </a:r>
                      <a:r>
                        <a:rPr lang="en-US" altLang="zh-CN" sz="16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S: 6D 4G 4U</a:t>
                      </a:r>
                      <a:endParaRPr lang="en-US" altLang="zh-CN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MCS 13 </a:t>
                      </a:r>
                      <a:r>
                        <a:rPr lang="en-GB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based on 64QAM table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2665"/>
                  </a:ext>
                </a:extLst>
              </a:tr>
              <a:tr h="1406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x-none" altLang="zh-CN" sz="1600" dirty="0">
                          <a:solidFill>
                            <a:schemeClr val="tx1"/>
                          </a:solidFill>
                        </a:rPr>
                        <a:t>TDL-C 300ns </a:t>
                      </a:r>
                      <a:endParaRPr lang="en-US" altLang="ja-JP" sz="160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239906"/>
                  </a:ext>
                </a:extLst>
              </a:tr>
              <a:tr h="10041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TRS periodicity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10ms, 2slot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pattern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PDSCH mapping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Type A, Start symbol 2, Duration 12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Rank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Rank</a:t>
                      </a:r>
                      <a:r>
                        <a:rPr lang="en-US" altLang="ja-JP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 = 1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4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10MHz</a:t>
                      </a:r>
                      <a:endParaRPr lang="ja-JP" sz="160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40MHz</a:t>
                      </a:r>
                      <a:endParaRPr lang="ja-JP" altLang="zh-CN" sz="160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03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Maximum Doppler shift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+mn-cs"/>
                        </a:rPr>
                        <a:t>600Hz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1200Hz</a:t>
                      </a:r>
                      <a:endParaRPr lang="ja-JP" alt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79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Testing metric</a:t>
                      </a:r>
                      <a:endParaRPr lang="ja-JP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@70% of maximum throughput</a:t>
                      </a:r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0177" marR="50177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45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827" y="5331063"/>
            <a:ext cx="461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Note: The other parameters are same as Rel-15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24744"/>
            <a:ext cx="8528842" cy="4176464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The </a:t>
            </a:r>
            <a:r>
              <a:rPr lang="en-US" altLang="zh-CN" sz="2800" dirty="0"/>
              <a:t>following</a:t>
            </a:r>
            <a:r>
              <a:rPr lang="en-US" altLang="zh-CN" sz="2400" dirty="0"/>
              <a:t> WFs were approved:</a:t>
            </a:r>
          </a:p>
          <a:p>
            <a:pPr lvl="1"/>
            <a:r>
              <a:rPr lang="en-GB" altLang="zh-CN" sz="2400" dirty="0"/>
              <a:t>R4-1910050  WF on demodulation for UE NR HST, </a:t>
            </a:r>
            <a:r>
              <a:rPr lang="en-US" altLang="zh-CN" sz="2400" dirty="0"/>
              <a:t>RAN4#92</a:t>
            </a:r>
            <a:endParaRPr lang="zh-CN" altLang="en-US" sz="2400" dirty="0"/>
          </a:p>
          <a:p>
            <a:pPr lvl="1"/>
            <a:r>
              <a:rPr lang="en-GB" altLang="zh-CN" sz="2400" dirty="0"/>
              <a:t>R4-1912808 </a:t>
            </a:r>
            <a:r>
              <a:rPr lang="en-US" altLang="zh-CN" sz="2400" dirty="0"/>
              <a:t> Way forward on NR HST UE demodulation, RAN4#92BIS</a:t>
            </a:r>
          </a:p>
          <a:p>
            <a:pPr lvl="1"/>
            <a:r>
              <a:rPr lang="en-GB" altLang="zh-CN" sz="2400" dirty="0"/>
              <a:t>R4-1915926 </a:t>
            </a:r>
            <a:r>
              <a:rPr lang="en-US" altLang="zh-CN" sz="2400" dirty="0"/>
              <a:t> WF on UE demodulation for NR HST, RAN4#93</a:t>
            </a:r>
          </a:p>
          <a:p>
            <a:pPr lvl="1"/>
            <a:r>
              <a:rPr lang="en-GB" altLang="zh-CN" sz="2400" dirty="0"/>
              <a:t>R4-2002418 </a:t>
            </a:r>
            <a:r>
              <a:rPr lang="en-US" altLang="zh-CN" sz="2400" dirty="0"/>
              <a:t> WF on UE demodulation for NR HST, RAN4#94-e</a:t>
            </a:r>
          </a:p>
          <a:p>
            <a:pPr lvl="1"/>
            <a:r>
              <a:rPr lang="en-GB" altLang="zh-CN" sz="2400" dirty="0"/>
              <a:t>R4-2005532 </a:t>
            </a:r>
            <a:r>
              <a:rPr lang="en-US" altLang="zh-CN" sz="2400" dirty="0"/>
              <a:t> WF on UE demodulation for NR HST, RAN4#94bis-e</a:t>
            </a:r>
          </a:p>
          <a:p>
            <a:pPr lvl="1"/>
            <a:r>
              <a:rPr lang="en-US" altLang="zh-CN" sz="2400" dirty="0"/>
              <a:t>R4-2008820  WF on UE demodulation for NR HST, RAN4#95-e</a:t>
            </a:r>
          </a:p>
          <a:p>
            <a:pPr lvl="1"/>
            <a:r>
              <a:rPr lang="en-US" altLang="zh-CN" sz="2400" dirty="0"/>
              <a:t>R4-2012668  WF on UE demodulation for NR HST, RAN4#96-e</a:t>
            </a:r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marL="457200" lvl="1" indent="0">
              <a:buNone/>
            </a:pPr>
            <a:endParaRPr lang="en-US" altLang="zh-CN" sz="2400" dirty="0"/>
          </a:p>
          <a:p>
            <a:pPr lvl="2">
              <a:buNone/>
            </a:pPr>
            <a:endParaRPr lang="en-US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2200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altLang="zh-CN" dirty="0"/>
              <a:t>Test setup for DPS 1a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760" y="836712"/>
            <a:ext cx="8892480" cy="5061781"/>
          </a:xfrm>
        </p:spPr>
        <p:txBody>
          <a:bodyPr>
            <a:noAutofit/>
          </a:bodyPr>
          <a:lstStyle/>
          <a:p>
            <a:pPr hangingPunct="0">
              <a:buFont typeface="+mj-lt"/>
              <a:buAutoNum type="arabicPeriod"/>
            </a:pPr>
            <a:r>
              <a:rPr lang="en-US" altLang="zh-CN" sz="1600" dirty="0"/>
              <a:t>Two RRHs of RRH#(2k) and RRH#(2k+1) are assumed, and SSB#0 is transmitted from both TRPs, where k is the RRH number with k=0,1, 2, …</a:t>
            </a:r>
          </a:p>
          <a:p>
            <a:pPr lvl="1" hangingPunct="0"/>
            <a:r>
              <a:rPr lang="en-US" altLang="zh-CN" sz="1600" dirty="0"/>
              <a:t>UE is configured with TCI#(k mod 2) and TCI#((k+1) mod 2) that are associated with TRS#(k mod 2) and TRS#((k+1) mod 2) transmitted from RRH#(2k) and RRH#(2k+1) respectively by RRC </a:t>
            </a:r>
            <a:r>
              <a:rPr lang="en-US" altLang="zh-CN" sz="1600" dirty="0" err="1"/>
              <a:t>signalling</a:t>
            </a:r>
            <a:r>
              <a:rPr lang="en-US" altLang="zh-CN" sz="1600" dirty="0"/>
              <a:t> </a:t>
            </a:r>
            <a:r>
              <a:rPr lang="en-US" altLang="zh-CN" sz="1600" dirty="0" err="1"/>
              <a:t>tci-StatesToAddModList</a:t>
            </a:r>
            <a:r>
              <a:rPr lang="en-US" altLang="zh-CN" sz="1600" dirty="0"/>
              <a:t> in the PDSCH-Config and </a:t>
            </a:r>
            <a:r>
              <a:rPr lang="en-US" altLang="zh-CN" sz="1600" dirty="0" err="1"/>
              <a:t>tci-PresentInDCI</a:t>
            </a:r>
            <a:r>
              <a:rPr lang="en-US" altLang="zh-CN" sz="1600" dirty="0"/>
              <a:t> is not configured;</a:t>
            </a:r>
          </a:p>
          <a:p>
            <a:pPr lvl="1" hangingPunct="0"/>
            <a:r>
              <a:rPr lang="en-US" altLang="zh-CN" sz="1600" dirty="0"/>
              <a:t>All the configured TCI states are known to UE. UE is configured with NZP-CSI-RS resource for L1-RSRP measurements by RRC signaling </a:t>
            </a:r>
            <a:r>
              <a:rPr lang="en-US" altLang="zh-CN" sz="1600" dirty="0" err="1"/>
              <a:t>nzp</a:t>
            </a:r>
            <a:r>
              <a:rPr lang="en-US" altLang="zh-CN" sz="1600" dirty="0"/>
              <a:t>-CSI-RS-</a:t>
            </a:r>
            <a:r>
              <a:rPr lang="en-US" altLang="zh-CN" sz="1600" dirty="0" err="1"/>
              <a:t>ResourceSet</a:t>
            </a:r>
            <a:r>
              <a:rPr lang="en-US" altLang="zh-CN" sz="1600" dirty="0"/>
              <a:t> within the CSI-</a:t>
            </a:r>
            <a:r>
              <a:rPr lang="en-US" altLang="zh-CN" sz="1600" dirty="0" err="1"/>
              <a:t>ResourceConfig</a:t>
            </a:r>
            <a:r>
              <a:rPr lang="en-US" altLang="zh-CN" sz="1600" dirty="0"/>
              <a:t> and periodic CSI reporting by setting </a:t>
            </a:r>
            <a:r>
              <a:rPr lang="en-US" altLang="zh-CN" sz="1600" dirty="0" err="1"/>
              <a:t>reportConfigType</a:t>
            </a:r>
            <a:r>
              <a:rPr lang="en-US" altLang="zh-CN" sz="1600" dirty="0"/>
              <a:t> to periodic and </a:t>
            </a:r>
            <a:r>
              <a:rPr lang="en-US" altLang="zh-CN" sz="1600" dirty="0" err="1"/>
              <a:t>reportQuantity</a:t>
            </a:r>
            <a:r>
              <a:rPr lang="en-US" altLang="zh-CN" sz="1600" dirty="0"/>
              <a:t> to cri-RSRP (Note: reported L1-RSRP </a:t>
            </a:r>
            <a:r>
              <a:rPr lang="en-US" altLang="zh-CN" sz="1600" dirty="0" err="1"/>
              <a:t>mesurements</a:t>
            </a:r>
            <a:r>
              <a:rPr lang="en-US" altLang="zh-CN" sz="1600" dirty="0"/>
              <a:t> are not tested)</a:t>
            </a:r>
          </a:p>
          <a:p>
            <a:pPr hangingPunct="0">
              <a:buFont typeface="+mj-lt"/>
              <a:buAutoNum type="arabicPeriod"/>
            </a:pPr>
            <a:r>
              <a:rPr lang="en-US" altLang="zh-CN" sz="1600" dirty="0"/>
              <a:t>TE actives TCI #0 for PDCCH by “TCI State Indication for UE-specific PDCCH MAC CE”;</a:t>
            </a:r>
          </a:p>
          <a:p>
            <a:pPr hangingPunct="0">
              <a:buFont typeface="+mj-lt"/>
              <a:buAutoNum type="arabicPeriod"/>
            </a:pPr>
            <a:r>
              <a:rPr lang="en-US" altLang="zh-CN" sz="1600" dirty="0"/>
              <a:t>PDSCH associated with TCI #0 is transmitted during the slots from 0 to n+ HARQ needed time + 3ms;</a:t>
            </a:r>
          </a:p>
          <a:p>
            <a:pPr hangingPunct="0">
              <a:buFont typeface="+mj-lt"/>
              <a:buAutoNum type="arabicPeriod"/>
            </a:pPr>
            <a:r>
              <a:rPr lang="en-US" altLang="zh-CN" sz="1600" dirty="0"/>
              <a:t>In slot n TE start triggering TCI state switching command to TCI #1 by “TCI State Indication for UE-specific PDCCH MAC CE”;</a:t>
            </a:r>
          </a:p>
          <a:p>
            <a:pPr hangingPunct="0">
              <a:buFont typeface="+mj-lt"/>
              <a:buAutoNum type="arabicPeriod"/>
            </a:pPr>
            <a:r>
              <a:rPr lang="en-US" altLang="zh-CN" sz="1600" dirty="0"/>
              <a:t>PDSCH associated with TCI #1 is transmitted in slots from </a:t>
            </a:r>
            <a:r>
              <a:rPr lang="en-US" altLang="zh-CN" sz="1600" dirty="0">
                <a:solidFill>
                  <a:srgbClr val="FF0000"/>
                </a:solidFill>
              </a:rPr>
              <a:t>n+1 </a:t>
            </a:r>
            <a:r>
              <a:rPr lang="en-US" altLang="zh-CN" sz="1600" dirty="0"/>
              <a:t>+ HARQ needed time + 3ms + first TRS + TRS processing time to N.</a:t>
            </a:r>
          </a:p>
          <a:p>
            <a:pPr marL="0" indent="0" hangingPunct="0">
              <a:buNone/>
            </a:pPr>
            <a:endParaRPr lang="en-US" altLang="zh-CN" sz="1600" dirty="0"/>
          </a:p>
          <a:p>
            <a:pPr marL="0" indent="0" hangingPunct="0">
              <a:buNone/>
            </a:pPr>
            <a:r>
              <a:rPr lang="en-US" altLang="zh-CN" sz="1600" dirty="0"/>
              <a:t>Generalized: PDSCH associated with TCI #(k mod 2) (k=0,1,2,…) is transmitted in slot from </a:t>
            </a:r>
            <a:r>
              <a:rPr lang="en-US" altLang="zh-CN" sz="1600" dirty="0">
                <a:solidFill>
                  <a:srgbClr val="FF0000"/>
                </a:solidFill>
              </a:rPr>
              <a:t>max((2k-1)n + 1 + HARQ needed time + 3ms + first TRS + TRS processing time, 0) to (2k+1)n + HARQ needed time + 3ms</a:t>
            </a:r>
            <a:r>
              <a:rPr lang="en-US" altLang="zh-CN" sz="1600" dirty="0"/>
              <a:t>, where n slots are equivalent to time that needed to pass middle point between two RRHs, N slots is equivalent to time that needed to pass second RRH. And k is the RRH number in the channel model.</a:t>
            </a:r>
          </a:p>
          <a:p>
            <a:pPr marL="0" indent="0" hangingPunct="0">
              <a:buNone/>
            </a:pPr>
            <a:endParaRPr lang="en-US" altLang="zh-CN" sz="1600" dirty="0"/>
          </a:p>
          <a:p>
            <a:pPr marL="0" indent="0" hangingPunct="0">
              <a:buNone/>
            </a:pPr>
            <a:r>
              <a:rPr lang="en-US" altLang="zh-CN" sz="1600" dirty="0"/>
              <a:t>NOTE:</a:t>
            </a:r>
            <a:r>
              <a:rPr lang="zh-CN" altLang="en-US" sz="1600" dirty="0"/>
              <a:t> </a:t>
            </a:r>
            <a:r>
              <a:rPr lang="en-US" altLang="zh-CN" sz="1600" dirty="0"/>
              <a:t>MAC CE is transmitted in slot n</a:t>
            </a:r>
          </a:p>
          <a:p>
            <a:pPr lvl="1" hangingPunct="0"/>
            <a:endParaRPr lang="en-US" altLang="zh-CN" sz="1600" dirty="0"/>
          </a:p>
          <a:p>
            <a:pPr lvl="2">
              <a:buNone/>
            </a:pPr>
            <a:endParaRPr lang="en-US" altLang="zh-CN" sz="16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62321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36712"/>
          </a:xfrm>
        </p:spPr>
        <p:txBody>
          <a:bodyPr/>
          <a:lstStyle/>
          <a:p>
            <a:r>
              <a:rPr lang="en-US" altLang="zh-CN" dirty="0"/>
              <a:t>Test setup of DPS 1b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184576"/>
          </a:xfrm>
        </p:spPr>
        <p:txBody>
          <a:bodyPr>
            <a:noAutofit/>
          </a:bodyPr>
          <a:lstStyle/>
          <a:p>
            <a:pPr hangingPunct="0"/>
            <a:r>
              <a:rPr lang="en-US" altLang="zh-CN" sz="1400" dirty="0"/>
              <a:t>Test setup for transmission scheme 1b with 2 active TCI states</a:t>
            </a:r>
          </a:p>
          <a:p>
            <a:pPr marL="1314450" lvl="3" indent="0" hangingPunct="0">
              <a:buNone/>
            </a:pPr>
            <a:r>
              <a:rPr lang="en-US" altLang="zh-CN" sz="1400" dirty="0"/>
              <a:t>(total 2 active TCI states): PDCCH TCI state switching delay caused by MAC CE, but less than DPS 1a with pre-tracking of second TCI state and only HARQ needed time + 3ms delay is needed, UE tracks 2 active TCI states in advance so that UE can quickly get better Doppler shift estimation for the second TRP compared to DPS 1a.</a:t>
            </a:r>
          </a:p>
          <a:p>
            <a:pPr marL="1657350" lvl="3" indent="-342900" hangingPunct="0">
              <a:buFont typeface="+mj-lt"/>
              <a:buAutoNum type="arabicPeriod"/>
            </a:pPr>
            <a:r>
              <a:rPr lang="en-US" altLang="zh-CN" sz="1400" dirty="0"/>
              <a:t>UE is configured with two different TCI states (TCI #0 and TCI #1) associated with two different RRHs by RRC </a:t>
            </a:r>
            <a:r>
              <a:rPr lang="en-US" altLang="zh-CN" sz="1400" dirty="0" err="1"/>
              <a:t>signalling</a:t>
            </a:r>
            <a:r>
              <a:rPr lang="en-US" altLang="zh-CN" sz="1400" dirty="0"/>
              <a:t> </a:t>
            </a:r>
            <a:r>
              <a:rPr lang="en-US" altLang="zh-CN" sz="1400" dirty="0" err="1"/>
              <a:t>tci-StatesToAddModList</a:t>
            </a:r>
            <a:r>
              <a:rPr lang="en-US" altLang="zh-CN" sz="1400" dirty="0"/>
              <a:t> in the PDSCH-Config and </a:t>
            </a:r>
            <a:r>
              <a:rPr lang="en-US" altLang="zh-CN" sz="1400" dirty="0" err="1"/>
              <a:t>tci-PresentInDCI</a:t>
            </a:r>
            <a:r>
              <a:rPr lang="en-US" altLang="zh-CN" sz="1400" dirty="0"/>
              <a:t> is not configured;</a:t>
            </a:r>
          </a:p>
          <a:p>
            <a:pPr marL="1657350" lvl="3" indent="-342900" hangingPunct="0">
              <a:buFont typeface="+mj-lt"/>
              <a:buAutoNum type="arabicPeriod"/>
            </a:pPr>
            <a:r>
              <a:rPr lang="en-US" altLang="zh-CN" sz="1400" dirty="0"/>
              <a:t>TE activates TCI #0 and TCI #1 for PDSCH at the same time by “TCI States Activation/Deactivation for UE-specific PDSCH MAC CE” and activates TCI #0 for PDCCH by “TCI State Indication for UE-specific PDCCH MAC CE” command with the field of CORESET ID set to 0;</a:t>
            </a:r>
          </a:p>
          <a:p>
            <a:pPr marL="1657350" lvl="3" indent="-342900" hangingPunct="0">
              <a:buFont typeface="+mj-lt"/>
              <a:buAutoNum type="arabicPeriod"/>
            </a:pPr>
            <a:r>
              <a:rPr lang="en-US" altLang="zh-CN" sz="1400" dirty="0"/>
              <a:t>TE transmits PDCCH and PDSCH associated with TCI #0 from TRP#1 from slot 0 to </a:t>
            </a:r>
            <a:r>
              <a:rPr lang="en-US" altLang="zh-CN" sz="1400" dirty="0">
                <a:solidFill>
                  <a:srgbClr val="FF0000"/>
                </a:solidFill>
              </a:rPr>
              <a:t>n + </a:t>
            </a:r>
            <a:r>
              <a:rPr lang="en-US" altLang="zh-CN" sz="1400" dirty="0"/>
              <a:t>HARQ needed time + 3ms</a:t>
            </a:r>
            <a:r>
              <a:rPr lang="en-US" altLang="zh-CN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/>
              <a:t>;</a:t>
            </a:r>
          </a:p>
          <a:p>
            <a:pPr marL="1657350" lvl="3" indent="-342900" hangingPunct="0">
              <a:buFont typeface="+mj-lt"/>
              <a:buAutoNum type="arabicPeriod"/>
            </a:pPr>
            <a:r>
              <a:rPr lang="en-US" altLang="zh-CN" sz="1400" dirty="0"/>
              <a:t>In slot n  TE start triggering TCI state switching command to TCI #1 by “TCI State Indication for UE-specific PDCCH MAC CE”;</a:t>
            </a:r>
          </a:p>
          <a:p>
            <a:pPr marL="1657350" lvl="3" indent="-342900" hangingPunct="0">
              <a:buFont typeface="+mj-lt"/>
              <a:buAutoNum type="arabicPeriod"/>
            </a:pPr>
            <a:r>
              <a:rPr lang="en-US" altLang="zh-CN" sz="1400" dirty="0"/>
              <a:t>TE transmits PDCCH and PDSCH associated with TCI #1 from TRP#2 from slot n </a:t>
            </a:r>
            <a:r>
              <a:rPr lang="en-US" altLang="zh-CN" sz="1400" dirty="0">
                <a:solidFill>
                  <a:srgbClr val="FF0000"/>
                </a:solidFill>
              </a:rPr>
              <a:t>+ 1 </a:t>
            </a:r>
            <a:r>
              <a:rPr lang="en-US" altLang="zh-CN" sz="1400" dirty="0"/>
              <a:t>+ HARQ needed time + 3ms to N. where n slots are equivalent to time that needed to pass middle point between two RRHs, N slots is equivalent to time that needed to pass second RRH</a:t>
            </a:r>
          </a:p>
          <a:p>
            <a:pPr marL="1314450" lvl="3" indent="0" hangingPunct="0">
              <a:buNone/>
            </a:pPr>
            <a:endParaRPr lang="en-US" altLang="zh-CN" sz="1400" dirty="0"/>
          </a:p>
          <a:p>
            <a:pPr marL="1314450" lvl="3" indent="0" hangingPunct="0">
              <a:buNone/>
            </a:pPr>
            <a:r>
              <a:rPr lang="en-US" altLang="zh-CN" sz="1400" dirty="0"/>
              <a:t>Generalized: PDSCH associated with TCI #(k mod 2) (k=0,1,2,…) is transmitted in slot </a:t>
            </a:r>
            <a:r>
              <a:rPr lang="en-US" altLang="zh-CN" sz="1400" dirty="0">
                <a:solidFill>
                  <a:srgbClr val="FF0000"/>
                </a:solidFill>
              </a:rPr>
              <a:t>from max((2k-1)n +1 + HARQ needed time + 3ms, 0) to (2k+1)n + HARQ needed time + 3ms</a:t>
            </a:r>
            <a:r>
              <a:rPr lang="en-US" altLang="zh-CN" sz="1400" dirty="0"/>
              <a:t>, where n slots are equivalent to time that needed to pass middle point between two RRHs, N slots is equivalent to time that needed to pass second RRH. And k is the RRH number in the channel model.</a:t>
            </a:r>
          </a:p>
          <a:p>
            <a:pPr marL="1314450" lvl="3" indent="0" hangingPunct="0">
              <a:buNone/>
            </a:pPr>
            <a:endParaRPr lang="en-US" altLang="zh-CN" sz="1400" dirty="0"/>
          </a:p>
          <a:p>
            <a:pPr marL="1314450" lvl="3" indent="0" hangingPunct="0">
              <a:buNone/>
            </a:pPr>
            <a:r>
              <a:rPr lang="en-US" altLang="zh-CN" sz="1400" dirty="0"/>
              <a:t>NOTE:</a:t>
            </a:r>
            <a:r>
              <a:rPr lang="zh-CN" altLang="en-US" sz="1400" dirty="0"/>
              <a:t> </a:t>
            </a:r>
            <a:r>
              <a:rPr lang="en-US" altLang="zh-CN" sz="1400" dirty="0"/>
              <a:t>MAC CE is transmitted in slot n</a:t>
            </a:r>
          </a:p>
          <a:p>
            <a:pPr lvl="1" hangingPunct="0"/>
            <a:endParaRPr lang="en-US" altLang="zh-CN" sz="1400" dirty="0"/>
          </a:p>
          <a:p>
            <a:pPr lvl="1" hangingPunct="0"/>
            <a:endParaRPr lang="en-US" altLang="zh-CN" sz="14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06206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/>
          <a:lstStyle/>
          <a:p>
            <a:r>
              <a:rPr lang="en-US" altLang="zh-CN" dirty="0"/>
              <a:t>DPS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76630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400" dirty="0"/>
              <a:t>MCS</a:t>
            </a:r>
          </a:p>
          <a:p>
            <a:pPr lvl="2"/>
            <a:r>
              <a:rPr lang="en-US" altLang="zh-CN" dirty="0"/>
              <a:t>MCS 17 based on 64QAM tables</a:t>
            </a:r>
            <a:endParaRPr lang="zh-CN" altLang="zh-CN" dirty="0"/>
          </a:p>
          <a:p>
            <a:pPr lvl="1"/>
            <a:r>
              <a:rPr lang="en-US" altLang="zh-CN" sz="2400" dirty="0"/>
              <a:t>Scheduling in TDD special slot</a:t>
            </a:r>
          </a:p>
          <a:p>
            <a:pPr lvl="2"/>
            <a:r>
              <a:rPr lang="en-US" altLang="zh-CN" dirty="0">
                <a:solidFill>
                  <a:srgbClr val="FF0000"/>
                </a:solidFill>
              </a:rPr>
              <a:t>Scheduled PDSCH in TDD special slots and the special slot configuration as S: 6D 4G 4U as baseline based on the assumption that no obvious performance degradation compared to no slots scheduled in special slot. </a:t>
            </a:r>
          </a:p>
          <a:p>
            <a:pPr lvl="1"/>
            <a:endParaRPr lang="en-US" altLang="zh-CN" sz="2400" dirty="0"/>
          </a:p>
          <a:p>
            <a:pPr lvl="1"/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010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36712"/>
          </a:xfrm>
        </p:spPr>
        <p:txBody>
          <a:bodyPr>
            <a:normAutofit/>
          </a:bodyPr>
          <a:lstStyle/>
          <a:p>
            <a:r>
              <a:rPr lang="en-US" altLang="zh-CN" dirty="0"/>
              <a:t>DPS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53344"/>
            <a:ext cx="8229600" cy="4752528"/>
          </a:xfrm>
        </p:spPr>
        <p:txBody>
          <a:bodyPr>
            <a:noAutofit/>
          </a:bodyPr>
          <a:lstStyle/>
          <a:p>
            <a:pPr marL="342900" lvl="1" indent="-342900" hangingPunct="0">
              <a:spcBef>
                <a:spcPts val="0"/>
              </a:spcBef>
            </a:pPr>
            <a:r>
              <a:rPr lang="en-US" altLang="zh-CN" sz="1800" dirty="0"/>
              <a:t>Number of active TCI states in </a:t>
            </a:r>
            <a:r>
              <a:rPr lang="en-GB" altLang="zh-CN" sz="1800" dirty="0"/>
              <a:t>DPS transmission scheme 1b</a:t>
            </a:r>
          </a:p>
          <a:p>
            <a:pPr marL="742950" lvl="2" indent="-342900" hangingPunct="0">
              <a:spcBef>
                <a:spcPts val="0"/>
              </a:spcBef>
            </a:pPr>
            <a:r>
              <a:rPr lang="en-US" altLang="zh-CN" sz="1800" dirty="0"/>
              <a:t>with 2 active TCI states in Rel-16 </a:t>
            </a:r>
          </a:p>
          <a:p>
            <a:pPr marL="742950" lvl="2" indent="-342900" hangingPunct="0">
              <a:spcBef>
                <a:spcPts val="0"/>
              </a:spcBef>
            </a:pPr>
            <a:r>
              <a:rPr lang="en-US" altLang="zh-CN" sz="1800" dirty="0"/>
              <a:t>RAN4 can decide whether to further discuss test cases with &gt;2 active TCI states in Rel-17 timeframe i.e. in Rel-17 FR1 HST WI</a:t>
            </a:r>
            <a:endParaRPr lang="en-GB" altLang="zh-CN" sz="1800" dirty="0"/>
          </a:p>
          <a:p>
            <a:pPr marL="342900" lvl="1" indent="-342900" hangingPunct="0">
              <a:spcBef>
                <a:spcPts val="0"/>
              </a:spcBef>
            </a:pPr>
            <a:r>
              <a:rPr lang="en-GB" altLang="zh-CN" sz="1800" dirty="0"/>
              <a:t>SSB and TRS transmission</a:t>
            </a:r>
          </a:p>
          <a:p>
            <a:pPr marL="742950" lvl="2" indent="-342900" hangingPunct="0">
              <a:spcBef>
                <a:spcPts val="0"/>
              </a:spcBef>
            </a:pPr>
            <a:r>
              <a:rPr lang="en-US" altLang="zh-CN" sz="1800" dirty="0"/>
              <a:t>Every RRH has to transmit </a:t>
            </a:r>
            <a:r>
              <a:rPr lang="en-US" altLang="zh-CN" sz="1800" dirty="0" err="1"/>
              <a:t>QCL’ed</a:t>
            </a:r>
            <a:r>
              <a:rPr lang="en-US" altLang="zh-CN" sz="1800" dirty="0"/>
              <a:t> SSB and TRS for every TCI state used in the DPS schemes</a:t>
            </a:r>
            <a:endParaRPr lang="en-GB" altLang="zh-CN" sz="1800" dirty="0"/>
          </a:p>
          <a:p>
            <a:pPr marL="342900" lvl="1" indent="-342900" hangingPunct="0">
              <a:spcBef>
                <a:spcPts val="0"/>
              </a:spcBef>
            </a:pPr>
            <a:r>
              <a:rPr lang="en-GB" altLang="zh-CN" sz="1800" dirty="0"/>
              <a:t>Switch command</a:t>
            </a:r>
          </a:p>
          <a:p>
            <a:pPr marL="742950" lvl="2" indent="-342900" hangingPunct="0">
              <a:spcBef>
                <a:spcPts val="0"/>
              </a:spcBef>
            </a:pPr>
            <a:r>
              <a:rPr lang="en-US" altLang="zh-CN" sz="1800" dirty="0"/>
              <a:t>The switch command is transmitted via MAC CE, the corresponding PDSCH carrying that MAC CE should be ensured to be decoded successfully and MCS 4 should be used</a:t>
            </a:r>
            <a:endParaRPr lang="en-GB" altLang="zh-CN" sz="1800" dirty="0"/>
          </a:p>
          <a:p>
            <a:pPr marL="342900" lvl="1" indent="-342900" hangingPunct="0">
              <a:spcBef>
                <a:spcPts val="0"/>
              </a:spcBef>
            </a:pPr>
            <a:r>
              <a:rPr lang="en-US" altLang="zh-CN" sz="1800" dirty="0"/>
              <a:t>PDCCH and PDSCH setting during the transition time for DPS 1a</a:t>
            </a:r>
          </a:p>
          <a:p>
            <a:pPr marL="742950" lvl="2" indent="-342900" hangingPunct="0">
              <a:spcBef>
                <a:spcPts val="0"/>
              </a:spcBef>
              <a:spcAft>
                <a:spcPts val="900"/>
              </a:spcAft>
            </a:pPr>
            <a:r>
              <a:rPr lang="en-GB" altLang="zh-CN" sz="1800" dirty="0"/>
              <a:t>For DPS transmission mode 1a, PDCCH/PDSCH are </a:t>
            </a:r>
            <a:r>
              <a:rPr lang="en-GB" altLang="zh-CN" sz="1800" dirty="0" err="1"/>
              <a:t>DTXed</a:t>
            </a:r>
            <a:r>
              <a:rPr lang="en-GB" altLang="zh-CN" sz="1800" dirty="0"/>
              <a:t> from the time </a:t>
            </a:r>
            <a:r>
              <a:rPr lang="en-GB" altLang="zh-CN" sz="1800" dirty="0" err="1"/>
              <a:t>gNB</a:t>
            </a:r>
            <a:r>
              <a:rPr lang="en-GB" altLang="zh-CN" sz="1800" dirty="0"/>
              <a:t> indicate MAC CE TCI state switch + HARQ processing time + 3ms, to the time UE received and processed the first TRS from the new TRP.</a:t>
            </a:r>
            <a:endParaRPr lang="zh-CN" altLang="zh-CN" sz="1800" dirty="0"/>
          </a:p>
          <a:p>
            <a:pPr marL="742950" lvl="2" indent="-342900" hangingPunct="0">
              <a:spcBef>
                <a:spcPts val="0"/>
              </a:spcBef>
              <a:spcAft>
                <a:spcPts val="900"/>
              </a:spcAft>
            </a:pPr>
            <a:r>
              <a:rPr lang="en-GB" altLang="zh-CN" sz="1800" dirty="0"/>
              <a:t>TE does not consider the transition period for throughput calculation</a:t>
            </a:r>
            <a:endParaRPr lang="zh-CN" altLang="zh-CN" sz="1800" dirty="0"/>
          </a:p>
          <a:p>
            <a:pPr marL="742950" lvl="2" indent="-342900" hangingPunct="0">
              <a:spcBef>
                <a:spcPts val="0"/>
              </a:spcBef>
            </a:pPr>
            <a:r>
              <a:rPr lang="en-GB" altLang="zh-CN" sz="1800" dirty="0"/>
              <a:t>OCNG pattern will be applied for </a:t>
            </a:r>
            <a:r>
              <a:rPr lang="en-GB" altLang="zh-CN" sz="1800" dirty="0" err="1"/>
              <a:t>DTXed</a:t>
            </a:r>
            <a:r>
              <a:rPr lang="en-GB" altLang="zh-CN" sz="1800" dirty="0"/>
              <a:t> period.</a:t>
            </a:r>
          </a:p>
        </p:txBody>
      </p:sp>
    </p:spTree>
    <p:extLst>
      <p:ext uri="{BB962C8B-B14F-4D97-AF65-F5344CB8AC3E}">
        <p14:creationId xmlns:p14="http://schemas.microsoft.com/office/powerpoint/2010/main" val="230450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/>
          <a:lstStyle/>
          <a:p>
            <a:r>
              <a:rPr lang="en-US" altLang="zh-CN" dirty="0"/>
              <a:t>DPS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766308" cy="4525963"/>
          </a:xfrm>
        </p:spPr>
        <p:txBody>
          <a:bodyPr>
            <a:noAutofit/>
          </a:bodyPr>
          <a:lstStyle/>
          <a:p>
            <a:pPr lvl="1"/>
            <a:r>
              <a:rPr lang="en-GB" altLang="zh-CN" sz="2000" dirty="0"/>
              <a:t>Extra test metric for DPS requirements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Not define extra test metric in Rel-16</a:t>
            </a:r>
          </a:p>
          <a:p>
            <a:pPr marL="457200" lvl="1" indent="0">
              <a:buNone/>
            </a:pPr>
            <a:endParaRPr lang="en-US" altLang="zh-CN" sz="2000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0250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36712"/>
          </a:xfrm>
        </p:spPr>
        <p:txBody>
          <a:bodyPr/>
          <a:lstStyle/>
          <a:p>
            <a:r>
              <a:rPr lang="en-US" altLang="zh-CN" dirty="0"/>
              <a:t>Test </a:t>
            </a:r>
            <a:r>
              <a:rPr lang="en-US" altLang="zh-CN" sz="4400" dirty="0"/>
              <a:t>applicable rules</a:t>
            </a:r>
            <a:r>
              <a:rPr lang="en-US" altLang="zh-CN" dirty="0"/>
              <a:t> for DPS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1412776"/>
            <a:ext cx="8229600" cy="4608512"/>
          </a:xfrm>
        </p:spPr>
        <p:txBody>
          <a:bodyPr>
            <a:noAutofit/>
          </a:bodyPr>
          <a:lstStyle/>
          <a:p>
            <a:pPr hangingPunct="0"/>
            <a:r>
              <a:rPr lang="zh-CN" altLang="zh-CN" sz="2000" dirty="0"/>
              <a:t> </a:t>
            </a:r>
            <a:r>
              <a:rPr lang="en-US" altLang="zh-CN" sz="2000" dirty="0"/>
              <a:t>If UE passed HST-DPS 1a or 1b, Rel-15 HST Single-tap test and Rel-16 HST Single-tap test except for Rel-16 FDD HST Single-tap test can be skipped.</a:t>
            </a:r>
          </a:p>
          <a:p>
            <a:pPr hangingPunct="0">
              <a:spcAft>
                <a:spcPts val="900"/>
              </a:spcAft>
            </a:pPr>
            <a:r>
              <a:rPr lang="en-US" altLang="zh-CN" sz="2000" dirty="0"/>
              <a:t>No test applicable rules among HST-SFN and HST DPS schemes 1b </a:t>
            </a:r>
            <a:endParaRPr lang="zh-CN" altLang="zh-CN" sz="2000" dirty="0"/>
          </a:p>
          <a:p>
            <a:pPr hangingPunct="0">
              <a:spcAft>
                <a:spcPts val="900"/>
              </a:spcAft>
            </a:pPr>
            <a:r>
              <a:rPr lang="en-US" altLang="zh-CN" sz="2000" dirty="0">
                <a:solidFill>
                  <a:srgbClr val="FF0000"/>
                </a:solidFill>
              </a:rPr>
              <a:t>No test applicable rules among HST-SFN and HST DPS scheme 1a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hangingPunct="0">
              <a:spcAft>
                <a:spcPts val="900"/>
              </a:spcAft>
            </a:pPr>
            <a:r>
              <a:rPr lang="en-GB" altLang="zh-CN" sz="2000" dirty="0"/>
              <a:t>If a UE declared supporting &gt; 1 TCI states, the UE will pass scheme 1b and skipped scheme 1a test cases</a:t>
            </a:r>
            <a:endParaRPr lang="zh-CN" altLang="zh-CN" sz="2000" dirty="0"/>
          </a:p>
          <a:p>
            <a:pPr hangingPunct="0"/>
            <a:r>
              <a:rPr lang="en-GB" altLang="zh-CN" sz="2000" dirty="0"/>
              <a:t>If a UE only support 1 TCI state, the UE need to pass scheme 1a and skip scheme 1b test cases</a:t>
            </a:r>
            <a:endParaRPr lang="en-US" altLang="zh-CN" sz="2000" dirty="0"/>
          </a:p>
          <a:p>
            <a:pPr lvl="2">
              <a:buNone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00703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083" y="44326"/>
            <a:ext cx="8837179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Applicability rule</a:t>
            </a:r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15340" y="1556792"/>
            <a:ext cx="8631058" cy="4685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dirty="0"/>
              <a:t>Test applicability between HST-SFN and HST single tap</a:t>
            </a:r>
          </a:p>
          <a:p>
            <a:pPr lvl="1"/>
            <a:r>
              <a:rPr lang="en-US" altLang="zh-CN" sz="2000" dirty="0"/>
              <a:t>Skip both Rel-15 and Rel-16 HST single tap test except for Rel-16 FDD HST single-tap, if UE passes the requirements for HST-SFN</a:t>
            </a:r>
          </a:p>
          <a:p>
            <a:pPr marL="0" lvl="0" indent="0">
              <a:buNone/>
            </a:pPr>
            <a:r>
              <a:rPr lang="en-US" altLang="zh-CN" sz="2000" dirty="0"/>
              <a:t> </a:t>
            </a:r>
          </a:p>
          <a:p>
            <a:pPr lvl="0"/>
            <a:r>
              <a:rPr lang="en-US" altLang="zh-CN" sz="2000" dirty="0"/>
              <a:t>Test applicability between HST-SFN and HST multi-path fading</a:t>
            </a:r>
          </a:p>
          <a:p>
            <a:pPr lvl="1"/>
            <a:r>
              <a:rPr lang="en-US" altLang="zh-CN" sz="2000" dirty="0"/>
              <a:t>Do not define any applicability rules between HST-SFN and HST multi-path fading performance test cases</a:t>
            </a:r>
            <a:endParaRPr lang="en-GB" altLang="zh-CN" sz="2000" dirty="0"/>
          </a:p>
          <a:p>
            <a:pPr marL="457200" lvl="1" indent="0" hangingPunct="0">
              <a:buNone/>
            </a:pPr>
            <a:endParaRPr lang="en-US" altLang="zh-CN" sz="2000" dirty="0"/>
          </a:p>
          <a:p>
            <a:pPr marL="457200" lvl="1" indent="0" hangingPunct="0">
              <a:buNone/>
            </a:pPr>
            <a:endParaRPr lang="en-US" altLang="zh-CN" sz="2000" strike="sngStrike" dirty="0"/>
          </a:p>
          <a:p>
            <a:pPr marL="457200" lvl="1" indent="0" hangingPunct="0">
              <a:buNone/>
            </a:pPr>
            <a:endParaRPr lang="zh-CN" altLang="zh-CN" sz="2000" dirty="0"/>
          </a:p>
          <a:p>
            <a:pPr marL="457200" lvl="1" indent="0">
              <a:buFont typeface="Arial" pitchFamily="34" charset="0"/>
              <a:buNone/>
            </a:pPr>
            <a:endParaRPr lang="en-US" altLang="zh-CN" sz="2000" dirty="0"/>
          </a:p>
          <a:p>
            <a:pPr lvl="2">
              <a:buFont typeface="Arial" pitchFamily="34" charset="0"/>
              <a:buNone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65074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1740</Words>
  <Application>Microsoft Office PowerPoint</Application>
  <PresentationFormat>全屏显示(4:3)</PresentationFormat>
  <Paragraphs>241</Paragraphs>
  <Slides>14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主题</vt:lpstr>
      <vt:lpstr>PowerPoint 演示文稿</vt:lpstr>
      <vt:lpstr>Background</vt:lpstr>
      <vt:lpstr>Test setup for DPS 1a </vt:lpstr>
      <vt:lpstr>Test setup of DPS 1b</vt:lpstr>
      <vt:lpstr>DPS</vt:lpstr>
      <vt:lpstr>DPS </vt:lpstr>
      <vt:lpstr>DPS</vt:lpstr>
      <vt:lpstr>Test applicable rules for DPS</vt:lpstr>
      <vt:lpstr>Applicability rule</vt:lpstr>
      <vt:lpstr>Applicability rule</vt:lpstr>
      <vt:lpstr>Simulation assumption for DPS transmission scheme</vt:lpstr>
      <vt:lpstr>Simulation assumption for HST-SFN </vt:lpstr>
      <vt:lpstr>Simulation assumption for HST-single tap</vt:lpstr>
      <vt:lpstr>Simulation assumption for multi-path fading channel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Jingjing CHEN</cp:lastModifiedBy>
  <cp:revision>380</cp:revision>
  <dcterms:created xsi:type="dcterms:W3CDTF">2018-01-09T09:10:37Z</dcterms:created>
  <dcterms:modified xsi:type="dcterms:W3CDTF">2020-11-10T16:14:08Z</dcterms:modified>
</cp:coreProperties>
</file>