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55250" y="265294"/>
            <a:ext cx="5616624" cy="1080120"/>
          </a:xfrm>
        </p:spPr>
        <p:txBody>
          <a:bodyPr>
            <a:noAutofit/>
          </a:bodyPr>
          <a:lstStyle/>
          <a:p>
            <a:pPr algn="l"/>
            <a:r>
              <a:rPr lang="en-US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3GPP TSG-RAN WG4 Meeting #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97-e </a:t>
            </a:r>
            <a:r>
              <a:rPr lang="en-US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Electronic Meeting, 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r>
              <a:rPr lang="en-US" altLang="zh-CN" sz="2000" baseline="30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nd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– 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13</a:t>
            </a:r>
            <a:r>
              <a:rPr lang="en-US" altLang="zh-CN" sz="2000" baseline="30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Nov, </a:t>
            </a:r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2020</a:t>
            </a:r>
            <a:endParaRPr lang="zh-CN" altLang="en-US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5640" y="4581128"/>
            <a:ext cx="6400800" cy="744488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5520" y="2060848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/>
              <a:t>Way forward on </a:t>
            </a:r>
            <a:r>
              <a:rPr lang="en-US" altLang="zh-CN" sz="4000" dirty="0" smtClean="0"/>
              <a:t>NR-U BS demodulation requirements for general part and PUSCH</a:t>
            </a:r>
            <a:endParaRPr lang="zh-CN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480376" y="60529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R4-2017466</a:t>
            </a:r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PUSCH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81127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Maximum number of HARQ transmission</a:t>
            </a:r>
          </a:p>
          <a:p>
            <a:pPr lvl="1"/>
            <a:r>
              <a:rPr lang="en-US" altLang="zh-CN" dirty="0" smtClean="0"/>
              <a:t>Option 1: 4</a:t>
            </a:r>
          </a:p>
          <a:p>
            <a:pPr lvl="1"/>
            <a:r>
              <a:rPr lang="en-US" altLang="zh-CN" dirty="0" smtClean="0"/>
              <a:t>Other options not precluded</a:t>
            </a:r>
          </a:p>
          <a:p>
            <a:r>
              <a:rPr lang="en-US" altLang="zh-CN" dirty="0" smtClean="0"/>
              <a:t>RV sequence</a:t>
            </a:r>
          </a:p>
          <a:p>
            <a:pPr lvl="1"/>
            <a:r>
              <a:rPr lang="en-US" altLang="zh-CN" dirty="0" smtClean="0"/>
              <a:t>Option 1: 1 bit {0,2,0,2}</a:t>
            </a:r>
          </a:p>
          <a:p>
            <a:pPr lvl="1"/>
            <a:r>
              <a:rPr lang="en-US" altLang="zh-CN" dirty="0" smtClean="0"/>
              <a:t>Option 2: 2 bits {0,2,3,1}</a:t>
            </a:r>
          </a:p>
          <a:p>
            <a:r>
              <a:rPr lang="en-US" altLang="zh-CN" dirty="0" smtClean="0"/>
              <a:t>Test metric for PUSCH performance requirements:</a:t>
            </a:r>
          </a:p>
          <a:p>
            <a:pPr lvl="1"/>
            <a:r>
              <a:rPr lang="en-US" altLang="zh-CN" dirty="0" smtClean="0"/>
              <a:t>SNR@70% max throughput</a:t>
            </a:r>
          </a:p>
          <a:p>
            <a:r>
              <a:rPr lang="en-US" altLang="zh-CN" dirty="0" smtClean="0"/>
              <a:t>Performance requirements for CG-UCI multiplexed on PUSCH with interlace allocation</a:t>
            </a:r>
          </a:p>
          <a:p>
            <a:pPr lvl="1"/>
            <a:r>
              <a:rPr lang="en-US" altLang="zh-CN" dirty="0" smtClean="0"/>
              <a:t>Option 1: Not introduce</a:t>
            </a:r>
          </a:p>
          <a:p>
            <a:pPr lvl="1"/>
            <a:r>
              <a:rPr lang="en-GB" altLang="zh-CN" dirty="0"/>
              <a:t>Option 2: Introduce performance requirements for CG-UCI multiplexed on PUSCH with interlaced resource allocation and without HARQ-ACK, CSI part 1 and CSI part 2 (Huawei, Nokia)</a:t>
            </a:r>
            <a:endParaRPr lang="zh-CN" altLang="zh-CN" dirty="0"/>
          </a:p>
          <a:p>
            <a:pPr lvl="1"/>
            <a:r>
              <a:rPr lang="en-GB" altLang="zh-CN" dirty="0"/>
              <a:t>Option 3: Consider introduce a Rel-15 requirement for HARQ-ACK multiplexing on PUSCH with more than 2 HARQ-ACK information bits and using it to cover CG-UCI multiplexing on CG-PUSCH in NR-U scenario with proper applicability rule. (Ericsson, Nokia</a:t>
            </a:r>
            <a:r>
              <a:rPr lang="en-GB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0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800" dirty="0" smtClean="0"/>
              <a:t>R4-2012611, </a:t>
            </a:r>
            <a:r>
              <a:rPr lang="en-US" altLang="zh-CN" sz="2800" dirty="0"/>
              <a:t>Way Forward on NR-U BS demodulation requirements</a:t>
            </a:r>
            <a:r>
              <a:rPr lang="en-GB" altLang="zh-CN" sz="2800" dirty="0" smtClean="0"/>
              <a:t>, RAN4#96-e, </a:t>
            </a:r>
            <a:r>
              <a:rPr lang="en-GB" altLang="zh-CN" sz="2800" dirty="0" smtClean="0"/>
              <a:t>E</a:t>
            </a:r>
            <a:r>
              <a:rPr lang="en-US" altLang="zh-CN" sz="2800" dirty="0" err="1" smtClean="0"/>
              <a:t>ricsson</a:t>
            </a:r>
            <a:endParaRPr lang="en-GB" altLang="zh-CN" sz="2800" dirty="0"/>
          </a:p>
          <a:p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9802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7408" y="2636912"/>
            <a:ext cx="10972800" cy="1143000"/>
          </a:xfrm>
        </p:spPr>
        <p:txBody>
          <a:bodyPr/>
          <a:lstStyle/>
          <a:p>
            <a:r>
              <a:rPr lang="en-US" altLang="zh-CN" dirty="0" smtClean="0"/>
              <a:t>General part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67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4419" y="44624"/>
            <a:ext cx="10513168" cy="936104"/>
          </a:xfrm>
        </p:spPr>
        <p:txBody>
          <a:bodyPr>
            <a:normAutofit/>
          </a:bodyPr>
          <a:lstStyle/>
          <a:p>
            <a:r>
              <a:rPr lang="en-GB" altLang="zh-CN" dirty="0" smtClean="0"/>
              <a:t>Test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259632"/>
            <a:ext cx="10801200" cy="5193704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100" dirty="0"/>
              <a:t>Only define BS performance requirements for single carrier for both licensed CC (reuse the existing NR Rel-15 requirements) and unlicensed CC</a:t>
            </a:r>
          </a:p>
          <a:p>
            <a:r>
              <a:rPr lang="en-US" altLang="zh-CN" sz="3100" dirty="0"/>
              <a:t>No specific requirements and tests will be defined for </a:t>
            </a:r>
            <a:r>
              <a:rPr lang="en-US" altLang="zh-CN" sz="3100" dirty="0"/>
              <a:t>scenario B</a:t>
            </a:r>
          </a:p>
          <a:p>
            <a:r>
              <a:rPr lang="en-US" altLang="zh-CN" sz="3100" dirty="0"/>
              <a:t>RAN4 will introduce Test cases/requirements for both scenario A and scenario C</a:t>
            </a:r>
            <a:endParaRPr lang="zh-CN" altLang="zh-CN" sz="3100" dirty="0"/>
          </a:p>
          <a:p>
            <a:pPr lvl="1"/>
            <a:r>
              <a:rPr lang="en-US" altLang="zh-CN" sz="2900" dirty="0"/>
              <a:t>Define one set of test cases for Scenarios A and C, i.e. one set of requirements for unlicensed CC for Scenario A and C </a:t>
            </a:r>
          </a:p>
          <a:p>
            <a:r>
              <a:rPr lang="en-US" altLang="zh-CN" sz="3100" dirty="0"/>
              <a:t> How to reuse NR Rel-15 performance requirements for licensed CC for Scenario A</a:t>
            </a:r>
          </a:p>
          <a:p>
            <a:pPr lvl="1"/>
            <a:r>
              <a:rPr lang="en-US" altLang="zh-CN" sz="2900" dirty="0"/>
              <a:t>Option 1: Reuse all applicable requirements during the selection of the largest aggregated bandwidth for testing, i.e. consider CA for licensed CCs.</a:t>
            </a:r>
          </a:p>
          <a:p>
            <a:pPr lvl="1"/>
            <a:r>
              <a:rPr lang="en-US" altLang="zh-CN" sz="2900" dirty="0"/>
              <a:t>Option 2: Reuse one applicable requirements defined for one specific bandwidth for testing, such as 20MHz, i.e. </a:t>
            </a:r>
            <a:r>
              <a:rPr lang="en-US" altLang="zh-CN" sz="2900" dirty="0"/>
              <a:t>only consider single carrier for licensed </a:t>
            </a:r>
            <a:r>
              <a:rPr lang="en-US" altLang="zh-CN" sz="2900" dirty="0" smtClean="0"/>
              <a:t>CC</a:t>
            </a:r>
          </a:p>
          <a:p>
            <a:r>
              <a:rPr lang="en-US" altLang="zh-CN" sz="3300" dirty="0" smtClean="0"/>
              <a:t>Bandwidth for performance requirements definition for unlicensed carrier</a:t>
            </a:r>
          </a:p>
          <a:p>
            <a:pPr lvl="1"/>
            <a:r>
              <a:rPr lang="en-US" altLang="zh-CN" sz="2900" dirty="0" smtClean="0"/>
              <a:t>Option 1: </a:t>
            </a:r>
            <a:r>
              <a:rPr lang="en-US" altLang="zh-CN" sz="2400" dirty="0"/>
              <a:t>Define the requirements for single carrier with 20MHz only with the test applicability rule that a BS only has to perform tests for the largest supported bandwidth based on BS vendor’s declaration</a:t>
            </a:r>
            <a:r>
              <a:rPr lang="en-US" altLang="zh-CN" sz="2400" dirty="0" smtClean="0"/>
              <a:t>.(Ericsson, Samsung)</a:t>
            </a:r>
            <a:endParaRPr lang="en-US" altLang="zh-CN" sz="2900" dirty="0" smtClean="0"/>
          </a:p>
          <a:p>
            <a:pPr lvl="1"/>
            <a:r>
              <a:rPr lang="en-US" altLang="zh-CN" sz="2900" dirty="0" smtClean="0"/>
              <a:t>Option 2: </a:t>
            </a:r>
            <a:r>
              <a:rPr lang="en-US" altLang="zh-CN" sz="2400" dirty="0"/>
              <a:t>Define the requirements for single carrier with 20MHz,40MHz,60MHz and 80MHz, with the test applicability rule that a BS only has to perform tests for the largest supported bandwidth based on BS vendor’s </a:t>
            </a:r>
            <a:r>
              <a:rPr lang="en-US" altLang="zh-CN" sz="2400" dirty="0" smtClean="0"/>
              <a:t>declaration.(Nokia, Huawei)</a:t>
            </a:r>
            <a:endParaRPr lang="en-US" altLang="zh-CN" sz="2900" dirty="0"/>
          </a:p>
        </p:txBody>
      </p:sp>
    </p:spTree>
    <p:extLst>
      <p:ext uri="{BB962C8B-B14F-4D97-AF65-F5344CB8AC3E}">
        <p14:creationId xmlns:p14="http://schemas.microsoft.com/office/powerpoint/2010/main" val="21640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Test applicability</a:t>
            </a:r>
          </a:p>
          <a:p>
            <a:pPr lvl="1"/>
            <a:r>
              <a:rPr lang="en-US" altLang="zh-CN" dirty="0"/>
              <a:t>The tests should apply based on BS declaration of supporting Scenario A and/or Scenario </a:t>
            </a:r>
            <a:r>
              <a:rPr lang="en-US" altLang="zh-CN" dirty="0" smtClean="0"/>
              <a:t>C</a:t>
            </a:r>
          </a:p>
          <a:p>
            <a:pPr lvl="1"/>
            <a:r>
              <a:rPr lang="en-US" altLang="zh-CN" dirty="0" smtClean="0"/>
              <a:t>If BS declares to support both Scenario A and Scenario C</a:t>
            </a:r>
          </a:p>
          <a:p>
            <a:pPr lvl="2"/>
            <a:r>
              <a:rPr lang="en-US" altLang="zh-CN" dirty="0" smtClean="0"/>
              <a:t>Option 1: </a:t>
            </a:r>
            <a:r>
              <a:rPr lang="en-US" altLang="zh-CN" dirty="0"/>
              <a:t>BS only needs to pass the requirements for Scenario A that include performance requirements for both licensed CC(s) and unlicensed CC(s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Option 2: </a:t>
            </a:r>
            <a:r>
              <a:rPr lang="en-US" altLang="zh-CN" dirty="0"/>
              <a:t>BS only tests </a:t>
            </a:r>
            <a:r>
              <a:rPr lang="en-US" altLang="zh-CN" dirty="0" smtClean="0"/>
              <a:t>the performance </a:t>
            </a:r>
            <a:r>
              <a:rPr lang="en-US" altLang="zh-CN" dirty="0"/>
              <a:t>requirements for unlicensed CC(s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How to handle Rel-15 test requirements for BS supporting NR-U</a:t>
            </a:r>
          </a:p>
          <a:p>
            <a:pPr lvl="1"/>
            <a:r>
              <a:rPr lang="en-US" altLang="zh-CN" dirty="0" smtClean="0"/>
              <a:t>Option 1: </a:t>
            </a:r>
            <a:r>
              <a:rPr lang="en-GB" altLang="zh-CN" dirty="0"/>
              <a:t>Consider a minimum subset of Rel-15 test cases for NR-U scenario and define proper applicability rules for these requirements. (Ericsson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Other options not precluded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17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requirements that are agnostic  to wideband operation 1 and 2</a:t>
            </a:r>
          </a:p>
          <a:p>
            <a:r>
              <a:rPr lang="en-US" altLang="zh-CN" dirty="0" smtClean="0"/>
              <a:t>Not consider LBT model for NR-U BS performance requirements definition</a:t>
            </a:r>
          </a:p>
          <a:p>
            <a:r>
              <a:rPr lang="en-US" altLang="zh-CN" dirty="0" smtClean="0"/>
              <a:t>Always schedule PRBs between 2 contiguous LBT sub-bands during the test, i.e. not configure guard band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14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400" y="2636912"/>
            <a:ext cx="10972800" cy="1143000"/>
          </a:xfrm>
        </p:spPr>
        <p:txBody>
          <a:bodyPr/>
          <a:lstStyle/>
          <a:p>
            <a:r>
              <a:rPr lang="en-US" altLang="zh-CN" dirty="0" smtClean="0"/>
              <a:t>PUSCH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9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1202" y="116632"/>
            <a:ext cx="10972800" cy="1143000"/>
          </a:xfrm>
        </p:spPr>
        <p:txBody>
          <a:bodyPr/>
          <a:lstStyle/>
          <a:p>
            <a:r>
              <a:rPr lang="en-US" altLang="zh-CN" dirty="0" smtClean="0"/>
              <a:t>PUSCH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7017" y="1412776"/>
            <a:ext cx="10972800" cy="5069159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Waveform: CP-OFDM</a:t>
            </a:r>
          </a:p>
          <a:p>
            <a:r>
              <a:rPr lang="en-US" altLang="zh-CN" dirty="0" smtClean="0"/>
              <a:t>Number of interlace: One interlace</a:t>
            </a:r>
          </a:p>
          <a:p>
            <a:r>
              <a:rPr lang="en-US" altLang="zh-CN" dirty="0" smtClean="0"/>
              <a:t>Interlace allocation per slot:</a:t>
            </a:r>
          </a:p>
          <a:p>
            <a:pPr lvl="1"/>
            <a:r>
              <a:rPr lang="en-GB" altLang="zh-CN" dirty="0"/>
              <a:t>Option 1: Single interlace that is same for all slots (Nokia, Huawei, Intel)</a:t>
            </a:r>
            <a:endParaRPr lang="zh-CN" altLang="zh-CN" dirty="0"/>
          </a:p>
          <a:p>
            <a:pPr lvl="1"/>
            <a:r>
              <a:rPr lang="en-GB" altLang="zh-CN" dirty="0"/>
              <a:t>Option 2: Single interlace with 10 PRBs that is different per slot. (Ericsson). </a:t>
            </a:r>
            <a:endParaRPr lang="zh-CN" altLang="zh-CN" dirty="0"/>
          </a:p>
          <a:p>
            <a:pPr lvl="2"/>
            <a:r>
              <a:rPr lang="en-GB" altLang="zh-CN" dirty="0"/>
              <a:t>Take following method as an example:</a:t>
            </a:r>
            <a:endParaRPr lang="zh-CN" altLang="zh-CN" dirty="0"/>
          </a:p>
          <a:p>
            <a:pPr lvl="3"/>
            <a:r>
              <a:rPr lang="en-GB" altLang="zh-CN" dirty="0"/>
              <a:t>Frequency domain PRB allocation: single interlace with 10 PRBs in each slot N</a:t>
            </a:r>
            <a:endParaRPr lang="zh-CN" altLang="zh-CN" dirty="0"/>
          </a:p>
          <a:p>
            <a:pPr lvl="3"/>
            <a:r>
              <a:rPr lang="pt-BR" altLang="zh-CN" dirty="0"/>
              <a:t>15kHz SCS: N, N+10, N+20, …, N+90, where N=0, 1, 2, …, 9</a:t>
            </a:r>
            <a:endParaRPr lang="zh-CN" altLang="zh-CN" dirty="0"/>
          </a:p>
          <a:p>
            <a:pPr lvl="3"/>
            <a:r>
              <a:rPr lang="pt-BR" altLang="zh-CN" dirty="0"/>
              <a:t>30kHz SCS: N, N+5, N+10, …, N+45, where N=0, 1, 2, …, 5</a:t>
            </a:r>
            <a:endParaRPr lang="zh-CN" altLang="zh-CN" dirty="0"/>
          </a:p>
          <a:p>
            <a:r>
              <a:rPr lang="en-US" altLang="zh-CN" dirty="0" smtClean="0"/>
              <a:t>SCS</a:t>
            </a:r>
          </a:p>
          <a:p>
            <a:pPr lvl="1"/>
            <a:r>
              <a:rPr lang="en-US" altLang="zh-CN" dirty="0" smtClean="0"/>
              <a:t>Option 1: Both 15kHz and 30kHz</a:t>
            </a:r>
          </a:p>
          <a:p>
            <a:pPr lvl="1"/>
            <a:r>
              <a:rPr lang="en-US" altLang="zh-CN" dirty="0" smtClean="0"/>
              <a:t>Option 2: Only 30kHz</a:t>
            </a:r>
          </a:p>
          <a:p>
            <a:r>
              <a:rPr lang="en-US" altLang="zh-CN" dirty="0" smtClean="0"/>
              <a:t>Test applicability rule for different SCS (if 15kHz SCS agreed)</a:t>
            </a:r>
          </a:p>
          <a:p>
            <a:pPr lvl="1"/>
            <a:r>
              <a:rPr lang="en-US" altLang="zh-CN" dirty="0" smtClean="0"/>
              <a:t>Test performance requirements for 15kHz and/or 30kHz SCS based on BS declaration</a:t>
            </a:r>
          </a:p>
          <a:p>
            <a:pPr lvl="1"/>
            <a:r>
              <a:rPr lang="en-US" altLang="zh-CN" dirty="0" smtClean="0"/>
              <a:t>If BS declares to support both 15kHz and 30kHz</a:t>
            </a:r>
          </a:p>
          <a:p>
            <a:pPr lvl="2"/>
            <a:r>
              <a:rPr lang="en-US" altLang="zh-CN" dirty="0" smtClean="0"/>
              <a:t>Option 1: </a:t>
            </a:r>
            <a:r>
              <a:rPr lang="en-GB" altLang="zh-CN" dirty="0" smtClean="0"/>
              <a:t>Only test performance requirements for 15kHz SCS </a:t>
            </a:r>
          </a:p>
          <a:p>
            <a:pPr lvl="2"/>
            <a:r>
              <a:rPr lang="en-GB" altLang="zh-CN" dirty="0" smtClean="0"/>
              <a:t>Option 2: Only test performance requirements for 30kHz SCS</a:t>
            </a:r>
          </a:p>
          <a:p>
            <a:pPr lvl="2"/>
            <a:r>
              <a:rPr lang="en-GB" altLang="zh-CN" dirty="0" smtClean="0"/>
              <a:t>Option 3: Test performance requirements for both 15kHz and 30kHz SCS</a:t>
            </a:r>
          </a:p>
        </p:txBody>
      </p:sp>
    </p:spTree>
    <p:extLst>
      <p:ext uri="{BB962C8B-B14F-4D97-AF65-F5344CB8AC3E}">
        <p14:creationId xmlns:p14="http://schemas.microsoft.com/office/powerpoint/2010/main" val="42656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083" y="10696"/>
            <a:ext cx="10972800" cy="1143000"/>
          </a:xfrm>
        </p:spPr>
        <p:txBody>
          <a:bodyPr/>
          <a:lstStyle/>
          <a:p>
            <a:r>
              <a:rPr lang="en-US" altLang="zh-CN" dirty="0" smtClean="0"/>
              <a:t>PUSCH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68759"/>
            <a:ext cx="10972800" cy="4968553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TDD pattern: </a:t>
            </a:r>
          </a:p>
          <a:p>
            <a:pPr lvl="1"/>
            <a:r>
              <a:rPr lang="en-US" altLang="zh-CN" dirty="0"/>
              <a:t>7D2S1U </a:t>
            </a:r>
            <a:r>
              <a:rPr lang="en-GB" altLang="zh-CN" dirty="0"/>
              <a:t>S=6D:4G:4U </a:t>
            </a:r>
            <a:r>
              <a:rPr lang="en-US" altLang="zh-CN" dirty="0"/>
              <a:t>for 30kHz SCS</a:t>
            </a:r>
          </a:p>
          <a:p>
            <a:pPr lvl="1"/>
            <a:r>
              <a:rPr lang="en-GB" altLang="zh-CN" dirty="0"/>
              <a:t>3D1S1U for 15kHz SCS (if 15kHz SCS agreed</a:t>
            </a:r>
            <a:r>
              <a:rPr lang="en-GB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PUSCH mapping type</a:t>
            </a:r>
          </a:p>
          <a:p>
            <a:pPr lvl="1"/>
            <a:r>
              <a:rPr lang="en-US" altLang="zh-CN" dirty="0" smtClean="0"/>
              <a:t>Option 1: Only Type A (Ericsson, Huawei)</a:t>
            </a:r>
          </a:p>
          <a:p>
            <a:pPr lvl="1"/>
            <a:r>
              <a:rPr lang="en-US" altLang="zh-CN" dirty="0" smtClean="0"/>
              <a:t>Option 2: Only Type B (Ericsson, Samsung, Huawei)</a:t>
            </a:r>
          </a:p>
          <a:p>
            <a:pPr lvl="1"/>
            <a:r>
              <a:rPr lang="en-US" altLang="zh-CN" dirty="0" smtClean="0"/>
              <a:t>Option 3: Both Type A and Type B (Nokia)</a:t>
            </a:r>
          </a:p>
          <a:p>
            <a:r>
              <a:rPr lang="en-US" altLang="zh-CN" dirty="0"/>
              <a:t>Number of scheduled symbols for PUSCH transmission: 14 symbols per slot</a:t>
            </a:r>
          </a:p>
          <a:p>
            <a:r>
              <a:rPr lang="en-GB" altLang="zh-CN" dirty="0"/>
              <a:t>DM-RS configuration: </a:t>
            </a:r>
          </a:p>
          <a:p>
            <a:pPr lvl="1"/>
            <a:r>
              <a:rPr lang="en-GB" altLang="zh-CN" dirty="0"/>
              <a:t>DM-RS configure type 1 with single-symbol and </a:t>
            </a:r>
            <a:r>
              <a:rPr lang="en-GB" altLang="zh-CN" i="1" dirty="0" err="1"/>
              <a:t>dmrs-AdditionalPosition</a:t>
            </a:r>
            <a:r>
              <a:rPr lang="en-GB" altLang="zh-CN" dirty="0"/>
              <a:t> ‘pos1’</a:t>
            </a:r>
            <a:r>
              <a:rPr lang="en-GB" altLang="zh-CN" i="1" dirty="0"/>
              <a:t> </a:t>
            </a:r>
          </a:p>
          <a:p>
            <a:pPr lvl="1"/>
            <a:r>
              <a:rPr lang="en-GB" altLang="zh-CN" dirty="0"/>
              <a:t>DM-RS symbol: #2 and #11</a:t>
            </a:r>
            <a:endParaRPr lang="zh-CN" altLang="zh-CN" dirty="0"/>
          </a:p>
          <a:p>
            <a:r>
              <a:rPr lang="en-US" altLang="zh-CN" dirty="0" smtClean="0"/>
              <a:t>MCS</a:t>
            </a:r>
          </a:p>
          <a:p>
            <a:pPr lvl="1"/>
            <a:r>
              <a:rPr lang="en-GB" altLang="zh-CN" dirty="0"/>
              <a:t>Option 1: MCS 11(16QAM, R=378/1024) (Huawei)</a:t>
            </a:r>
            <a:endParaRPr lang="zh-CN" altLang="zh-CN" dirty="0"/>
          </a:p>
          <a:p>
            <a:pPr lvl="1"/>
            <a:r>
              <a:rPr lang="en-GB" altLang="zh-CN" dirty="0"/>
              <a:t>Option 2: MCS 2 (QPSK, R=193/1024) and MCS 16 (16QAM, R= 658/1024) (Nokia, Samsung, Intel)</a:t>
            </a:r>
            <a:endParaRPr lang="zh-CN" altLang="zh-CN" dirty="0"/>
          </a:p>
          <a:p>
            <a:pPr lvl="1"/>
            <a:r>
              <a:rPr lang="en-GB" altLang="zh-CN" dirty="0"/>
              <a:t>Option 3: MCS 20 for TDLA30-10. FFS:16 for TDLC300 and  2 for TDLB100 (Ericsson</a:t>
            </a:r>
            <a:r>
              <a:rPr lang="en-GB" altLang="zh-CN" dirty="0" smtClean="0"/>
              <a:t>)</a:t>
            </a:r>
          </a:p>
          <a:p>
            <a:r>
              <a:rPr lang="en-GB" altLang="zh-CN" dirty="0" smtClean="0"/>
              <a:t>Antenna configuration: 1x2</a:t>
            </a:r>
          </a:p>
          <a:p>
            <a:r>
              <a:rPr lang="en-US" altLang="zh-CN" dirty="0" smtClean="0"/>
              <a:t>Propagation condition:</a:t>
            </a:r>
          </a:p>
          <a:p>
            <a:pPr lvl="1"/>
            <a:r>
              <a:rPr lang="en-GB" altLang="zh-CN" dirty="0"/>
              <a:t>TDLA30-10 as </a:t>
            </a:r>
            <a:r>
              <a:rPr lang="en-GB" altLang="zh-CN" dirty="0" smtClean="0"/>
              <a:t>baseline</a:t>
            </a:r>
          </a:p>
          <a:p>
            <a:pPr lvl="1"/>
            <a:r>
              <a:rPr lang="en-GB" altLang="zh-CN" dirty="0" smtClean="0"/>
              <a:t>FFS additional </a:t>
            </a:r>
            <a:r>
              <a:rPr lang="en-GB" altLang="zh-CN" dirty="0"/>
              <a:t>TDLB100 and </a:t>
            </a:r>
            <a:r>
              <a:rPr lang="en-GB" altLang="zh-CN" dirty="0" smtClean="0"/>
              <a:t>TDLC300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079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907</Words>
  <Application>Microsoft Office PowerPoint</Application>
  <PresentationFormat>宽屏</PresentationFormat>
  <Paragraphs>84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 Unicode MS</vt:lpstr>
      <vt:lpstr>宋体</vt:lpstr>
      <vt:lpstr>Arial</vt:lpstr>
      <vt:lpstr>Calibri</vt:lpstr>
      <vt:lpstr>Office 主题</vt:lpstr>
      <vt:lpstr>3GPP TSG-RAN WG4 Meeting #97-e  Electronic Meeting, 2nd – 13th Nov, 2020</vt:lpstr>
      <vt:lpstr>Background</vt:lpstr>
      <vt:lpstr>General part</vt:lpstr>
      <vt:lpstr>Test scenarios</vt:lpstr>
      <vt:lpstr>Test Scenarios</vt:lpstr>
      <vt:lpstr>Others</vt:lpstr>
      <vt:lpstr>PUSCH</vt:lpstr>
      <vt:lpstr>PUSCH</vt:lpstr>
      <vt:lpstr>PUSCH</vt:lpstr>
      <vt:lpstr>PUSCH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206</cp:revision>
  <dcterms:created xsi:type="dcterms:W3CDTF">2016-01-12T08:39:50Z</dcterms:created>
  <dcterms:modified xsi:type="dcterms:W3CDTF">2020-11-10T06:40:15Z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(3)BaDDfCl3OuUo+FL50qVWvNc1PmPqfkTwfGuuUAWGno0TrASNEd203tn6CbL/FfsnvgIifzPS
XMn7yfRIYLB6t4BpEFepcI8cin8LXSm9mUfzZHai73vUUGsBtZmDMSd8qmgYhIvcAhHi3cX2
hjaSyaOT7IbSPawrKwxXa/h3+JZjTt7NMkw7fPsyXth6qGS+0RruXOcYl3iFYC7YN2M9DNju
b2vxrK9HeOZOCYqQru</vt:lpwstr>
  </property>
  <property fmtid="{D5CDD505-2E9C-101B-9397-08002B2CF9AE}" pid="3" name="_2015_ms_pID_7253431">
    <vt:lpwstr>tMZ4p7kjkeQpUldceAKUjEUoZyL1F+aTlKv4NRt9RNXV4MQe0K+Q5R
hbaRBr79SgXnapNxBOHZ+32Pk4BIvfIAz6dCdh3jETWgITYpF1aM7aVjY20cZK/r+SjMWmL9
UXKkKnWisUHusRUk/B930F2FtMkkHUpoM+Di3fbMLDMiauMShE/g5y/Pz4MiL1f00nk5yUjU
x2a0DbYTY7ltN77S5fGe2HVtrtivx2CRtz4w</vt:lpwstr>
  </property>
  <property fmtid="{D5CDD505-2E9C-101B-9397-08002B2CF9AE}" pid="4" name="_2015_ms_pID_7253432">
    <vt:lpwstr>jW4uAM/vhSyGs/y6ccSqkNcT2Czp2Qk93GEr
XknPjQPfFBQ/9J0bAOYld76LFjK9GaE2OhBc14WzoKHDuVxuHdY=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1602209067</vt:lpwstr>
  </property>
</Properties>
</file>