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7197-2D21-4868-9D94-D773164A2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FE32A-6D24-4D55-822B-EFCD12D4F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5C0BD-1DEE-4A72-90C3-17124641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1EC0A-0DB3-40C7-AC22-9FCEC9AF8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075F1-4B0F-4EE9-8825-DC084660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2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E66A1-98E4-41C9-BC3E-D2A08B25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AEF84-39B1-41A8-867F-6AF73A359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B8059-B060-4C9B-852A-4A07B78A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7CBB3-7957-4E99-9D63-3F7658D5D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99FAE-CE23-4284-A98F-90D0464B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6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6E371F-F2C0-4083-A992-1EF77BFA3E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81DDE-07D3-4182-94CC-57F2AF395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1682F-9706-42A8-BDAB-225EC0573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BB4B7-B65B-4ABA-A3B1-6313A10A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275C8-2A45-4C51-B9EA-73F6E1AB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CA12-DA6D-41DA-BFC4-AE6C85B4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6544E-306A-4F54-9CB4-39604205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0B3BA-933E-4C73-9C54-45C1A2DD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61DEC-BCCB-4193-911F-8B8041E9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7120-44E9-499C-B920-7AC49CEA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3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60EC1-5462-49C3-AF55-97EC0F7F8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81355-5B93-4C97-B8EB-4381FD274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99771-2043-4D3C-9AB9-062C1731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49679-C2D6-49DC-8554-E55FE00D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F5D91-BBD5-4805-AA51-5C91CF66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2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600A-2460-41F6-A566-C19BEC582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72A8C-AF2F-4AAA-B759-86063298E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227E3-A3ED-455B-8BC7-7420D3B42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17C4B-FD98-4CD7-B4F5-AFFDDA3B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8235F-9745-4A56-9C0E-C49E57DE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3EAED9-F9A6-452D-86EA-78FEC4D84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1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8430-3930-4AA1-A25B-547163F61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006DC-1C1B-4DC4-81A6-E9C033BE4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2D702-5429-41F4-A72C-39D498E6A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FCECA4-C835-4CE7-9F0F-A6DB54AAC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60720-D87B-44A0-9C8A-D65B20042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6080F2-8DDB-4FAF-A921-B7D6AA4D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1AB6A-75D7-486E-8D4C-1F2AA1E8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B8CB6B-15CC-4C64-9141-457D9678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8882-24F7-46E2-A254-6D14FA86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BAADB-5968-4BD1-A662-4B3D2E85F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DB9AB4-E67E-48DC-9C68-9B4BCA9AF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F3A3F-7389-43A9-A326-F15F1F68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CE44C-12BC-40B1-905F-2EC21A7F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7A48B-1A5D-4BF4-AC9D-0802D48B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A1F52-1DE9-41ED-9BF7-32C2DC0D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B7161-B260-4437-B5D7-02779EC9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404CA-5311-44EB-AB6B-AA17C83EF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08137-E1EF-4D4D-8EBE-964EEF050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22D53-B66F-4102-9355-AADA3EE8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CC1B8-4096-4615-A437-5349415F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69BEE-9A5A-4A9B-96BC-02C1FD8B4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5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452CD-6A7B-4B0F-A240-7C270D2F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E84FF-25B2-4047-B0E2-3355E9839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BA20A-097A-459F-850F-83436C1A8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3BDAC-21F4-40FF-8798-4EA6D63B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AFBF9-92BB-41C3-8C19-B203ED6F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1A672-CC85-4ED5-BA05-C1DA8E76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B389B-47C6-4FA0-A86E-064B2EF80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6C673-1A16-46CC-95C8-F445AE122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DF899-C18B-472B-8EA6-57939FCA0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8B9-BB2B-4D0C-AB2B-93BDD6D97697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FA09C-B8C5-4C2B-917F-0D4E65B7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17325-D679-4ED9-A854-308656336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ED41-8245-4856-B399-3D07BA06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4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5FD9-20EE-496B-8CA0-AFB7C1130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 Forward on NR-U PUCCH demodulation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2BC0C-59ED-4964-88C5-B7B7D3F2D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Ericsson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29B515-34F2-4761-ABF7-CC311F4F53BB}"/>
              </a:ext>
            </a:extLst>
          </p:cNvPr>
          <p:cNvSpPr txBox="1"/>
          <p:nvPr/>
        </p:nvSpPr>
        <p:spPr>
          <a:xfrm>
            <a:off x="582991" y="614531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#97-e	</a:t>
            </a:r>
          </a:p>
          <a:p>
            <a:r>
              <a:rPr lang="en-GB" altLang="zh-CN" sz="2000" dirty="0"/>
              <a:t>Electronic Meeting, 2 - 13 November 2020</a:t>
            </a:r>
            <a:endParaRPr lang="en-US" altLang="zh-CN" sz="2000" dirty="0"/>
          </a:p>
          <a:p>
            <a:r>
              <a:rPr lang="en-US" altLang="ja-JP" sz="2000" dirty="0"/>
              <a:t>Agenda: 7.1.</a:t>
            </a:r>
            <a:r>
              <a:rPr lang="en-US" altLang="zh-CN" sz="2000" dirty="0"/>
              <a:t>8</a:t>
            </a:r>
            <a:r>
              <a:rPr lang="en-US" altLang="ja-JP" sz="2000" dirty="0"/>
              <a:t>.</a:t>
            </a:r>
            <a:r>
              <a:rPr lang="en-US" altLang="zh-CN" sz="2000" dirty="0"/>
              <a:t>3</a:t>
            </a:r>
            <a:endParaRPr lang="en-US" altLang="ja-JP" sz="20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DEDBB1-0FA2-4581-96D5-9FA39C57AB72}"/>
              </a:ext>
            </a:extLst>
          </p:cNvPr>
          <p:cNvSpPr/>
          <p:nvPr/>
        </p:nvSpPr>
        <p:spPr>
          <a:xfrm>
            <a:off x="8738615" y="614531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/>
              <a:t>R4-2017467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</p:spTree>
    <p:extLst>
      <p:ext uri="{BB962C8B-B14F-4D97-AF65-F5344CB8AC3E}">
        <p14:creationId xmlns:p14="http://schemas.microsoft.com/office/powerpoint/2010/main" val="256826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F3E25-1F0D-459B-A1C8-646CF940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400CB-C6D9-499B-96EE-EE8C82E53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R4-2012542, Email discussion summary for [96e][328] </a:t>
            </a:r>
            <a:r>
              <a:rPr lang="en-US" dirty="0" err="1"/>
              <a:t>NR_unlic_Demod</a:t>
            </a:r>
            <a:endParaRPr lang="en-US" dirty="0"/>
          </a:p>
          <a:p>
            <a:r>
              <a:rPr lang="en-US" altLang="zh-CN" dirty="0"/>
              <a:t>R4-2012611, </a:t>
            </a:r>
            <a:r>
              <a:rPr lang="en-US" dirty="0"/>
              <a:t>Way Forward on NR-U BS demodulation requirements, Ericsson</a:t>
            </a:r>
            <a:r>
              <a:rPr lang="en-US" altLang="zh-CN" dirty="0"/>
              <a:t> 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0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AD58C-795F-40CB-8850-4D2B7529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058"/>
          </a:xfrm>
        </p:spPr>
        <p:txBody>
          <a:bodyPr/>
          <a:lstStyle/>
          <a:p>
            <a:r>
              <a:rPr lang="en-GB" dirty="0"/>
              <a:t>General test configurations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464A1-938A-4FDF-BA00-A186D094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837"/>
            <a:ext cx="10515600" cy="464112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PUCCH formats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Define the performance requirements for Rel-16 PF 0/1/2/3 with interlace resource allocation</a:t>
            </a:r>
          </a:p>
          <a:p>
            <a:r>
              <a:rPr lang="en-US" dirty="0"/>
              <a:t>Number of interlaces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1 interlace for PF 0/1/2/3</a:t>
            </a:r>
          </a:p>
          <a:p>
            <a:r>
              <a:rPr lang="en-US" dirty="0"/>
              <a:t>Antenna configuration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1Tx2Rx</a:t>
            </a:r>
          </a:p>
          <a:p>
            <a:r>
              <a:rPr lang="en-US" dirty="0"/>
              <a:t>Bandwidth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Define the NR-U PUCCH requirements with 20MHz bandwidth</a:t>
            </a:r>
          </a:p>
          <a:p>
            <a:r>
              <a:rPr lang="en-US" dirty="0"/>
              <a:t>Frequency hopping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Not configure frequency hopping</a:t>
            </a:r>
          </a:p>
          <a:p>
            <a:r>
              <a:rPr lang="en-US" dirty="0"/>
              <a:t>SCS</a:t>
            </a:r>
          </a:p>
          <a:p>
            <a:pPr lvl="1"/>
            <a:r>
              <a:rPr lang="en-GB" dirty="0"/>
              <a:t>Option 1: 30kHz </a:t>
            </a:r>
          </a:p>
          <a:p>
            <a:pPr lvl="1"/>
            <a:r>
              <a:rPr lang="en-GB" dirty="0"/>
              <a:t>Option 2: 15 kHz and 30 kHz </a:t>
            </a:r>
            <a:endParaRPr lang="en-US" dirty="0"/>
          </a:p>
          <a:p>
            <a:r>
              <a:rPr lang="en-US" dirty="0"/>
              <a:t>Propagation conditions</a:t>
            </a:r>
          </a:p>
          <a:p>
            <a:pPr lvl="1"/>
            <a:r>
              <a:rPr lang="en-GB" dirty="0"/>
              <a:t>Option 1: TDLA30-10 </a:t>
            </a:r>
          </a:p>
          <a:p>
            <a:pPr lvl="1"/>
            <a:r>
              <a:rPr lang="en-GB" dirty="0"/>
              <a:t>Option 2: TDLC300-100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6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43369-B4FD-48F7-B0A8-640D9333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PUCCH format 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5C697C8-53A4-4CCA-9A9B-5D1157D29F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5113206"/>
                  </p:ext>
                </p:extLst>
              </p:nvPr>
            </p:nvGraphicFramePr>
            <p:xfrm>
              <a:off x="4781221" y="1615735"/>
              <a:ext cx="6786381" cy="469629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49050">
                      <a:extLst>
                        <a:ext uri="{9D8B030D-6E8A-4147-A177-3AD203B41FA5}">
                          <a16:colId xmlns:a16="http://schemas.microsoft.com/office/drawing/2014/main" val="3729032311"/>
                        </a:ext>
                      </a:extLst>
                    </a:gridCol>
                    <a:gridCol w="3737331">
                      <a:extLst>
                        <a:ext uri="{9D8B030D-6E8A-4147-A177-3AD203B41FA5}">
                          <a16:colId xmlns:a16="http://schemas.microsoft.com/office/drawing/2014/main" val="3756816268"/>
                        </a:ext>
                      </a:extLst>
                    </a:gridCol>
                  </a:tblGrid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Parameter</a:t>
                          </a:r>
                          <a:endParaRPr lang="en-US" sz="14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Test</a:t>
                          </a:r>
                          <a:endParaRPr lang="en-US" sz="14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2721851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UCI information bits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55419521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symbol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2181864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Intra-slot frequency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N/A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85984490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Group and sequence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neither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0316598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Hopping ID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55163937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Initial cyclic shift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70744055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First symbol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59927987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Antenna configuration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1T2R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9741543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Channel bandwidth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20MHz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8827283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SCS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[15kHz]; 30kHz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90999750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Number of interlaces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5975011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Interlace index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 </a:t>
                          </a:r>
                          <a:r>
                            <a:rPr lang="x-none" sz="1400" baseline="300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Note1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1399844"/>
                      </a:ext>
                    </a:extLst>
                  </a:tr>
                  <a:tr h="46962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Propagation conditions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TDLC300-100 low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TDLA30-10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27168854"/>
                      </a:ext>
                    </a:extLst>
                  </a:tr>
                  <a:tr h="704443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Test metric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SNR</m:t>
                                </m:r>
                                <m: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 @</m:t>
                                </m:r>
                                <m:r>
                                  <m:rPr>
                                    <m:sty m:val="p"/>
                                  </m:rP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Prob</m:t>
                                </m:r>
                                <m:d>
                                  <m:d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PUCCH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DTX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Ack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bits</m:t>
                                    </m:r>
                                  </m:e>
                                </m:d>
                                <m: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 ≤ </m:t>
                                </m:r>
                                <m:sSup>
                                  <m:sSup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x-none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SNR@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x-none" sz="1400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Prob</m:t>
                              </m:r>
                              <m:d>
                                <m:d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ACK</m:t>
                                  </m:r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miss</m:t>
                                  </m:r>
                                </m:e>
                              </m:d>
                              <m:r>
                                <a:rPr lang="x-none" sz="1400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x-none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SNR@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x-none" sz="1400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Prob</m:t>
                              </m:r>
                              <m:d>
                                <m:d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NACK</m:t>
                                  </m:r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ACK</m:t>
                                  </m:r>
                                </m:e>
                              </m:d>
                              <m:r>
                                <a:rPr lang="x-none" sz="1400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x-none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58085939"/>
                      </a:ext>
                    </a:extLst>
                  </a:tr>
                  <a:tr h="469628">
                    <a:tc grid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Note 1: </a:t>
                          </a: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RBs 0, 10, 20,…,100 are allocated for 15kHz if agreed and RBs 0,5,10,…,50 are allocated for 30kHz.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819852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45C697C8-53A4-4CCA-9A9B-5D1157D29F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25113206"/>
                  </p:ext>
                </p:extLst>
              </p:nvPr>
            </p:nvGraphicFramePr>
            <p:xfrm>
              <a:off x="4781221" y="1615735"/>
              <a:ext cx="6786381" cy="469629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3049050">
                      <a:extLst>
                        <a:ext uri="{9D8B030D-6E8A-4147-A177-3AD203B41FA5}">
                          <a16:colId xmlns:a16="http://schemas.microsoft.com/office/drawing/2014/main" val="3729032311"/>
                        </a:ext>
                      </a:extLst>
                    </a:gridCol>
                    <a:gridCol w="3737331">
                      <a:extLst>
                        <a:ext uri="{9D8B030D-6E8A-4147-A177-3AD203B41FA5}">
                          <a16:colId xmlns:a16="http://schemas.microsoft.com/office/drawing/2014/main" val="3756816268"/>
                        </a:ext>
                      </a:extLst>
                    </a:gridCol>
                  </a:tblGrid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Parameter</a:t>
                          </a:r>
                          <a:endParaRPr lang="en-US" sz="14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Test</a:t>
                          </a:r>
                          <a:endParaRPr lang="en-US" sz="14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2721851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UCI information bits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55419521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symbol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2181864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Intra-slot frequency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N/A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85984490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Group and sequence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neither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0316598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Hopping ID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55163937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Initial cyclic shift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70744055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First symbol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59927987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Antenna configuration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1T2R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9741543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Channel bandwidth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20MHz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8827283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SCS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[15kHz]; 30kHz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90999750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Number of interlaces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5975011"/>
                      </a:ext>
                    </a:extLst>
                  </a:tr>
                  <a:tr h="23481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Interlace index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 </a:t>
                          </a:r>
                          <a:r>
                            <a:rPr lang="x-none" sz="1400" baseline="300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Note1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1399844"/>
                      </a:ext>
                    </a:extLst>
                  </a:tr>
                  <a:tr h="46962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Propagation conditions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TDLC300-100 low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TDLA30-10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27168854"/>
                      </a:ext>
                    </a:extLst>
                  </a:tr>
                  <a:tr h="704443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Test metric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1892" t="-504310" r="-326" b="-784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8085939"/>
                      </a:ext>
                    </a:extLst>
                  </a:tr>
                  <a:tr h="469628">
                    <a:tc grid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Note 1: </a:t>
                          </a: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RBs 0, 10, 20,…,100 are allocated for 15kHz if agreed and RBs 0,5,10,…,50 are allocated for 30kHz.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8198524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C9EE718-1A16-448E-B709-A3A4A89D06E3}"/>
              </a:ext>
            </a:extLst>
          </p:cNvPr>
          <p:cNvSpPr txBox="1"/>
          <p:nvPr/>
        </p:nvSpPr>
        <p:spPr>
          <a:xfrm>
            <a:off x="754602" y="1784412"/>
            <a:ext cx="33380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Number of symbols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00FF00"/>
                </a:highlight>
              </a:rPr>
              <a:t>Only test 1 OFDM symbol for PF0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Test metric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Option 1: Only Rel-15 PF0 test metric will be used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Option 2: 3 test metrics will be used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SNR @Prob(PUCCH </a:t>
            </a:r>
            <a:r>
              <a:rPr lang="en-US" dirty="0" err="1"/>
              <a:t>DTX→Ack</a:t>
            </a:r>
            <a:r>
              <a:rPr lang="en-US" dirty="0"/>
              <a:t> bits)  ≤ 10^(−2)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SNR@Prob</a:t>
            </a:r>
            <a:r>
              <a:rPr lang="en-US" dirty="0"/>
              <a:t>(ACK miss)≤10^(−2)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SNR@Prob</a:t>
            </a:r>
            <a:r>
              <a:rPr lang="en-US" dirty="0"/>
              <a:t>(NACK→ACK)≤10^(−3)</a:t>
            </a:r>
          </a:p>
        </p:txBody>
      </p:sp>
    </p:spTree>
    <p:extLst>
      <p:ext uri="{BB962C8B-B14F-4D97-AF65-F5344CB8AC3E}">
        <p14:creationId xmlns:p14="http://schemas.microsoft.com/office/powerpoint/2010/main" val="386173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1033-C509-4132-94ED-751F75BB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PUCCH format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D687F74-698A-4B9F-A3F2-845EC84544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221942"/>
                  </p:ext>
                </p:extLst>
              </p:nvPr>
            </p:nvGraphicFramePr>
            <p:xfrm>
              <a:off x="2559825" y="1583777"/>
              <a:ext cx="6752850" cy="4882464"/>
            </p:xfrm>
            <a:graphic>
              <a:graphicData uri="http://schemas.openxmlformats.org/drawingml/2006/table">
                <a:tbl>
                  <a:tblPr/>
                  <a:tblGrid>
                    <a:gridCol w="3239640">
                      <a:extLst>
                        <a:ext uri="{9D8B030D-6E8A-4147-A177-3AD203B41FA5}">
                          <a16:colId xmlns:a16="http://schemas.microsoft.com/office/drawing/2014/main" val="206335308"/>
                        </a:ext>
                      </a:extLst>
                    </a:gridCol>
                    <a:gridCol w="3513210">
                      <a:extLst>
                        <a:ext uri="{9D8B030D-6E8A-4147-A177-3AD203B41FA5}">
                          <a16:colId xmlns:a16="http://schemas.microsoft.com/office/drawing/2014/main" val="2328191369"/>
                        </a:ext>
                      </a:extLst>
                    </a:gridCol>
                  </a:tblGrid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Parameter</a:t>
                          </a:r>
                          <a:endParaRPr lang="en-US" sz="14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Test</a:t>
                          </a:r>
                          <a:endParaRPr lang="en-US" sz="14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5098488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information bits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34544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symbols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42177826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Intra-slot frequency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N/A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23945798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Group and sequence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neither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0633796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Hopping ID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2287391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Initial cyclic shift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89117568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First symbol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6674048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Index of orthogonal cover code (</a:t>
                          </a:r>
                          <a:r>
                            <a:rPr lang="x-none" sz="1400" i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timeDomainOCC</a:t>
                          </a: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3561729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Antenna configuration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1T2R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28824693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Channel bandwidth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20MHz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20698575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SCS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[15kHz]; 30kHz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4844043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Number of interlaces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69102911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Interlace index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x-none" sz="1400" baseline="300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 Note1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4587560"/>
                      </a:ext>
                    </a:extLst>
                  </a:tr>
                  <a:tr h="44557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Propagation conditions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TDLC300-100 low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TDLA30-10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46678492"/>
                      </a:ext>
                    </a:extLst>
                  </a:tr>
                  <a:tr h="668363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Test metric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Prob</m:t>
                                </m:r>
                                <m:d>
                                  <m:d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PUCCH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DTX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Ack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bits</m:t>
                                    </m:r>
                                  </m:e>
                                </m:d>
                                <m: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 ≤ </m:t>
                                </m:r>
                                <m:sSup>
                                  <m:sSup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x-none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SNR@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x-none" sz="1400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Prob</m:t>
                              </m:r>
                              <m:d>
                                <m:d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ACK</m:t>
                                  </m:r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miss</m:t>
                                  </m:r>
                                </m:e>
                              </m:d>
                              <m:r>
                                <a:rPr lang="x-none" sz="1400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≤ 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x-none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SNR@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x-none" sz="1400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Prob</m:t>
                              </m:r>
                              <m:d>
                                <m:d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NACK</m:t>
                                  </m:r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ACK</m:t>
                                  </m:r>
                                </m:e>
                              </m:d>
                              <m:r>
                                <a:rPr lang="x-none" sz="1400">
                                  <a:effectLst/>
                                  <a:latin typeface="Cambria Math" panose="02040503050406030204" pitchFamily="18" charset="0"/>
                                  <a:ea typeface="DengXian" panose="02010600030101010101" pitchFamily="2" charset="-122"/>
                                  <a:cs typeface="Times New Roman" panose="02020603050405020304" pitchFamily="18" charset="0"/>
                                </a:rPr>
                                <m:t>≤ 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x-none" sz="1400" i="1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x-none" sz="1400">
                                      <a:effectLst/>
                                      <a:latin typeface="Cambria Math" panose="02040503050406030204" pitchFamily="18" charset="0"/>
                                      <a:ea typeface="DengXian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77128925"/>
                      </a:ext>
                    </a:extLst>
                  </a:tr>
                  <a:tr h="445575">
                    <a:tc grid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Note 1: </a:t>
                          </a: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RBs 0, 10, 20,…,100 are allocated for 15kHz if agreed and RBs 0,5,10,…,50 are allocated for 30kHz.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05475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D687F74-698A-4B9F-A3F2-845EC84544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221942"/>
                  </p:ext>
                </p:extLst>
              </p:nvPr>
            </p:nvGraphicFramePr>
            <p:xfrm>
              <a:off x="2559825" y="1583777"/>
              <a:ext cx="6752850" cy="4882464"/>
            </p:xfrm>
            <a:graphic>
              <a:graphicData uri="http://schemas.openxmlformats.org/drawingml/2006/table">
                <a:tbl>
                  <a:tblPr/>
                  <a:tblGrid>
                    <a:gridCol w="3239640">
                      <a:extLst>
                        <a:ext uri="{9D8B030D-6E8A-4147-A177-3AD203B41FA5}">
                          <a16:colId xmlns:a16="http://schemas.microsoft.com/office/drawing/2014/main" val="206335308"/>
                        </a:ext>
                      </a:extLst>
                    </a:gridCol>
                    <a:gridCol w="3513210">
                      <a:extLst>
                        <a:ext uri="{9D8B030D-6E8A-4147-A177-3AD203B41FA5}">
                          <a16:colId xmlns:a16="http://schemas.microsoft.com/office/drawing/2014/main" val="2328191369"/>
                        </a:ext>
                      </a:extLst>
                    </a:gridCol>
                  </a:tblGrid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Parameter</a:t>
                          </a:r>
                          <a:endParaRPr lang="en-US" sz="14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Test</a:t>
                          </a:r>
                          <a:endParaRPr lang="en-US" sz="14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5098488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information bits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34544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symbols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42177826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Intra-slot frequency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N/A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23945798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Group and sequence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neither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0633796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Hopping ID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2287391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Initial cyclic shift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89117568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First symbol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6674048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Index of orthogonal cover code (</a:t>
                          </a:r>
                          <a:r>
                            <a:rPr lang="x-none" sz="1400" i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timeDomainOCC</a:t>
                          </a: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93561729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Antenna configuration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1T2R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28824693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Channel bandwidth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20MHz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20698575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SCS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[15kHz]; 30kHz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64844043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Number of interlaces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69102911"/>
                      </a:ext>
                    </a:extLst>
                  </a:tr>
                  <a:tr h="2227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Interlace index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x-none" sz="1400" baseline="300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 Note1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74587560"/>
                      </a:ext>
                    </a:extLst>
                  </a:tr>
                  <a:tr h="44557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Propagation conditions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TDLC300-100 low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TDLA30-10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46678492"/>
                      </a:ext>
                    </a:extLst>
                  </a:tr>
                  <a:tr h="668363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Test metric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2374" t="-570000" r="-347" b="-8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7128925"/>
                      </a:ext>
                    </a:extLst>
                  </a:tr>
                  <a:tr h="445575">
                    <a:tc grid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Note 1: </a:t>
                          </a: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RBs 0, 10, 20,…,100 are allocated for 15kHz if agreed and RBs 0,5,10,…,50 are allocated for 30kHz.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05475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1599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1033-C509-4132-94ED-751F75BB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PUCCH format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4572C-A2E3-4EAF-83CC-7B112BC1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76318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Number of interlaces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One interlace</a:t>
            </a:r>
          </a:p>
          <a:p>
            <a:r>
              <a:rPr lang="en-US" dirty="0"/>
              <a:t>Number of OFDM symbols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One OFDM symbol </a:t>
            </a:r>
          </a:p>
          <a:p>
            <a:r>
              <a:rPr lang="en-US" dirty="0"/>
              <a:t>Information bits</a:t>
            </a:r>
          </a:p>
          <a:p>
            <a:pPr lvl="1"/>
            <a:r>
              <a:rPr lang="en-GB" dirty="0"/>
              <a:t>Option 1: 4 bits or 22 bits</a:t>
            </a:r>
            <a:endParaRPr lang="en-US" dirty="0"/>
          </a:p>
          <a:p>
            <a:pPr lvl="1"/>
            <a:r>
              <a:rPr lang="en-GB" dirty="0"/>
              <a:t>Option 2: 22 bits </a:t>
            </a:r>
            <a:endParaRPr lang="en-US" dirty="0"/>
          </a:p>
          <a:p>
            <a:r>
              <a:rPr lang="en-US" dirty="0"/>
              <a:t>OCC configuration</a:t>
            </a:r>
          </a:p>
          <a:p>
            <a:pPr lvl="1"/>
            <a:r>
              <a:rPr lang="en-GB" dirty="0"/>
              <a:t>Option 1: Not configure</a:t>
            </a:r>
            <a:endParaRPr lang="en-US" dirty="0"/>
          </a:p>
          <a:p>
            <a:pPr lvl="1"/>
            <a:r>
              <a:rPr lang="en-GB" dirty="0"/>
              <a:t>Option 2: OCC length n2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33C7765-8FF7-48AE-B854-1BE33334EB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7146069"/>
                  </p:ext>
                </p:extLst>
              </p:nvPr>
            </p:nvGraphicFramePr>
            <p:xfrm>
              <a:off x="5459767" y="1509204"/>
              <a:ext cx="5752730" cy="4776187"/>
            </p:xfrm>
            <a:graphic>
              <a:graphicData uri="http://schemas.openxmlformats.org/drawingml/2006/table">
                <a:tbl>
                  <a:tblPr/>
                  <a:tblGrid>
                    <a:gridCol w="2716567">
                      <a:extLst>
                        <a:ext uri="{9D8B030D-6E8A-4147-A177-3AD203B41FA5}">
                          <a16:colId xmlns:a16="http://schemas.microsoft.com/office/drawing/2014/main" val="849405086"/>
                        </a:ext>
                      </a:extLst>
                    </a:gridCol>
                    <a:gridCol w="3036163">
                      <a:extLst>
                        <a:ext uri="{9D8B030D-6E8A-4147-A177-3AD203B41FA5}">
                          <a16:colId xmlns:a16="http://schemas.microsoft.com/office/drawing/2014/main" val="3490611752"/>
                        </a:ext>
                      </a:extLst>
                    </a:gridCol>
                  </a:tblGrid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Parameter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Value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193540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Modulation order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QSPK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904538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Intra-slot frequency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N/A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7582153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symbols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9713412"/>
                      </a:ext>
                    </a:extLst>
                  </a:tr>
                  <a:tr h="67519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The number of UCI information bits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Option 1: 4 bits or 22 bits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Option 2: 22 bits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5522064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First symbol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39897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DM-RS sequence generation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i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x-none" sz="1400" i="1" baseline="-250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ID</a:t>
                          </a:r>
                          <a:r>
                            <a:rPr lang="x-none" sz="1400" i="1" baseline="300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x-none" sz="1400" i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=0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60763426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Antenna configuration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T2R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8853260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Channel bandwidth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20MHz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9860101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SCS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[15kHz]; 30kHz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42035868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Number of interlaces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56750445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Interlace index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x-none" sz="1400" baseline="300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 Note 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19654101"/>
                      </a:ext>
                    </a:extLst>
                  </a:tr>
                  <a:tr h="450131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Propagation conditions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TDLC300-100 low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TDLA30-10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70523997"/>
                      </a:ext>
                    </a:extLst>
                  </a:tr>
                  <a:tr h="450131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OCC-Length-r16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Not configured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n2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9138097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Test metric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SNR</m:t>
                                </m:r>
                                <m: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 @ </m:t>
                                </m:r>
                                <m:r>
                                  <m:rPr>
                                    <m:sty m:val="p"/>
                                  </m:rP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Prob</m:t>
                                </m:r>
                                <m:d>
                                  <m:d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UCI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block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BLER</m:t>
                                    </m:r>
                                  </m:e>
                                </m:d>
                                <m:r>
                                  <a:rPr lang="x-none" sz="14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x-none" sz="14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x-none" sz="14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8718084"/>
                      </a:ext>
                    </a:extLst>
                  </a:tr>
                  <a:tr h="499950">
                    <a:tc grid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Note 1: </a:t>
                          </a: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RBs 0, 10, 20,…,100 are allocated for 15kHz and RBs 0,5,10,…,50 are allocated for 30kHz.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677345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33C7765-8FF7-48AE-B854-1BE33334EB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7146069"/>
                  </p:ext>
                </p:extLst>
              </p:nvPr>
            </p:nvGraphicFramePr>
            <p:xfrm>
              <a:off x="5459767" y="1509204"/>
              <a:ext cx="5752730" cy="4776187"/>
            </p:xfrm>
            <a:graphic>
              <a:graphicData uri="http://schemas.openxmlformats.org/drawingml/2006/table">
                <a:tbl>
                  <a:tblPr/>
                  <a:tblGrid>
                    <a:gridCol w="2716567">
                      <a:extLst>
                        <a:ext uri="{9D8B030D-6E8A-4147-A177-3AD203B41FA5}">
                          <a16:colId xmlns:a16="http://schemas.microsoft.com/office/drawing/2014/main" val="849405086"/>
                        </a:ext>
                      </a:extLst>
                    </a:gridCol>
                    <a:gridCol w="3036163">
                      <a:extLst>
                        <a:ext uri="{9D8B030D-6E8A-4147-A177-3AD203B41FA5}">
                          <a16:colId xmlns:a16="http://schemas.microsoft.com/office/drawing/2014/main" val="3490611752"/>
                        </a:ext>
                      </a:extLst>
                    </a:gridCol>
                  </a:tblGrid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Parameter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b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Value 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193540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Modulation order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QSPK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904538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Intra-slot frequency hopping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N/A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7582153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symbols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39713412"/>
                      </a:ext>
                    </a:extLst>
                  </a:tr>
                  <a:tr h="67519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The number of UCI information bits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Option 1: 4 bits or 22 bits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Option 2: 22 bits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5522064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First symbol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239897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DM-RS sequence generation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i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x-none" sz="1400" i="1" baseline="-250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ID</a:t>
                          </a:r>
                          <a:r>
                            <a:rPr lang="x-none" sz="1400" i="1" baseline="300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x-none" sz="1400" i="1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=0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960763426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Antenna configuration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T2R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8853260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Channel bandwidth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20MHz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98601011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SCS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[15kHz]; 30kHz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42035868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Number of interlaces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56750445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Interlace index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x-none" sz="1400" baseline="300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 Note 1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19654101"/>
                      </a:ext>
                    </a:extLst>
                  </a:tr>
                  <a:tr h="450131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Propagation conditions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TDLC300-100 low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TDLA30-10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70523997"/>
                      </a:ext>
                    </a:extLst>
                  </a:tr>
                  <a:tr h="450131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OCC-Length-r16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Not configured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n2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59138097"/>
                      </a:ext>
                    </a:extLst>
                  </a:tr>
                  <a:tr h="225065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Test metric</a:t>
                          </a:r>
                          <a:endParaRPr lang="en-US" sz="14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9579" t="-1824324" r="-401" b="-25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8718084"/>
                      </a:ext>
                    </a:extLst>
                  </a:tr>
                  <a:tr h="499950">
                    <a:tc grid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Note 1: </a:t>
                          </a:r>
                          <a:r>
                            <a:rPr lang="x-none" sz="14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RBs 0, 10, 20,…,100 are allocated for 15kHz and RBs 0,5,10,…,50 are allocated for 30kHz.</a:t>
                          </a:r>
                          <a:endParaRPr lang="en-US" sz="14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067734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80087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1033-C509-4132-94ED-751F75BB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PUCCH format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4572C-A2E3-4EAF-83CC-7B112BC1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4946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Number of interlaces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One interlace</a:t>
            </a:r>
          </a:p>
          <a:p>
            <a:r>
              <a:rPr lang="en-US" dirty="0"/>
              <a:t>information bits</a:t>
            </a:r>
          </a:p>
          <a:p>
            <a:pPr lvl="1"/>
            <a:r>
              <a:rPr lang="en-US" dirty="0"/>
              <a:t>Option 1: 16</a:t>
            </a:r>
          </a:p>
          <a:p>
            <a:pPr lvl="1"/>
            <a:r>
              <a:rPr lang="en-US" dirty="0"/>
              <a:t>Option 2: 16 and 4 (4 for 14 </a:t>
            </a:r>
            <a:r>
              <a:rPr lang="en-US" dirty="0" err="1"/>
              <a:t>os</a:t>
            </a:r>
            <a:r>
              <a:rPr lang="en-US" dirty="0"/>
              <a:t>)</a:t>
            </a:r>
          </a:p>
          <a:p>
            <a:r>
              <a:rPr lang="en-US" dirty="0"/>
              <a:t>Number of OFDM symbols</a:t>
            </a:r>
          </a:p>
          <a:p>
            <a:pPr lvl="1"/>
            <a:r>
              <a:rPr lang="en-GB" dirty="0"/>
              <a:t>Option 1: Both 4 and 14</a:t>
            </a:r>
            <a:endParaRPr lang="en-US" dirty="0"/>
          </a:p>
          <a:p>
            <a:pPr lvl="1"/>
            <a:r>
              <a:rPr lang="en-GB" dirty="0"/>
              <a:t>Option 2: 4</a:t>
            </a:r>
            <a:endParaRPr lang="en-US" dirty="0"/>
          </a:p>
          <a:p>
            <a:pPr lvl="1"/>
            <a:r>
              <a:rPr lang="en-GB" dirty="0"/>
              <a:t>Option 3: 14 </a:t>
            </a:r>
          </a:p>
          <a:p>
            <a:r>
              <a:rPr lang="en-GB" dirty="0"/>
              <a:t>OCC length</a:t>
            </a:r>
          </a:p>
          <a:p>
            <a:pPr lvl="1"/>
            <a:r>
              <a:rPr lang="en-GB" dirty="0"/>
              <a:t>Option 1: n1  </a:t>
            </a:r>
            <a:endParaRPr lang="en-US" dirty="0"/>
          </a:p>
          <a:p>
            <a:pPr lvl="1"/>
            <a:r>
              <a:rPr lang="en-GB" dirty="0"/>
              <a:t>Option 2: n2  </a:t>
            </a:r>
            <a:endParaRPr lang="en-US" dirty="0"/>
          </a:p>
          <a:p>
            <a:pPr lvl="1"/>
            <a:r>
              <a:rPr lang="en-GB" dirty="0"/>
              <a:t>Other values are not precluded.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8B9E966-D4B9-4784-A5C9-3A1ACCB457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1794854"/>
                  </p:ext>
                </p:extLst>
              </p:nvPr>
            </p:nvGraphicFramePr>
            <p:xfrm>
              <a:off x="5646199" y="1219362"/>
              <a:ext cx="5930283" cy="511284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67726">
                      <a:extLst>
                        <a:ext uri="{9D8B030D-6E8A-4147-A177-3AD203B41FA5}">
                          <a16:colId xmlns:a16="http://schemas.microsoft.com/office/drawing/2014/main" val="2331342594"/>
                        </a:ext>
                      </a:extLst>
                    </a:gridCol>
                    <a:gridCol w="3062557">
                      <a:extLst>
                        <a:ext uri="{9D8B030D-6E8A-4147-A177-3AD203B41FA5}">
                          <a16:colId xmlns:a16="http://schemas.microsoft.com/office/drawing/2014/main" val="2188588235"/>
                        </a:ext>
                      </a:extLst>
                    </a:gridCol>
                  </a:tblGrid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b="1" dirty="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Parameter</a:t>
                          </a:r>
                          <a:endParaRPr lang="en-US" sz="1200" b="1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b="1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Test 1</a:t>
                          </a:r>
                          <a:endParaRPr lang="en-US" sz="12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12334196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Modulation order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QPSK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99125182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Intra-slot frequency hopping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06609530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Group and sequence hopping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neither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6397254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Hopping ID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447829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Additional DM-RS configuration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 additional DM-RS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97401723"/>
                      </a:ext>
                    </a:extLst>
                  </a:tr>
                  <a:tr h="5952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symbols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Option 1: both 4 and 14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Option 2: 4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Option 3: 14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6687172"/>
                      </a:ext>
                    </a:extLst>
                  </a:tr>
                  <a:tr h="322931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The number of UCI information bits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</a:t>
                          </a: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16 and 4 (4 for 14 </a:t>
                          </a:r>
                          <a:r>
                            <a:rPr lang="en-US" sz="1200" dirty="0" err="1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os</a:t>
                          </a: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1088951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Channel bandwidth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20MHz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9301002"/>
                      </a:ext>
                    </a:extLst>
                  </a:tr>
                  <a:tr h="229864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SCS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[15kHz]; 30kHz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26156455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Antenna configuration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R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31312954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Number of interlaces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50903265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Interlace index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x-none" sz="1200" baseline="300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Note 1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4641490"/>
                      </a:ext>
                    </a:extLst>
                  </a:tr>
                  <a:tr h="39685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Propagation conditions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TDLC300-100 low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TDLA30-10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2045417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Index of OCC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n0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2090146"/>
                      </a:ext>
                    </a:extLst>
                  </a:tr>
                  <a:tr h="39685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Length of OCC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n1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n2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929710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Cyclic shift index for DMRS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317981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Test metric 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x-none" sz="12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SNR</m:t>
                                </m:r>
                                <m:r>
                                  <a:rPr lang="x-none" sz="12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 @ </m:t>
                                </m:r>
                                <m:d>
                                  <m:d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x-none" sz="12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UCI</m:t>
                                    </m:r>
                                    <m:r>
                                      <a:rPr lang="x-none" sz="12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2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block</m:t>
                                    </m:r>
                                    <m:r>
                                      <a:rPr lang="x-none" sz="12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x-none" sz="12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BLER</m:t>
                                    </m:r>
                                  </m:e>
                                </m:d>
                                <m:r>
                                  <a:rPr lang="x-none" sz="1200">
                                    <a:effectLst/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2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x-none" sz="12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x-none" sz="1200" i="1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x-none" sz="1200">
                                        <a:effectLst/>
                                        <a:latin typeface="Cambria Math" panose="02040503050406030204" pitchFamily="18" charset="0"/>
                                        <a:ea typeface="DengXian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20966628"/>
                      </a:ext>
                    </a:extLst>
                  </a:tr>
                  <a:tr h="396858">
                    <a:tc grid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Note 1: RBs 0, 10, 20,…,90 are allocated for 15kHz and RBs 0,5,10,…,45 are allocated for 30kHz.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Note 2: The UCI information does not contain CSI part 2.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45135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58B9E966-D4B9-4784-A5C9-3A1ACCB4570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1794854"/>
                  </p:ext>
                </p:extLst>
              </p:nvPr>
            </p:nvGraphicFramePr>
            <p:xfrm>
              <a:off x="5646199" y="1219362"/>
              <a:ext cx="5930283" cy="511284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67726">
                      <a:extLst>
                        <a:ext uri="{9D8B030D-6E8A-4147-A177-3AD203B41FA5}">
                          <a16:colId xmlns:a16="http://schemas.microsoft.com/office/drawing/2014/main" val="2331342594"/>
                        </a:ext>
                      </a:extLst>
                    </a:gridCol>
                    <a:gridCol w="3062557">
                      <a:extLst>
                        <a:ext uri="{9D8B030D-6E8A-4147-A177-3AD203B41FA5}">
                          <a16:colId xmlns:a16="http://schemas.microsoft.com/office/drawing/2014/main" val="2188588235"/>
                        </a:ext>
                      </a:extLst>
                    </a:gridCol>
                  </a:tblGrid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b="1" dirty="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Parameter</a:t>
                          </a:r>
                          <a:endParaRPr lang="en-US" sz="1200" b="1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b="1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Test 1</a:t>
                          </a:r>
                          <a:endParaRPr lang="en-US" sz="1200" b="1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12334196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Modulation order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QPSK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99125182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Intra-slot frequency hopping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N/A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06609530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Group and sequence hopping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neither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76397254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Hopping ID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447829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Additional DM-RS configuration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 additional DM-RS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97401723"/>
                      </a:ext>
                    </a:extLst>
                  </a:tr>
                  <a:tr h="595287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Number of symbols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Option 1: both 4 and 14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Option 2: 4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?? ??"/>
                              <a:cs typeface="Times New Roman" panose="02020603050405020304" pitchFamily="18" charset="0"/>
                            </a:rPr>
                            <a:t>Option 3: 14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668717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The number of UCI information bits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</a:t>
                          </a: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16 and 4 (4 for 14 </a:t>
                          </a:r>
                          <a:r>
                            <a:rPr lang="en-US" sz="1200" dirty="0" err="1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os</a:t>
                          </a: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71088951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Channel bandwidth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20MHz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9301002"/>
                      </a:ext>
                    </a:extLst>
                  </a:tr>
                  <a:tr h="229864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SCS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[15kHz]; 30kHz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26156455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Antenna configuration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</a:t>
                          </a: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R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831312954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Number of interlaces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50903265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Interlace index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x-none" sz="1200" baseline="300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Note 1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14641490"/>
                      </a:ext>
                    </a:extLst>
                  </a:tr>
                  <a:tr h="39685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Propagation conditions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TDLC300-100 low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TDLA30-10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2045417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Index of OCC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n0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2090146"/>
                      </a:ext>
                    </a:extLst>
                  </a:tr>
                  <a:tr h="39685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Length of OCC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1: n1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Option 2: n2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75929710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Cyclic shift index for DMRS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317981"/>
                      </a:ext>
                    </a:extLst>
                  </a:tr>
                  <a:tr h="19842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Test metric </a:t>
                          </a:r>
                          <a:endParaRPr lang="en-US" sz="120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3837" t="-2193939" r="-398" b="-3181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0966628"/>
                      </a:ext>
                    </a:extLst>
                  </a:tr>
                  <a:tr h="548640">
                    <a:tc gridSpan="2"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Note 1: RBs 0, 10, 20,…,90 are allocated for 15kHz and RBs 0,5,10,…,45 are allocated for 30kHz.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x-none" sz="1200" dirty="0">
                              <a:effectLst/>
                              <a:latin typeface="Times New Roman" panose="02020603050405020304" pitchFamily="18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Note 2: The UCI information does not contain CSI part 2.</a:t>
                          </a:r>
                          <a:endParaRPr lang="en-US" sz="1200" dirty="0">
                            <a:effectLst/>
                            <a:latin typeface="Arial" panose="020B060402020202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45135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0112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817</Words>
  <Application>Microsoft Office PowerPoint</Application>
  <PresentationFormat>Widescreen</PresentationFormat>
  <Paragraphs>210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Way Forward on NR-U PUCCH demodulation requirements</vt:lpstr>
      <vt:lpstr>Background</vt:lpstr>
      <vt:lpstr>General test configurations</vt:lpstr>
      <vt:lpstr>PUCCH format 0</vt:lpstr>
      <vt:lpstr>PUCCH format 1</vt:lpstr>
      <vt:lpstr>PUCCH format 2</vt:lpstr>
      <vt:lpstr>PUCCH format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Pu</dc:creator>
  <cp:lastModifiedBy>Nicholas Pu</cp:lastModifiedBy>
  <cp:revision>56</cp:revision>
  <dcterms:created xsi:type="dcterms:W3CDTF">2020-11-11T06:31:08Z</dcterms:created>
  <dcterms:modified xsi:type="dcterms:W3CDTF">2020-11-11T14:49:59Z</dcterms:modified>
</cp:coreProperties>
</file>