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7" r:id="rId3"/>
    <p:sldId id="354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WF </a:t>
            </a:r>
            <a:r>
              <a:rPr lang="en-US" dirty="0"/>
              <a:t>on NR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</a:t>
            </a:r>
            <a:r>
              <a:rPr lang="en-US" sz="4000" dirty="0" smtClean="0"/>
              <a:t>RAN4#97e </a:t>
            </a:r>
            <a:r>
              <a:rPr lang="en-US" sz="4000" dirty="0"/>
              <a:t>in email thread #</a:t>
            </a:r>
            <a:r>
              <a:rPr lang="en-US" sz="4000" dirty="0" smtClean="0"/>
              <a:t>233)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</a:t>
            </a:r>
            <a:r>
              <a:rPr lang="en-GB" b="1" dirty="0" smtClean="0"/>
              <a:t>97e                                                                                                                               R4-2017269</a:t>
            </a:r>
          </a:p>
          <a:p>
            <a:pPr hangingPunct="0"/>
            <a:r>
              <a:rPr lang="en-GB" b="1" dirty="0" smtClean="0"/>
              <a:t>Electronic Meeting, </a:t>
            </a:r>
            <a:r>
              <a:rPr lang="en-US" b="1" dirty="0"/>
              <a:t>2-13 Nov., </a:t>
            </a:r>
            <a:r>
              <a:rPr lang="en-US" b="1" dirty="0" smtClean="0"/>
              <a:t>2020</a:t>
            </a:r>
          </a:p>
          <a:p>
            <a:pPr hangingPunct="0"/>
            <a:r>
              <a:rPr lang="en-GB" b="1" dirty="0" smtClean="0"/>
              <a:t>Agenda </a:t>
            </a:r>
            <a:r>
              <a:rPr lang="en-GB" b="1" dirty="0"/>
              <a:t>Items: </a:t>
            </a:r>
            <a:r>
              <a:rPr lang="en-GB" b="1" dirty="0" smtClean="0"/>
              <a:t>12.9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b="1" u="sng" dirty="0"/>
              <a:t>Issue 2-4-2: Reverting to the normal </a:t>
            </a:r>
            <a:r>
              <a:rPr lang="en-GB" altLang="zh-TW" sz="3200" b="1" u="sng" dirty="0" smtClean="0"/>
              <a:t>BM </a:t>
            </a:r>
            <a:r>
              <a:rPr lang="en-GB" altLang="zh-TW" sz="3200" b="1" u="sng" dirty="0"/>
              <a:t>operation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BFD upon beam failure detection reverts to the normal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operation (i.e. without relaxation</a:t>
            </a:r>
            <a:r>
              <a:rPr lang="en-GB" altLang="zh-TW" sz="2400" dirty="0" smtClean="0"/>
              <a:t>).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2-4-3: Relaxation of BM when not all serving cells in intra-band CA/DC meets relaxation criteria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/>
              <a:t>RAN4 to further discuss the relaxation of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when not all serving cells in intra-band CA/DC meets relaxation criteria. </a:t>
            </a:r>
            <a:endParaRPr lang="en-GB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following options are FFS</a:t>
            </a:r>
          </a:p>
          <a:p>
            <a:pPr lvl="1" hangingPunct="0"/>
            <a:r>
              <a:rPr lang="en-GB" altLang="zh-TW" dirty="0"/>
              <a:t>Option 1A: relax on all serving cells when the relaxed criteria is fulfilled in one serving cell</a:t>
            </a:r>
            <a:r>
              <a:rPr lang="en-GB" altLang="zh-TW" dirty="0" smtClean="0"/>
              <a:t>.</a:t>
            </a:r>
            <a:endParaRPr lang="zh-TW" altLang="zh-TW" dirty="0"/>
          </a:p>
          <a:p>
            <a:pPr lvl="1"/>
            <a:r>
              <a:rPr lang="en-GB" altLang="zh-TW" dirty="0"/>
              <a:t>Option 1B: relax only on serving cells where the relaxed criteria is fulfilled</a:t>
            </a:r>
            <a:r>
              <a:rPr lang="en-GB" altLang="zh-TW" dirty="0" smtClean="0"/>
              <a:t>.</a:t>
            </a:r>
          </a:p>
          <a:p>
            <a:pPr lvl="1"/>
            <a:r>
              <a:rPr lang="en-GB" altLang="zh-TW" dirty="0"/>
              <a:t>Option </a:t>
            </a:r>
            <a:r>
              <a:rPr lang="en-GB" altLang="zh-TW" dirty="0" smtClean="0"/>
              <a:t>1C: Other solutions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7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 smtClean="0"/>
              <a:t>Agreements</a:t>
            </a: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803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u="sng" dirty="0"/>
              <a:t>Issue </a:t>
            </a:r>
            <a:r>
              <a:rPr lang="en-GB" altLang="zh-TW" sz="2400" u="sng" dirty="0" smtClean="0"/>
              <a:t>2-1-1: </a:t>
            </a:r>
            <a:r>
              <a:rPr lang="en-GB" altLang="zh-TW" sz="2400" u="sng" dirty="0"/>
              <a:t>Evaluation assumption for </a:t>
            </a:r>
            <a:r>
              <a:rPr lang="en-GB" altLang="zh-TW" sz="2400" u="sng" dirty="0" smtClean="0"/>
              <a:t>SLS on mobility impact</a:t>
            </a:r>
            <a:endParaRPr lang="zh-TW" altLang="zh-TW" sz="2400" dirty="0"/>
          </a:p>
          <a:p>
            <a:r>
              <a:rPr lang="en-GB" altLang="zh-TW" sz="2400" dirty="0" smtClean="0"/>
              <a:t>Evaluation assumptions are in section 2 of R4-2017306</a:t>
            </a:r>
            <a:endParaRPr lang="en-GB" altLang="zh-TW" sz="2400" dirty="0"/>
          </a:p>
          <a:p>
            <a:pPr lvl="1" hangingPunct="0"/>
            <a:r>
              <a:rPr lang="en-GB" altLang="zh-CN" sz="2000" dirty="0" smtClean="0"/>
              <a:t>Note: Further updates in future meetings are not precluded.</a:t>
            </a:r>
            <a:endParaRPr lang="en-GB" altLang="zh-CN" sz="2000" dirty="0"/>
          </a:p>
          <a:p>
            <a:pPr marL="0" indent="0">
              <a:buNone/>
            </a:pPr>
            <a:endParaRPr lang="en-GB" altLang="zh-TW" sz="2400" u="sng" dirty="0" smtClean="0"/>
          </a:p>
          <a:p>
            <a:pPr marL="0" indent="0">
              <a:buNone/>
            </a:pPr>
            <a:r>
              <a:rPr lang="en-GB" altLang="zh-TW" sz="2400" u="sng" dirty="0" smtClean="0"/>
              <a:t>Issue </a:t>
            </a:r>
            <a:r>
              <a:rPr lang="en-GB" altLang="zh-TW" sz="2400" u="sng" dirty="0"/>
              <a:t>2-1-2: Evaluation assumption for power consumption</a:t>
            </a:r>
            <a:endParaRPr lang="zh-TW" altLang="zh-TW" sz="2400" dirty="0"/>
          </a:p>
          <a:p>
            <a:r>
              <a:rPr lang="en-GB" altLang="zh-TW" sz="2400" dirty="0"/>
              <a:t>Power consumption model in 38.840 is used as the starting point of evaluation assumption. Other options are not precluded, e.g</a:t>
            </a:r>
            <a:r>
              <a:rPr lang="en-GB" altLang="zh-TW" sz="2400" dirty="0" smtClean="0"/>
              <a:t>.,</a:t>
            </a:r>
          </a:p>
          <a:p>
            <a:pPr lvl="1" hangingPunct="0"/>
            <a:r>
              <a:rPr lang="en-GB" sz="2000" dirty="0"/>
              <a:t>LS R1-2007419 </a:t>
            </a:r>
          </a:p>
          <a:p>
            <a:pPr lvl="1" hangingPunct="0"/>
            <a:r>
              <a:rPr lang="en-GB" sz="2000" dirty="0"/>
              <a:t>VoIP traffic model as in TR </a:t>
            </a:r>
            <a:r>
              <a:rPr lang="en-GB" sz="2000" dirty="0" smtClean="0"/>
              <a:t>38.840</a:t>
            </a:r>
          </a:p>
          <a:p>
            <a:pPr lvl="1" hangingPunct="0"/>
            <a:r>
              <a:rPr lang="en-GB" sz="2000" dirty="0" smtClean="0"/>
              <a:t>Evaluation assumptions in section 3 of R4-2017306</a:t>
            </a:r>
          </a:p>
          <a:p>
            <a:pPr lvl="2" hangingPunct="0"/>
            <a:r>
              <a:rPr lang="en-GB" sz="1600" dirty="0" smtClean="0"/>
              <a:t>Note: </a:t>
            </a:r>
            <a:r>
              <a:rPr lang="en-GB" altLang="zh-CN" sz="1600" dirty="0"/>
              <a:t>Further updates in future meetings are not precluded.</a:t>
            </a:r>
            <a:endParaRPr lang="en-GB" sz="1600" dirty="0"/>
          </a:p>
          <a:p>
            <a:pPr lvl="1"/>
            <a:endParaRPr lang="en-US" altLang="zh-TW" sz="2000" dirty="0"/>
          </a:p>
          <a:p>
            <a:pPr marL="0" indent="0">
              <a:buNone/>
            </a:pPr>
            <a:r>
              <a:rPr lang="en-GB" altLang="zh-TW" sz="2400" u="sng" dirty="0"/>
              <a:t>Issue 2-2-1: Evaluation metrics, power saving aspects</a:t>
            </a:r>
            <a:endParaRPr lang="en-US" altLang="zh-TW" sz="2400" dirty="0"/>
          </a:p>
          <a:p>
            <a:r>
              <a:rPr lang="en-GB" altLang="zh-TW" sz="2000" dirty="0"/>
              <a:t>Companies are open to provide the evaluation results with/without L1/L3 measurements.</a:t>
            </a:r>
          </a:p>
          <a:p>
            <a:endParaRPr lang="en-GB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984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TW" sz="2400" b="1" u="sng" dirty="0"/>
              <a:t>Issue 2-1-3</a:t>
            </a:r>
            <a:r>
              <a:rPr lang="en-GB" altLang="zh-TW" sz="2400" b="1" u="sng" dirty="0" smtClean="0"/>
              <a:t>: </a:t>
            </a:r>
            <a:r>
              <a:rPr lang="en-US" altLang="zh-TW" sz="2400" b="1" u="sng" dirty="0" smtClean="0"/>
              <a:t>From </a:t>
            </a:r>
            <a:r>
              <a:rPr lang="en-US" altLang="zh-TW" sz="2400" b="1" u="sng" dirty="0"/>
              <a:t>configuration perspective, factors to be studied and evaluated for RLM/BFD </a:t>
            </a:r>
            <a:r>
              <a:rPr lang="en-US" altLang="zh-TW" sz="2400" b="1" u="sng" dirty="0" smtClean="0"/>
              <a:t>relaxation</a:t>
            </a:r>
            <a:endParaRPr lang="en-US" altLang="zh-TW" sz="24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 smtClean="0"/>
              <a:t>At </a:t>
            </a:r>
            <a:r>
              <a:rPr lang="en-US" altLang="zh-TW" sz="1600" dirty="0"/>
              <a:t>least the following </a:t>
            </a:r>
            <a:r>
              <a:rPr lang="en-US" altLang="zh-TW" sz="1600" dirty="0" smtClean="0"/>
              <a:t>factors are prioritized </a:t>
            </a:r>
            <a:r>
              <a:rPr lang="en-US" altLang="zh-TW" sz="1600" dirty="0"/>
              <a:t>for RLM/BM relaxation study,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DRX cycle (option 1</a:t>
            </a:r>
            <a:r>
              <a:rPr lang="en-GB" altLang="zh-TW" sz="1600" dirty="0" smtClean="0"/>
              <a:t>)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for both 20ms and 40ms cycle length</a:t>
            </a:r>
            <a:endParaRPr lang="zh-TW" altLang="zh-TW" sz="1600" dirty="0"/>
          </a:p>
          <a:p>
            <a:pPr lvl="1" hangingPunct="0"/>
            <a:endParaRPr lang="zh-TW" altLang="zh-TW" sz="1600" dirty="0"/>
          </a:p>
          <a:p>
            <a:r>
              <a:rPr lang="en-GB" altLang="zh-TW" sz="1600" dirty="0" smtClean="0"/>
              <a:t>The following factors can also be considered for evaluation. </a:t>
            </a:r>
            <a:r>
              <a:rPr lang="en-GB" altLang="zh-TW" sz="1600" dirty="0"/>
              <a:t>C</a:t>
            </a:r>
            <a:r>
              <a:rPr lang="en-GB" altLang="zh-TW" sz="1600" dirty="0" smtClean="0"/>
              <a:t>ompanies are encouraged to evaluate the following factors and clarify the corresponding assumption.  </a:t>
            </a:r>
          </a:p>
          <a:p>
            <a:pPr lvl="1"/>
            <a:r>
              <a:rPr lang="en-GB" altLang="zh-TW" sz="1600" dirty="0" smtClean="0"/>
              <a:t>Option 2: RS configurations,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2a: RLM/BFD-RS types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2b</a:t>
            </a:r>
            <a:r>
              <a:rPr lang="en-US" altLang="zh-TW" sz="1600" dirty="0"/>
              <a:t>: Periodicity of SSB or CSI-RS resource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2c</a:t>
            </a:r>
            <a:r>
              <a:rPr lang="en-US" altLang="zh-TW" sz="1600" dirty="0"/>
              <a:t>: BW of RLM/BFD-RS types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2d</a:t>
            </a:r>
            <a:r>
              <a:rPr lang="en-US" altLang="zh-TW" sz="1600" dirty="0"/>
              <a:t>: the relation to RSs for RRM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2e</a:t>
            </a:r>
            <a:r>
              <a:rPr lang="en-US" altLang="zh-TW" sz="1600" dirty="0"/>
              <a:t>: relation to RS for other L1 </a:t>
            </a:r>
            <a:r>
              <a:rPr lang="en-US" altLang="zh-TW" sz="1600" dirty="0" smtClean="0"/>
              <a:t>measurement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2f: WUS is applied or not </a:t>
            </a:r>
            <a:endParaRPr lang="en-US" altLang="zh-TW" sz="1600" dirty="0" smtClean="0"/>
          </a:p>
          <a:p>
            <a:pPr lvl="1" hangingPunct="0"/>
            <a:r>
              <a:rPr lang="en-GB" altLang="zh-TW" sz="1600" dirty="0" smtClean="0"/>
              <a:t>Option 3: N </a:t>
            </a:r>
            <a:r>
              <a:rPr lang="en-GB" altLang="zh-TW" sz="1600" dirty="0"/>
              <a:t>factor (# of RX beams for FR2) </a:t>
            </a:r>
            <a:endParaRPr lang="en-GB" altLang="zh-TW" sz="1600" dirty="0" smtClean="0"/>
          </a:p>
          <a:p>
            <a:pPr lvl="1" hangingPunct="0"/>
            <a:r>
              <a:rPr lang="en-GB" altLang="zh-TW" sz="1600" dirty="0" smtClean="0"/>
              <a:t>Option </a:t>
            </a:r>
            <a:r>
              <a:rPr lang="en-GB" altLang="zh-TW" sz="1600" dirty="0"/>
              <a:t>4: P (scale factor with consideration of overlap with measurement gap and/or SMTC window)  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663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600" u="sng" dirty="0" smtClean="0"/>
              <a:t>Issue </a:t>
            </a:r>
            <a:r>
              <a:rPr lang="en-GB" altLang="zh-TW" sz="2600" u="sng" dirty="0"/>
              <a:t>2-2-2: Evaluation metrics, system impact aspects</a:t>
            </a:r>
            <a:endParaRPr lang="zh-TW" altLang="zh-TW" sz="2600" dirty="0"/>
          </a:p>
          <a:p>
            <a:pPr lvl="1"/>
            <a:endParaRPr lang="en-GB" altLang="zh-TW" sz="1800" dirty="0" smtClean="0"/>
          </a:p>
          <a:p>
            <a:pPr lvl="1"/>
            <a:r>
              <a:rPr lang="en-GB" altLang="zh-TW" sz="1800" dirty="0" smtClean="0"/>
              <a:t>Option </a:t>
            </a:r>
            <a:r>
              <a:rPr lang="en-GB" altLang="zh-TW" sz="1800" dirty="0"/>
              <a:t>2: Study the system impact of relaxed RLM/BFD measurements, taking in to account the following evaluation metrics: 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latency in RLF triggering (for RLM)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</a:t>
            </a:r>
            <a:r>
              <a:rPr lang="en-GB" altLang="zh-TW" sz="1800" dirty="0"/>
              <a:t>latency in beam failure detection and the initiation of beam recovery procedure (for BFD</a:t>
            </a:r>
            <a:r>
              <a:rPr lang="en-GB" altLang="zh-TW" sz="1800" dirty="0" smtClean="0"/>
              <a:t>)</a:t>
            </a:r>
          </a:p>
          <a:p>
            <a:pPr lvl="2"/>
            <a:r>
              <a:rPr lang="en-GB" altLang="zh-TW" sz="1800" dirty="0"/>
              <a:t>D</a:t>
            </a:r>
            <a:r>
              <a:rPr lang="en-GB" altLang="zh-TW" sz="1800" dirty="0" smtClean="0"/>
              <a:t>elta </a:t>
            </a:r>
            <a:r>
              <a:rPr lang="en-GB" altLang="zh-TW" sz="1800" dirty="0"/>
              <a:t>SINR as one of the performance statistic to evaluate the RLM/BFD performance </a:t>
            </a:r>
            <a:r>
              <a:rPr lang="en-GB" altLang="zh-TW" sz="1800" dirty="0" smtClean="0"/>
              <a:t>impact</a:t>
            </a:r>
          </a:p>
          <a:p>
            <a:pPr lvl="2"/>
            <a:endParaRPr lang="zh-TW" altLang="zh-TW" sz="1800" dirty="0"/>
          </a:p>
          <a:p>
            <a:pPr lvl="1"/>
            <a:r>
              <a:rPr lang="en-GB" altLang="zh-TW" sz="1800" dirty="0"/>
              <a:t>Option 3: RAN4 to discuss the impact of RLM/BM relaxation on PDCCH monitoring. </a:t>
            </a:r>
            <a:endParaRPr lang="zh-TW" altLang="zh-TW" sz="1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0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600" b="1" u="sng" dirty="0"/>
              <a:t>Issue 2-3-1: Scheme of RLM/BFD measurements </a:t>
            </a:r>
            <a:r>
              <a:rPr lang="en-GB" altLang="zh-TW" sz="3600" b="1" u="sng" dirty="0" smtClean="0"/>
              <a:t>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821888"/>
          </a:xfrm>
        </p:spPr>
        <p:txBody>
          <a:bodyPr/>
          <a:lstStyle/>
          <a:p>
            <a:r>
              <a:rPr lang="en-GB" altLang="zh-TW" sz="2000" dirty="0"/>
              <a:t>At least extending evaluation period of RLM/BFD measurement (Option 1) to be considered as the scheme of RLM/BFD measurements relaxation. FFS </a:t>
            </a:r>
            <a:r>
              <a:rPr lang="en-GB" altLang="zh-TW" sz="2000" dirty="0" smtClean="0"/>
              <a:t>schemes as follows</a:t>
            </a:r>
          </a:p>
          <a:p>
            <a:pPr lvl="1"/>
            <a:r>
              <a:rPr lang="en-GB" altLang="zh-TW" sz="2000" dirty="0"/>
              <a:t>Option 1a: </a:t>
            </a:r>
            <a:r>
              <a:rPr lang="en-US" altLang="zh-TW" sz="2000" dirty="0"/>
              <a:t>RAN4 to further discuss use of a scaling factor for defining the relaxed RLM/BM evaluation period and indication intervals.</a:t>
            </a:r>
            <a:endParaRPr lang="en-GB" altLang="zh-TW" sz="2000" dirty="0" smtClean="0"/>
          </a:p>
          <a:p>
            <a:pPr lvl="1"/>
            <a:r>
              <a:rPr lang="en-GB" altLang="zh-TW" sz="2000" dirty="0" smtClean="0"/>
              <a:t>Option </a:t>
            </a:r>
            <a:r>
              <a:rPr lang="en-GB" altLang="zh-TW" sz="2000" dirty="0"/>
              <a:t>2: Reducing the number of candidate beams when UE fulfilled relaxed criteria can be a feasible way to reduce power consuming. 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Option 3: Reducing the number </a:t>
            </a:r>
            <a:r>
              <a:rPr lang="en-US" altLang="zh-TW" sz="2000" dirty="0"/>
              <a:t>reducing the sample number</a:t>
            </a:r>
            <a:r>
              <a:rPr lang="en-GB" altLang="zh-TW" sz="2000" dirty="0"/>
              <a:t>. 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2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2-3-2: Criteria which the UE is allowed to relax the RLM/BM </a:t>
            </a:r>
            <a:r>
              <a:rPr lang="en-GB" altLang="zh-TW" sz="3100" b="1" u="sng" dirty="0" smtClean="0"/>
              <a:t>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/>
          </a:bodyPr>
          <a:lstStyle/>
          <a:p>
            <a:r>
              <a:rPr lang="en-GB" altLang="zh-TW" sz="2000" dirty="0"/>
              <a:t>RAN4 to further study the criteria which the UE is allowed to relax the RLM/BM requirements, according to UE mobility </a:t>
            </a:r>
            <a:r>
              <a:rPr lang="en-GB" altLang="zh-TW" sz="2000" dirty="0" smtClean="0"/>
              <a:t>and/or </a:t>
            </a:r>
            <a:r>
              <a:rPr lang="en-GB" altLang="zh-TW" sz="2000" dirty="0"/>
              <a:t>serving cell’s </a:t>
            </a:r>
            <a:r>
              <a:rPr lang="en-GB" altLang="zh-TW" sz="2000" dirty="0" smtClean="0"/>
              <a:t>quality. </a:t>
            </a:r>
          </a:p>
          <a:p>
            <a:endParaRPr lang="en-GB" altLang="zh-TW" sz="2000" dirty="0" smtClean="0"/>
          </a:p>
          <a:p>
            <a:r>
              <a:rPr lang="en-GB" altLang="zh-TW" sz="1800" dirty="0" smtClean="0"/>
              <a:t>Note: The options discussed in RAN4 97e meeting are listed below </a:t>
            </a:r>
            <a:r>
              <a:rPr lang="en-GB" altLang="zh-TW" sz="1800" u="sng" dirty="0" smtClean="0"/>
              <a:t>for information</a:t>
            </a:r>
            <a:r>
              <a:rPr lang="en-GB" altLang="zh-TW" sz="1800" dirty="0" smtClean="0"/>
              <a:t>. </a:t>
            </a:r>
          </a:p>
          <a:p>
            <a:pPr lvl="1"/>
            <a:r>
              <a:rPr lang="en-GB" altLang="zh-TW" sz="1800" dirty="0"/>
              <a:t>Option 1: UE mobility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1a</a:t>
            </a:r>
            <a:r>
              <a:rPr lang="en-GB" altLang="zh-TW" sz="1800" dirty="0"/>
              <a:t>: Low mobility criteria, e.g. R16 RRM relaxation criterion can be used as a starting point.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1b: other solutions.</a:t>
            </a:r>
            <a:endParaRPr lang="zh-TW" altLang="zh-TW" sz="1800" dirty="0"/>
          </a:p>
          <a:p>
            <a:pPr lvl="1"/>
            <a:r>
              <a:rPr lang="en-GB" altLang="zh-TW" sz="1800" dirty="0"/>
              <a:t>Option 2: Serving cell’s quality (e.g. RSRP, SINR)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2a</a:t>
            </a:r>
            <a:r>
              <a:rPr lang="en-GB" altLang="zh-TW" sz="1800" dirty="0"/>
              <a:t>: at-cell-</a:t>
            </a:r>
            <a:r>
              <a:rPr lang="en-GB" altLang="zh-TW" sz="1800" dirty="0" err="1"/>
              <a:t>center</a:t>
            </a:r>
            <a:r>
              <a:rPr lang="en-GB" altLang="zh-TW" sz="1800" dirty="0"/>
              <a:t> criteria, e.g. R16 RRM relaxation criterion can be used as a starting point. </a:t>
            </a:r>
            <a:endParaRPr lang="zh-TW" altLang="zh-TW" sz="1800" dirty="0"/>
          </a:p>
          <a:p>
            <a:pPr lvl="2"/>
            <a:r>
              <a:rPr lang="en-GB" altLang="zh-TW" sz="1800" dirty="0"/>
              <a:t>2b: the measured SINR is above one additional threshold (e.g. SINR &gt; 2dB).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2c: </a:t>
            </a:r>
            <a:r>
              <a:rPr lang="en-GB" altLang="zh-TW" sz="1800" dirty="0"/>
              <a:t>other </a:t>
            </a:r>
            <a:r>
              <a:rPr lang="en-GB" altLang="zh-TW" sz="1800" dirty="0" smtClean="0"/>
              <a:t>solutions.</a:t>
            </a:r>
            <a:endParaRPr lang="zh-TW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5433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2-3-3: Network or UE to determine if the criteria for relaxation is </a:t>
            </a:r>
            <a:r>
              <a:rPr lang="en-GB" altLang="zh-TW" sz="3100" b="1" u="sng" dirty="0" smtClean="0"/>
              <a:t>fulfilled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3267"/>
            <a:ext cx="10515600" cy="45936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following options are </a:t>
            </a:r>
            <a:r>
              <a:rPr lang="en-US" altLang="zh-TW" sz="2000" dirty="0" smtClean="0"/>
              <a:t>FFS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1: Low mobility scenario under which the UE is allowed to relax the RLM/BM requirements is determined by the network. </a:t>
            </a:r>
            <a:endParaRPr lang="zh-TW" altLang="zh-TW" sz="2000" dirty="0"/>
          </a:p>
          <a:p>
            <a:pPr lvl="0"/>
            <a:r>
              <a:rPr lang="en-GB" altLang="zh-TW" sz="2000" dirty="0"/>
              <a:t>Option 2: Low mobility scenario under which the UE is allowed to relax the RLM/BM requirements is determined by the UE. 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3: Low mobility scenario under which the UE is allowed to relax the RLM/BM requirements is determined by both the network and UE.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1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2800" b="1" u="sng" dirty="0"/>
              <a:t>Issue 2-4-1: Reverting to the normal RLM operation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  <a:endParaRPr lang="en-GB" altLang="zh-TW" sz="2400" dirty="0" smtClean="0"/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RLM upon detecting certain number of out-of-sync indications or upon triggering T310 reverts to the normal RLM operation (i.e. without relaxation). </a:t>
            </a:r>
            <a:endParaRPr lang="en-GB" altLang="zh-TW" sz="2400" dirty="0" smtClean="0"/>
          </a:p>
          <a:p>
            <a:r>
              <a:rPr lang="en-GB" altLang="zh-TW" sz="2400" dirty="0" smtClean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794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12184</TotalTime>
  <Words>867</Words>
  <Application>Microsoft Office PowerPoint</Application>
  <PresentationFormat>宽屏</PresentationFormat>
  <Paragraphs>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新細明體</vt:lpstr>
      <vt:lpstr>宋体</vt:lpstr>
      <vt:lpstr>Arial</vt:lpstr>
      <vt:lpstr>Calibri</vt:lpstr>
      <vt:lpstr>Calibri Light</vt:lpstr>
      <vt:lpstr>Office Theme</vt:lpstr>
      <vt:lpstr>WF on NR UE Power Saving Enhancements  (All agreements in RAN4#97e in email thread #233)</vt:lpstr>
      <vt:lpstr>PowerPoint 演示文稿</vt:lpstr>
      <vt:lpstr>PowerPoint 演示文稿</vt:lpstr>
      <vt:lpstr>Issue 2-1-3: From configuration perspective, factors to be studied and evaluated for RLM/BFD relaxation</vt:lpstr>
      <vt:lpstr>PowerPoint 演示文稿</vt:lpstr>
      <vt:lpstr>Issue 2-3-1: Scheme of RLM/BFD measurements relaxation</vt:lpstr>
      <vt:lpstr>Issue 2-3-2: Criteria which the UE is allowed to relax the RLM/BM requirements</vt:lpstr>
      <vt:lpstr>Issue 2-3-3: Network or UE to determine if the criteria for relaxation is fulfilled</vt:lpstr>
      <vt:lpstr>Issue 2-4-1: Reverting to the normal RLM operation</vt:lpstr>
      <vt:lpstr>Issue 2-4-2: Reverting to the normal BM operation </vt:lpstr>
      <vt:lpstr>Issue 2-4-3: Relaxation of BM when not all serving cells in intra-band CA/DC meets relaxation criteria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vivo</cp:lastModifiedBy>
  <cp:revision>1974</cp:revision>
  <dcterms:created xsi:type="dcterms:W3CDTF">2016-04-13T15:12:29Z</dcterms:created>
  <dcterms:modified xsi:type="dcterms:W3CDTF">2020-11-11T13:19:21Z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