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2" r:id="rId5"/>
    <p:sldId id="258" r:id="rId6"/>
    <p:sldId id="264" r:id="rId7"/>
    <p:sldId id="266" r:id="rId8"/>
    <p:sldId id="265" r:id="rId9"/>
    <p:sldId id="267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55" d="100"/>
          <a:sy n="55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#97-e                            	            								              R4-2017174 Electronic Meeting, 2-13, Nov. , 2020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51F98-D20C-4DC7-84FC-D0DAF1B8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UL Spatial Relation Info Switching test case list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088AA-8B56-40EF-ADE4-FBADAB6F1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highlight>
                  <a:srgbClr val="00FF00"/>
                </a:highlight>
              </a:rPr>
              <a:t>Agreement in 1</a:t>
            </a:r>
            <a:r>
              <a:rPr lang="en-GB" baseline="30000" dirty="0">
                <a:highlight>
                  <a:srgbClr val="00FF00"/>
                </a:highlight>
              </a:rPr>
              <a:t>st</a:t>
            </a:r>
            <a:r>
              <a:rPr lang="en-GB" dirty="0">
                <a:highlight>
                  <a:srgbClr val="00FF00"/>
                </a:highlight>
              </a:rPr>
              <a:t> round discussion</a:t>
            </a:r>
          </a:p>
          <a:p>
            <a:pPr fontAlgn="t" hangingPunct="0">
              <a:spcAft>
                <a:spcPts val="600"/>
              </a:spcAft>
            </a:pPr>
            <a:endParaRPr lang="en-GB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TC1: MAC-CE based spatial relation switch associated with a known DL-RS in EN-DC for PUCCH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TC2: RRC based spatial relation switch associated with a known DL-RS in EN-DC for </a:t>
            </a:r>
            <a:r>
              <a:rPr lang="en-US" sz="2400" dirty="0">
                <a:highlight>
                  <a:srgbClr val="00FF00"/>
                </a:highlight>
              </a:rPr>
              <a:t>periodic </a:t>
            </a:r>
            <a:r>
              <a:rPr lang="en-GB" sz="2400" dirty="0">
                <a:highlight>
                  <a:srgbClr val="00FF00"/>
                </a:highlight>
              </a:rPr>
              <a:t>SRS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TC3: MAC-CE based spatial relation switch associated with a known DL-RS in SA for PUCCH</a:t>
            </a:r>
            <a:endParaRPr lang="en-US" sz="2400" dirty="0">
              <a:highlight>
                <a:srgbClr val="00FF00"/>
              </a:highlight>
            </a:endParaRPr>
          </a:p>
          <a:p>
            <a:pPr fontAlgn="t" hangingPunct="0">
              <a:lnSpc>
                <a:spcPct val="100000"/>
              </a:lnSpc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TC4: RRC based spatial relation switch associated with a known DL-RS in SA for </a:t>
            </a:r>
            <a:r>
              <a:rPr lang="en-US" sz="2400" dirty="0">
                <a:highlight>
                  <a:srgbClr val="00FF00"/>
                </a:highlight>
              </a:rPr>
              <a:t>periodic </a:t>
            </a:r>
            <a:r>
              <a:rPr lang="en-GB" sz="2400" dirty="0">
                <a:highlight>
                  <a:srgbClr val="00FF00"/>
                </a:highlight>
              </a:rPr>
              <a:t>SRS</a:t>
            </a:r>
            <a:endParaRPr lang="en-US" sz="2400" dirty="0">
              <a:highlight>
                <a:srgbClr val="00FF00"/>
              </a:highlight>
            </a:endParaRPr>
          </a:p>
          <a:p>
            <a:endParaRPr lang="en-GB" dirty="0">
              <a:highlight>
                <a:srgbClr val="00FF00"/>
              </a:highlight>
            </a:endParaRPr>
          </a:p>
          <a:p>
            <a:endParaRPr lang="en-GB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9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B1FF6-5FC7-43E1-BD4E-D61C9D86E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1D72-D263-44E4-86DA-573000883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4078"/>
          </a:xfrm>
        </p:spPr>
        <p:txBody>
          <a:bodyPr>
            <a:normAutofit/>
          </a:bodyPr>
          <a:lstStyle/>
          <a:p>
            <a:r>
              <a:rPr lang="en-GB" b="1" u="sng" dirty="0"/>
              <a:t>Scenario for simultaneous RRC based BWP switch on multiple CCs</a:t>
            </a:r>
          </a:p>
          <a:p>
            <a:pPr lvl="1"/>
            <a:r>
              <a:rPr lang="en-GB" dirty="0"/>
              <a:t>Wait for conclusions in [201]</a:t>
            </a:r>
            <a:endParaRPr lang="en-US" dirty="0"/>
          </a:p>
          <a:p>
            <a:endParaRPr lang="en-US" dirty="0"/>
          </a:p>
          <a:p>
            <a:r>
              <a:rPr lang="en-GB" b="1" u="sng" dirty="0"/>
              <a:t>Clarification for Non-simultaneous RRC based BWP switch on multiple CCs</a:t>
            </a:r>
            <a:endParaRPr lang="en-US" b="1" dirty="0"/>
          </a:p>
          <a:p>
            <a:pPr lvl="1"/>
            <a:r>
              <a:rPr lang="en-GB" dirty="0"/>
              <a:t>Clarify that N and M are the number of CCs in the first CG and in the second CG respectively for RRC based non-simultaneous BWP switching on multiple CCs. </a:t>
            </a:r>
            <a:r>
              <a:rPr lang="en-US" dirty="0"/>
              <a:t>M=1 if the BWP switch is performed on single CC.</a:t>
            </a:r>
          </a:p>
          <a:p>
            <a:pPr lvl="2"/>
            <a:endParaRPr lang="en-GB" dirty="0"/>
          </a:p>
          <a:p>
            <a:pPr marL="1371600" lvl="3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4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in core part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/>
              <a:t>Whether to define new UE capability- Parallel processing of BWP switching in different frequency ranges</a:t>
            </a:r>
            <a:endParaRPr lang="en-US" b="1" dirty="0"/>
          </a:p>
          <a:p>
            <a:pPr>
              <a:spcAft>
                <a:spcPts val="600"/>
              </a:spcAft>
            </a:pPr>
            <a:r>
              <a:rPr lang="en-GB" dirty="0">
                <a:highlight>
                  <a:srgbClr val="00FF00"/>
                </a:highlight>
              </a:rPr>
              <a:t>Agreement in GTW session.</a:t>
            </a:r>
            <a:endParaRPr lang="en-US" u="sng" dirty="0"/>
          </a:p>
          <a:p>
            <a:pPr lvl="2"/>
            <a:r>
              <a:rPr lang="en-GB" sz="2400"/>
              <a:t>Remove </a:t>
            </a:r>
            <a:r>
              <a:rPr lang="en-GB" sz="2400" dirty="0"/>
              <a:t>the feature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04239-022B-4321-9F67-A31B04E5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UL Spatial Relation Info Switching requirement in core part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62163-8209-4DDB-89D0-BAD66ED0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Define requirements for the case when the UL signal has spatial relation to an unknown DL RS</a:t>
            </a:r>
          </a:p>
          <a:p>
            <a:pPr>
              <a:spcAft>
                <a:spcPts val="600"/>
              </a:spcAft>
            </a:pPr>
            <a:r>
              <a:rPr lang="en-GB" dirty="0">
                <a:highlight>
                  <a:srgbClr val="00FF00"/>
                </a:highlight>
              </a:rPr>
              <a:t>Agreement in GTW session.</a:t>
            </a:r>
            <a:endParaRPr lang="en-US" u="sng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For MAC-CE based: T</a:t>
            </a:r>
            <a:r>
              <a:rPr lang="en-US" baseline="-25000" dirty="0">
                <a:highlight>
                  <a:srgbClr val="00FF00"/>
                </a:highlight>
              </a:rPr>
              <a:t>HARQ</a:t>
            </a:r>
            <a:r>
              <a:rPr lang="en-US" dirty="0">
                <a:highlight>
                  <a:srgbClr val="00FF00"/>
                </a:highlight>
              </a:rPr>
              <a:t> + 3ms + T</a:t>
            </a:r>
            <a:r>
              <a:rPr lang="en-US" baseline="-25000" dirty="0">
                <a:highlight>
                  <a:srgbClr val="00FF00"/>
                </a:highlight>
              </a:rPr>
              <a:t>L1-RSRP</a:t>
            </a:r>
            <a:r>
              <a:rPr lang="en-US" dirty="0">
                <a:highlight>
                  <a:srgbClr val="00FF00"/>
                </a:highlight>
              </a:rPr>
              <a:t>.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For RRC based: T</a:t>
            </a:r>
            <a:r>
              <a:rPr lang="en-US" baseline="-25000" dirty="0">
                <a:highlight>
                  <a:srgbClr val="00FF00"/>
                </a:highlight>
              </a:rPr>
              <a:t>RRC-processing</a:t>
            </a:r>
            <a:r>
              <a:rPr lang="en-US" dirty="0">
                <a:highlight>
                  <a:srgbClr val="00FF00"/>
                </a:highlight>
              </a:rPr>
              <a:t> + T</a:t>
            </a:r>
            <a:r>
              <a:rPr lang="en-US" baseline="-25000" dirty="0">
                <a:highlight>
                  <a:srgbClr val="00FF00"/>
                </a:highlight>
              </a:rPr>
              <a:t>L1-RSRP</a:t>
            </a:r>
            <a:endParaRPr lang="en-US" dirty="0">
              <a:highlight>
                <a:srgbClr val="00FF00"/>
              </a:highlight>
            </a:endParaRPr>
          </a:p>
          <a:p>
            <a:pPr lvl="1" hangingPunct="0"/>
            <a:r>
              <a:rPr lang="en-GB" dirty="0">
                <a:highlight>
                  <a:srgbClr val="00FF00"/>
                </a:highlight>
              </a:rPr>
              <a:t>Do not define any test cases for this scenario	</a:t>
            </a:r>
            <a:r>
              <a:rPr lang="en-GB" dirty="0"/>
              <a:t>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3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4DD9-B933-4010-80F3-7E861538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175" y="1589"/>
            <a:ext cx="11260042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case design(1)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0C11-C71E-4EBF-AC02-90AE633DE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27152"/>
            <a:ext cx="10515600" cy="5114745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10000"/>
              </a:lnSpc>
              <a:spcAft>
                <a:spcPct val="0"/>
              </a:spcAft>
              <a:buNone/>
            </a:pPr>
            <a:r>
              <a:rPr lang="en-GB" sz="2400" dirty="0">
                <a:highlight>
                  <a:srgbClr val="00FF00"/>
                </a:highlight>
              </a:rPr>
              <a:t>Agreement in 1</a:t>
            </a:r>
            <a:r>
              <a:rPr lang="en-GB" sz="2400" baseline="30000" dirty="0">
                <a:highlight>
                  <a:srgbClr val="00FF00"/>
                </a:highlight>
              </a:rPr>
              <a:t>st</a:t>
            </a:r>
            <a:r>
              <a:rPr lang="en-GB" sz="2400" dirty="0">
                <a:highlight>
                  <a:srgbClr val="00FF00"/>
                </a:highlight>
              </a:rPr>
              <a:t> round discussion</a:t>
            </a:r>
          </a:p>
          <a:p>
            <a:pPr hangingPunct="0"/>
            <a:r>
              <a:rPr lang="en-GB" sz="1800" b="1" u="sng" dirty="0"/>
              <a:t>Number of CCs undergoing multiple BWP switching</a:t>
            </a:r>
            <a:endParaRPr lang="en-US" sz="1800" b="1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2</a:t>
            </a:r>
          </a:p>
          <a:p>
            <a:pPr hangingPunct="0">
              <a:spcAft>
                <a:spcPts val="600"/>
              </a:spcAft>
            </a:pPr>
            <a:r>
              <a:rPr lang="en-GB" sz="1800" b="1" u="sng" dirty="0"/>
              <a:t>Test duplication for EN-DC and SA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Duplicated. Further discuss about applicable rule</a:t>
            </a:r>
          </a:p>
          <a:p>
            <a:pPr hangingPunct="0"/>
            <a:r>
              <a:rPr lang="en-GB" sz="1800" b="1" u="sng" dirty="0"/>
              <a:t>Interruption test is needed or not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Test interruption requirements along with delay requirements in one test</a:t>
            </a:r>
          </a:p>
          <a:p>
            <a:pPr hangingPunct="0"/>
            <a:r>
              <a:rPr lang="en-GB" sz="1800" b="1" u="sng" dirty="0"/>
              <a:t>Cell configuration with or w/o interruption test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for EN-DC, </a:t>
            </a:r>
            <a:r>
              <a:rPr lang="en-GB" sz="1800" dirty="0">
                <a:highlight>
                  <a:srgbClr val="00FF00"/>
                </a:highlight>
              </a:rPr>
              <a:t>LTE </a:t>
            </a:r>
            <a:r>
              <a:rPr lang="en-GB" sz="1800" dirty="0" err="1">
                <a:highlight>
                  <a:srgbClr val="00FF00"/>
                </a:highlight>
              </a:rPr>
              <a:t>PCell</a:t>
            </a:r>
            <a:r>
              <a:rPr lang="en-GB" sz="1800" dirty="0">
                <a:highlight>
                  <a:srgbClr val="00FF00"/>
                </a:highlight>
              </a:rPr>
              <a:t> + NR </a:t>
            </a:r>
            <a:r>
              <a:rPr lang="en-GB" sz="1800" dirty="0" err="1">
                <a:highlight>
                  <a:srgbClr val="00FF00"/>
                </a:highlight>
              </a:rPr>
              <a:t>PSCell</a:t>
            </a:r>
            <a:r>
              <a:rPr lang="en-GB" sz="1800" dirty="0">
                <a:highlight>
                  <a:srgbClr val="00FF00"/>
                </a:highlight>
              </a:rPr>
              <a:t> + NR </a:t>
            </a:r>
            <a:r>
              <a:rPr lang="en-GB" sz="1800" dirty="0" err="1">
                <a:highlight>
                  <a:srgbClr val="00FF00"/>
                </a:highlight>
              </a:rPr>
              <a:t>SCell</a:t>
            </a:r>
            <a:endParaRPr lang="en-US" sz="1800" dirty="0">
              <a:highlight>
                <a:srgbClr val="00FF00"/>
              </a:highlight>
            </a:endParaRPr>
          </a:p>
          <a:p>
            <a:pPr hangingPunct="0"/>
            <a:r>
              <a:rPr lang="en-GB" sz="1800" b="1" u="sng" dirty="0"/>
              <a:t>Whether </a:t>
            </a:r>
            <a:r>
              <a:rPr lang="en-GB" sz="1800" b="1" u="sng" dirty="0" err="1"/>
              <a:t>DCI+Timer</a:t>
            </a:r>
            <a:r>
              <a:rPr lang="en-GB" sz="1800" b="1" u="sng" dirty="0"/>
              <a:t> based simultaneous BWP switch switching can be applied in one test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Both </a:t>
            </a:r>
            <a:r>
              <a:rPr lang="en-GB" sz="1800" dirty="0" err="1">
                <a:highlight>
                  <a:srgbClr val="00FF00"/>
                </a:highlight>
              </a:rPr>
              <a:t>DCI+Timer</a:t>
            </a:r>
            <a:r>
              <a:rPr lang="en-GB" sz="1800" dirty="0">
                <a:highlight>
                  <a:srgbClr val="00FF00"/>
                </a:highlight>
              </a:rPr>
              <a:t> based BWP switch can be tested in one testcase</a:t>
            </a:r>
            <a:endParaRPr lang="en-US" sz="1800" dirty="0">
              <a:highlight>
                <a:srgbClr val="00FF00"/>
              </a:highlight>
            </a:endParaRPr>
          </a:p>
          <a:p>
            <a:pPr hangingPunct="0"/>
            <a:r>
              <a:rPr lang="en-GB" sz="1800" b="1" u="sng" dirty="0"/>
              <a:t>Whether define test for Cross-carrier scheduling based Simultaneous BWP switching</a:t>
            </a:r>
            <a:endParaRPr lang="en-US" sz="1800" b="1" u="sng" dirty="0"/>
          </a:p>
          <a:p>
            <a:pPr lvl="1" fontAlgn="base" hangingPunct="0">
              <a:lnSpc>
                <a:spcPct val="110000"/>
              </a:lnSpc>
            </a:pPr>
            <a:r>
              <a:rPr lang="en-US" sz="1800" dirty="0">
                <a:highlight>
                  <a:srgbClr val="00FF00"/>
                </a:highlight>
              </a:rPr>
              <a:t>Agreement: </a:t>
            </a:r>
            <a:r>
              <a:rPr lang="en-GB" sz="1800" dirty="0">
                <a:highlight>
                  <a:srgbClr val="00FF00"/>
                </a:highlight>
              </a:rPr>
              <a:t>Only define self-scheduling based test cases in </a:t>
            </a:r>
            <a:r>
              <a:rPr lang="en-GB" sz="1800" dirty="0" err="1">
                <a:highlight>
                  <a:srgbClr val="00FF00"/>
                </a:highlight>
              </a:rPr>
              <a:t>NR_RRM_enh</a:t>
            </a:r>
            <a:r>
              <a:rPr lang="en-GB" sz="1800" dirty="0">
                <a:highlight>
                  <a:srgbClr val="00FF00"/>
                </a:highlight>
              </a:rPr>
              <a:t>.</a:t>
            </a:r>
            <a:endParaRPr lang="en-US" sz="1800" dirty="0">
              <a:highlight>
                <a:srgbClr val="00FF00"/>
              </a:highlight>
            </a:endParaRPr>
          </a:p>
          <a:p>
            <a:pPr fontAlgn="base" hangingPunct="0"/>
            <a:endParaRPr lang="en-US" sz="1800" dirty="0">
              <a:highlight>
                <a:srgbClr val="00FF00"/>
              </a:highlight>
            </a:endParaRPr>
          </a:p>
          <a:p>
            <a:pPr fontAlgn="base" hangingPunct="0"/>
            <a:endParaRPr lang="en-US" dirty="0">
              <a:highlight>
                <a:srgbClr val="00FF00"/>
              </a:highlight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en-GB" sz="31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5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17A1-20F6-4283-9AA5-20E384A30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Simultaneous BWP switching on multiple CCs test case design(2)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0A5A9-F86B-4677-A122-59C22EA41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48"/>
          </a:xfrm>
        </p:spPr>
        <p:txBody>
          <a:bodyPr>
            <a:normAutofit fontScale="92500" lnSpcReduction="10000"/>
          </a:bodyPr>
          <a:lstStyle/>
          <a:p>
            <a:r>
              <a:rPr lang="en-GB" sz="2600" b="1" u="sng" dirty="0"/>
              <a:t>CC combinations for BWP switch</a:t>
            </a:r>
          </a:p>
          <a:p>
            <a:pPr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Agreement in GTW session:</a:t>
            </a:r>
            <a:endParaRPr lang="en-US" sz="2400" dirty="0"/>
          </a:p>
          <a:p>
            <a:pPr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Define test cases for</a:t>
            </a:r>
            <a:endParaRPr lang="en-US" sz="2400" dirty="0">
              <a:highlight>
                <a:srgbClr val="00FF00"/>
              </a:highlight>
            </a:endParaRPr>
          </a:p>
          <a:p>
            <a:pPr lvl="1" hangingPunct="0"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FR1+FR1 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FR2+FR2 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FFS: FR1+FR2 simultaneous BWP switch</a:t>
            </a:r>
            <a:endParaRPr lang="en-US" sz="2200" strike="sngStrike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sz="2200" dirty="0">
                <a:highlight>
                  <a:srgbClr val="00FF00"/>
                </a:highlight>
              </a:rPr>
              <a:t>FFS: FR1+FR2 non-simultaneous BWP switch</a:t>
            </a:r>
            <a:endParaRPr lang="en-US" sz="2200" dirty="0">
              <a:highlight>
                <a:srgbClr val="00FF00"/>
              </a:highlight>
            </a:endParaRPr>
          </a:p>
          <a:p>
            <a:pPr hangingPunct="0">
              <a:spcAft>
                <a:spcPts val="600"/>
              </a:spcAft>
            </a:pPr>
            <a:r>
              <a:rPr lang="en-GB" sz="2400" dirty="0">
                <a:highlight>
                  <a:srgbClr val="00FF00"/>
                </a:highlight>
              </a:rPr>
              <a:t>Note 1: the agreement applies for DCI/Timer based switching. For RRC based switching further discussion shall take place whether it is feasible to have simultaneous BWP switch.</a:t>
            </a:r>
            <a:endParaRPr lang="en-US" sz="2400" dirty="0">
              <a:highlight>
                <a:srgbClr val="00FF00"/>
              </a:highlight>
            </a:endParaRPr>
          </a:p>
          <a:p>
            <a:pPr hangingPunct="0"/>
            <a:r>
              <a:rPr lang="en-GB" sz="2400" dirty="0">
                <a:highlight>
                  <a:srgbClr val="00FF00"/>
                </a:highlight>
              </a:rPr>
              <a:t>Note 2: Feasibility of FR1+FR2 testing shall be addressed</a:t>
            </a:r>
            <a:endParaRPr lang="en-US" sz="24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2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4DFD-46DA-444D-8FD2-DEA7E3E32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Simultaneous BWP switching on multiple CCs test case design(3)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67A0-EF6F-43C3-9252-C94B044B7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Simultaneous case or simultaneous + partial</a:t>
            </a:r>
          </a:p>
          <a:p>
            <a:pPr>
              <a:spcBef>
                <a:spcPts val="1800"/>
              </a:spcBef>
            </a:pPr>
            <a:r>
              <a:rPr lang="en-GB" dirty="0"/>
              <a:t>Sub1: For RRC based BWP switching</a:t>
            </a:r>
            <a:endParaRPr lang="en-US" dirty="0"/>
          </a:p>
          <a:p>
            <a:pPr lvl="1"/>
            <a:r>
              <a:rPr lang="en-GB" dirty="0"/>
              <a:t>Postpone defining testcases with RRC based simultaneous BWP switch and clarify the scenario first.</a:t>
            </a:r>
            <a:endParaRPr lang="en-US" dirty="0"/>
          </a:p>
          <a:p>
            <a:r>
              <a:rPr lang="en-GB" dirty="0"/>
              <a:t>Sub2: DCI/Timer based BWP switching:</a:t>
            </a:r>
            <a:endParaRPr lang="en-US" dirty="0"/>
          </a:p>
          <a:p>
            <a:pPr lvl="1" hangingPunct="0"/>
            <a:r>
              <a:rPr lang="en-GB" dirty="0"/>
              <a:t>Option 1</a:t>
            </a:r>
            <a:endParaRPr lang="en-US" dirty="0"/>
          </a:p>
          <a:p>
            <a:pPr lvl="2"/>
            <a:r>
              <a:rPr lang="en-GB" dirty="0"/>
              <a:t>Only define simultaneous multiple BWP switch test cases</a:t>
            </a:r>
            <a:endParaRPr lang="en-US" dirty="0"/>
          </a:p>
          <a:p>
            <a:pPr lvl="1" hangingPunct="0"/>
            <a:r>
              <a:rPr lang="en-GB" strike="sngStrike" dirty="0">
                <a:solidFill>
                  <a:srgbClr val="FF0000"/>
                </a:solidFill>
              </a:rPr>
              <a:t>Option </a:t>
            </a:r>
            <a:r>
              <a:rPr lang="en-GB" strike="sngStrike" dirty="0">
                <a:solidFill>
                  <a:srgbClr val="FF0000"/>
                </a:solidFill>
                <a:highlight>
                  <a:srgbClr val="FFFF00"/>
                </a:highlight>
              </a:rPr>
              <a:t>2</a:t>
            </a:r>
            <a:r>
              <a:rPr lang="en-GB" strike="sngStrike" dirty="0">
                <a:solidFill>
                  <a:srgbClr val="FF0000"/>
                </a:solidFill>
              </a:rPr>
              <a:t>:</a:t>
            </a:r>
            <a:endParaRPr lang="en-US" strike="sngStrike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00"/>
                </a:solidFill>
              </a:rPr>
              <a:t>Define both simultaneous and partial overlap test case</a:t>
            </a:r>
            <a:endParaRPr lang="en-US" strike="sngStrike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5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3E408-AA62-40A5-9BDE-9B22DC901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case design(4)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E8AF-F4BC-4BF3-B05F-F7A8B4FBD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GB" sz="2400" b="1" u="sng" dirty="0"/>
              <a:t>Cell configuration with or w/o interruption test</a:t>
            </a:r>
            <a:endParaRPr lang="en-US" sz="2400" b="1" u="sng" dirty="0"/>
          </a:p>
          <a:p>
            <a:pPr marL="457200" lvl="1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GB" dirty="0"/>
              <a:t>For SA case:</a:t>
            </a:r>
          </a:p>
          <a:p>
            <a:pPr lvl="2"/>
            <a:r>
              <a:rPr lang="en-GB" dirty="0"/>
              <a:t>NR </a:t>
            </a:r>
            <a:r>
              <a:rPr lang="en-GB" dirty="0" err="1"/>
              <a:t>PCell</a:t>
            </a:r>
            <a:r>
              <a:rPr lang="en-GB" dirty="0"/>
              <a:t> + 2 NR </a:t>
            </a:r>
            <a:r>
              <a:rPr lang="en-GB" dirty="0" err="1"/>
              <a:t>Scells</a:t>
            </a:r>
            <a:endParaRPr lang="en-US" dirty="0"/>
          </a:p>
          <a:p>
            <a:pPr hangingPunct="0"/>
            <a:endParaRPr lang="en-GB" sz="2400" b="1" u="sng" dirty="0"/>
          </a:p>
          <a:p>
            <a:pPr hangingPunct="0"/>
            <a:r>
              <a:rPr lang="en-GB" sz="2400" b="1" u="sng" dirty="0"/>
              <a:t>Numerology difference b/w cells and/or BWPs in same FR</a:t>
            </a:r>
            <a:endParaRPr lang="en-US" sz="2400" b="1" u="sng" dirty="0"/>
          </a:p>
          <a:p>
            <a:pPr lvl="1"/>
            <a:r>
              <a:rPr lang="en-GB" dirty="0"/>
              <a:t>same SCS configuration among all involved CCs in the same FR.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88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3FB75-2C55-4977-B6C9-F5A28DDC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97" y="200598"/>
            <a:ext cx="11138043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Simultaneous BWP switching on multiple CCs test </a:t>
            </a:r>
            <a:br>
              <a:rPr lang="en-US" sz="4000" b="1" dirty="0"/>
            </a:br>
            <a:r>
              <a:rPr lang="en-US" sz="4000" b="1" dirty="0"/>
              <a:t>case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4FCFC-3372-44B3-BDAF-A141B6EC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900"/>
            <a:ext cx="10515600" cy="5499100"/>
          </a:xfrm>
        </p:spPr>
        <p:txBody>
          <a:bodyPr>
            <a:normAutofit fontScale="85000" lnSpcReduction="20000"/>
          </a:bodyPr>
          <a:lstStyle/>
          <a:p>
            <a:r>
              <a:rPr lang="en-GB" sz="3100" b="1" u="sng" dirty="0"/>
              <a:t>DCI/Timer based simultaneous BWP switch test case list</a:t>
            </a:r>
          </a:p>
          <a:p>
            <a:pPr lvl="1" hangingPunct="0"/>
            <a:r>
              <a:rPr lang="en-GB" sz="3100" dirty="0"/>
              <a:t>Option 1: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TC1: DCI-based and Timer-based simultaneous Active BWP Switch on multiple CCs on FR1 in EN-DC (LTE </a:t>
            </a:r>
            <a:r>
              <a:rPr lang="en-GB" sz="2400" dirty="0" err="1"/>
              <a:t>PCell</a:t>
            </a:r>
            <a:r>
              <a:rPr lang="en-GB" sz="2400" dirty="0"/>
              <a:t>+ NR FR1 </a:t>
            </a:r>
            <a:r>
              <a:rPr lang="en-GB" sz="2400" dirty="0" err="1"/>
              <a:t>PSCell</a:t>
            </a:r>
            <a:r>
              <a:rPr lang="en-GB" sz="2400" dirty="0"/>
              <a:t>+ NR FR1 </a:t>
            </a:r>
            <a:r>
              <a:rPr lang="en-GB" sz="2400" dirty="0" err="1"/>
              <a:t>SCell</a:t>
            </a:r>
            <a:r>
              <a:rPr lang="en-GB" sz="2400" dirty="0"/>
              <a:t> )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TC2: DCI-based and Timer-based simultaneous Active BWP Switch on multiple CCs on FR2 in EN-DC (LTE </a:t>
            </a:r>
            <a:r>
              <a:rPr lang="en-GB" sz="2400" dirty="0" err="1"/>
              <a:t>PCell</a:t>
            </a:r>
            <a:r>
              <a:rPr lang="en-GB" sz="2400" dirty="0"/>
              <a:t>+ NR FR2 </a:t>
            </a:r>
            <a:r>
              <a:rPr lang="en-GB" sz="2400" dirty="0" err="1"/>
              <a:t>PSCell</a:t>
            </a:r>
            <a:r>
              <a:rPr lang="en-GB" sz="2400" dirty="0"/>
              <a:t>+ NR FR2 </a:t>
            </a:r>
            <a:r>
              <a:rPr lang="en-GB" sz="2400" dirty="0" err="1"/>
              <a:t>SCell</a:t>
            </a:r>
            <a:r>
              <a:rPr lang="en-GB" sz="2400" dirty="0"/>
              <a:t> )</a:t>
            </a:r>
          </a:p>
          <a:p>
            <a:pPr lvl="2">
              <a:spcAft>
                <a:spcPts val="600"/>
              </a:spcAft>
            </a:pPr>
            <a:r>
              <a:rPr lang="en-GB" sz="2400" dirty="0"/>
              <a:t>TC3: DCI-based and Timer-based simultaneous Active BWP Switch on multiple CCs on FR1 in SA (NR FR1 </a:t>
            </a:r>
            <a:r>
              <a:rPr lang="en-GB" sz="2400" dirty="0" err="1"/>
              <a:t>PCell</a:t>
            </a:r>
            <a:r>
              <a:rPr lang="en-GB" sz="2400" dirty="0"/>
              <a:t>+  NR FR1 </a:t>
            </a:r>
            <a:r>
              <a:rPr lang="en-GB" sz="2400" dirty="0" err="1"/>
              <a:t>SCell</a:t>
            </a:r>
            <a:r>
              <a:rPr lang="en-GB" sz="2400" dirty="0"/>
              <a:t> + NR FR1 </a:t>
            </a:r>
            <a:r>
              <a:rPr lang="en-GB" sz="2400" dirty="0" err="1"/>
              <a:t>SCell</a:t>
            </a:r>
            <a:r>
              <a:rPr lang="en-GB" sz="2400" dirty="0"/>
              <a:t>)</a:t>
            </a:r>
          </a:p>
          <a:p>
            <a:pPr lvl="2"/>
            <a:r>
              <a:rPr lang="en-GB" sz="2400" dirty="0"/>
              <a:t>TC4: DCI-based and Timer-based simultaneous Active BWP Switch on multiple CCs on FR2 in SA (NR FR1 </a:t>
            </a:r>
            <a:r>
              <a:rPr lang="en-GB" sz="2400" dirty="0" err="1"/>
              <a:t>PCell</a:t>
            </a:r>
            <a:r>
              <a:rPr lang="en-GB" sz="2400" dirty="0"/>
              <a:t>+  NR FR2 </a:t>
            </a:r>
            <a:r>
              <a:rPr lang="en-GB" sz="2400" dirty="0" err="1"/>
              <a:t>SCell</a:t>
            </a:r>
            <a:r>
              <a:rPr lang="en-GB" sz="2400" dirty="0"/>
              <a:t> + NR FR2 </a:t>
            </a:r>
            <a:r>
              <a:rPr lang="en-GB" sz="2400" dirty="0" err="1"/>
              <a:t>SCell</a:t>
            </a:r>
            <a:r>
              <a:rPr lang="en-GB" sz="2400" dirty="0"/>
              <a:t>)</a:t>
            </a:r>
          </a:p>
          <a:p>
            <a:pPr lvl="1"/>
            <a:r>
              <a:rPr lang="en-GB" sz="2800" dirty="0"/>
              <a:t>FFS:</a:t>
            </a:r>
          </a:p>
          <a:p>
            <a:pPr lvl="2"/>
            <a:r>
              <a:rPr lang="en-GB" sz="2400" dirty="0"/>
              <a:t>FR1+FR2 simultaneous BWP switch</a:t>
            </a:r>
          </a:p>
          <a:p>
            <a:r>
              <a:rPr lang="en-GB" b="1" u="sng" strike="sngStrike" dirty="0">
                <a:solidFill>
                  <a:srgbClr val="FF0000"/>
                </a:solidFill>
              </a:rPr>
              <a:t>DCI/Timer based non-simultaneous BWP switch test case list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strike="sngStrike" dirty="0">
                <a:solidFill>
                  <a:srgbClr val="FF0000"/>
                </a:solidFill>
              </a:rPr>
              <a:t>FFS</a:t>
            </a:r>
            <a:endParaRPr lang="en-GB" strike="sngStrike" dirty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r>
              <a:rPr lang="en-GB" sz="2900" b="1" u="sng" dirty="0"/>
              <a:t>RRC based simultaneous</a:t>
            </a:r>
            <a:r>
              <a:rPr lang="en-GB" sz="2900" b="1" u="sng" strike="sngStrike" dirty="0">
                <a:solidFill>
                  <a:srgbClr val="FF0000"/>
                </a:solidFill>
              </a:rPr>
              <a:t>/non-simultaneous </a:t>
            </a:r>
            <a:r>
              <a:rPr lang="en-GB" sz="2900" b="1" u="sng" dirty="0"/>
              <a:t>BWP switch test case list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GB" sz="2800" dirty="0"/>
              <a:t>FFS</a:t>
            </a:r>
          </a:p>
          <a:p>
            <a:pPr marL="228600" lvl="1">
              <a:spcBef>
                <a:spcPts val="1000"/>
              </a:spcBef>
            </a:pPr>
            <a:endParaRPr lang="en-GB" sz="29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979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3181</TotalTime>
  <Words>831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Simultaneous BWP switching on multiple CCs in core part(1)</vt:lpstr>
      <vt:lpstr>Simultaneous BWP switching on multiple CCs in core part (2)</vt:lpstr>
      <vt:lpstr>UL Spatial Relation Info Switching requirement in core part</vt:lpstr>
      <vt:lpstr>Simultaneous BWP switching on multiple CCs test case design(1)</vt:lpstr>
      <vt:lpstr>Simultaneous BWP switching on multiple CCs test case design(2)</vt:lpstr>
      <vt:lpstr>Simultaneous BWP switching on multiple CCs test case design(3)</vt:lpstr>
      <vt:lpstr>Simultaneous BWP switching on multiple CCs test case design(4)</vt:lpstr>
      <vt:lpstr>Simultaneous BWP switching on multiple CCs test  case list</vt:lpstr>
      <vt:lpstr>UL Spatial Relation Info Switching test case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Hua</cp:lastModifiedBy>
  <cp:revision>302</cp:revision>
  <dcterms:created xsi:type="dcterms:W3CDTF">2020-03-02T17:24:24Z</dcterms:created>
  <dcterms:modified xsi:type="dcterms:W3CDTF">2020-11-11T23:55:55Z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