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302" r:id="rId3"/>
    <p:sldId id="285" r:id="rId4"/>
    <p:sldId id="292" r:id="rId5"/>
  </p:sldIdLst>
  <p:sldSz cx="9144000" cy="6858000" type="screen4x3"/>
  <p:notesSz cx="6858000" cy="9144000"/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SimSun" panose="02010600030101010101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SimSun" panose="02010600030101010101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SimSun" panose="02010600030101010101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SimSun" panose="02010600030101010101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SimSun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SimSun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SimSun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SimSun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SimSun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Imadur Rahman" initials="IR" lastIdx="2" clrIdx="0"/>
  <p:cmAuthor id="2" name="Song" initials="CATT" lastIdx="2" clrIdx="1"/>
  <p:cmAuthor id="3" name="Huawei" initials="Huawei" lastIdx="1" clrIdx="2">
    <p:extLst>
      <p:ext uri="{19B8F6BF-5375-455C-9EA6-DF929625EA0E}">
        <p15:presenceInfo xmlns:p15="http://schemas.microsoft.com/office/powerpoint/2012/main" xmlns="" userId="Huawei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1" autoAdjust="0"/>
    <p:restoredTop sz="93825" autoAdjust="0"/>
  </p:normalViewPr>
  <p:slideViewPr>
    <p:cSldViewPr>
      <p:cViewPr>
        <p:scale>
          <a:sx n="86" d="100"/>
          <a:sy n="86" d="100"/>
        </p:scale>
        <p:origin x="-926" y="-4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cs typeface="Arial" pitchFamily="34" charset="0"/>
              </a:defRPr>
            </a:lvl1pPr>
          </a:lstStyle>
          <a:p>
            <a:pPr>
              <a:defRPr/>
            </a:pPr>
            <a:endParaRPr lang="en-US" altLang="sv-S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cs typeface="Arial" pitchFamily="34" charset="0"/>
              </a:defRPr>
            </a:lvl1pPr>
          </a:lstStyle>
          <a:p>
            <a:pPr>
              <a:defRPr/>
            </a:pPr>
            <a:fld id="{3AC7B30B-57C5-430E-9E07-6854595C56A4}" type="datetimeFigureOut">
              <a:rPr lang="en-US" altLang="sv-SE"/>
              <a:pPr>
                <a:defRPr/>
              </a:pPr>
              <a:t>11/10/2020</a:t>
            </a:fld>
            <a:endParaRPr lang="en-US" altLang="sv-S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cs typeface="Arial" pitchFamily="34" charset="0"/>
              </a:defRPr>
            </a:lvl1pPr>
          </a:lstStyle>
          <a:p>
            <a:pPr>
              <a:defRPr/>
            </a:pPr>
            <a:endParaRPr lang="en-US" alt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703C08FC-A096-4C68-B1BE-B10D8539C32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5904427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SimSun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SimSun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SimSun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SimSun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SimSun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sv-SE"/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>
              <a:spcBef>
                <a:spcPct val="0"/>
              </a:spcBef>
            </a:pPr>
            <a:fld id="{2B201AAA-E908-4C1C-8521-D24AD4F5BF20}" type="slidenum">
              <a:rPr lang="en-US" altLang="sv-SE">
                <a:cs typeface="Arial" panose="020B0604020202020204" pitchFamily="34" charset="0"/>
              </a:rPr>
              <a:pPr>
                <a:spcBef>
                  <a:spcPct val="0"/>
                </a:spcBef>
              </a:pPr>
              <a:t>1</a:t>
            </a:fld>
            <a:endParaRPr lang="en-US" altLang="sv-SE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802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8FEA4C-64C2-4A22-8C3A-34802847581A}" type="datetimeFigureOut">
              <a:rPr lang="zh-CN" altLang="sv-SE"/>
              <a:pPr>
                <a:defRPr/>
              </a:pPr>
              <a:t>2020/11/10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DA1264-6763-4D17-926D-0D6D2E7EAEF9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258791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E54A58-563A-48C5-B634-42CB6C04D84E}" type="datetimeFigureOut">
              <a:rPr lang="zh-CN" altLang="sv-SE"/>
              <a:pPr>
                <a:defRPr/>
              </a:pPr>
              <a:t>2020/11/10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863E6E-46F9-4E1E-B879-68DFDADE6467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242086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AA26DE-51F2-4F0E-9F39-9F4F99D15B93}" type="datetimeFigureOut">
              <a:rPr lang="zh-CN" altLang="sv-SE"/>
              <a:pPr>
                <a:defRPr/>
              </a:pPr>
              <a:t>2020/11/10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5D3FE1-5279-4C40-9788-DE145D5B8477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951939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1C49A3-B31A-44FB-9C21-F9F4CCD849C1}" type="datetimeFigureOut">
              <a:rPr lang="zh-CN" altLang="sv-SE"/>
              <a:pPr>
                <a:defRPr/>
              </a:pPr>
              <a:t>2020/11/10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54AEF9-6AC0-4D36-8D41-4B0C62C45032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233932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7B66C9-3E16-430F-B137-DBB040BB7364}" type="datetimeFigureOut">
              <a:rPr lang="zh-CN" altLang="sv-SE"/>
              <a:pPr>
                <a:defRPr/>
              </a:pPr>
              <a:t>2020/11/10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E59903-29D1-4908-AC1A-7571AA077D9D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141669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EB66E3-1A08-44FF-A487-1902B128CF79}" type="datetimeFigureOut">
              <a:rPr lang="zh-CN" altLang="sv-SE"/>
              <a:pPr>
                <a:defRPr/>
              </a:pPr>
              <a:t>2020/11/10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B195B8-6669-46E4-BDAD-ED044E7CA6BC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131602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23D8A1-2ABB-432A-976A-D24708DC8D43}" type="datetimeFigureOut">
              <a:rPr lang="zh-CN" altLang="sv-SE"/>
              <a:pPr>
                <a:defRPr/>
              </a:pPr>
              <a:t>2020/11/10</a:t>
            </a:fld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DC6750-00F1-477C-9B7C-1A0E5685AABB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047854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A60AF3-F95B-492F-8248-C8CC9C5503F8}" type="datetimeFigureOut">
              <a:rPr lang="zh-CN" altLang="sv-SE"/>
              <a:pPr>
                <a:defRPr/>
              </a:pPr>
              <a:t>2020/11/10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6A8BF5-6457-4E20-B124-6757D6BDA8C2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067130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B6187A-079C-498D-90A3-41C9E2F9F4DE}" type="datetimeFigureOut">
              <a:rPr lang="zh-CN" altLang="sv-SE"/>
              <a:pPr>
                <a:defRPr/>
              </a:pPr>
              <a:t>2020/11/10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B9BC91-9596-4633-8CD2-9C12DE31438A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190181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D19773-BB9A-483C-8166-0AB348753AFB}" type="datetimeFigureOut">
              <a:rPr lang="zh-CN" altLang="sv-SE"/>
              <a:pPr>
                <a:defRPr/>
              </a:pPr>
              <a:t>2020/11/10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EEF6E6-EEB3-46AC-AF58-8636A1035F10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471212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FCF32B-0E83-48D6-AE58-48F6CE1B2557}" type="datetimeFigureOut">
              <a:rPr lang="zh-CN" altLang="sv-SE"/>
              <a:pPr>
                <a:defRPr/>
              </a:pPr>
              <a:t>2020/11/10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CA50DE-3F15-4069-86F1-5FE5E284CC62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605480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  <a:cs typeface="Arial" pitchFamily="34" charset="0"/>
              </a:defRPr>
            </a:lvl1pPr>
          </a:lstStyle>
          <a:p>
            <a:pPr>
              <a:defRPr/>
            </a:pPr>
            <a:fld id="{D44602B5-CE5B-4684-82E4-90AC78E01600}" type="datetimeFigureOut">
              <a:rPr lang="zh-CN" altLang="sv-SE"/>
              <a:pPr>
                <a:defRPr/>
              </a:pPr>
              <a:t>2020/11/10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rgbClr val="898989"/>
                </a:solidFill>
                <a:cs typeface="Arial" pitchFamily="34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0C3F5196-3EF4-4794-80B1-28C94844456D}" type="slidenum">
              <a:rPr lang="zh-CN" altLang="en-US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SimSun" pitchFamily="2" charset="-122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SimSun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SimSun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SimSun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SimSun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SimSun" pitchFamily="2" charset="-122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SimSun" pitchFamily="2" charset="-122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SimSun" pitchFamily="2" charset="-122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SimSun" pitchFamily="2" charset="-122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SimSun" pitchFamily="2" charset="-122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altLang="zh-CN" sz="3200" b="1" dirty="0" smtClean="0"/>
              <a:t>WF </a:t>
            </a:r>
            <a:r>
              <a:rPr lang="en-GB" altLang="zh-CN" sz="3200" b="1" dirty="0"/>
              <a:t>on </a:t>
            </a:r>
            <a:r>
              <a:rPr lang="en-GB" altLang="zh-CN" sz="3200" b="1" dirty="0" smtClean="0"/>
              <a:t>RRM test cases for power saving</a:t>
            </a:r>
            <a:endParaRPr lang="en-US" sz="3200" dirty="0">
              <a:ea typeface="+mj-ea"/>
            </a:endParaRPr>
          </a:p>
        </p:txBody>
      </p:sp>
      <p:sp>
        <p:nvSpPr>
          <p:cNvPr id="2051" name="Subtitle 2"/>
          <p:cNvSpPr>
            <a:spLocks noGrp="1"/>
          </p:cNvSpPr>
          <p:nvPr>
            <p:ph type="subTitle" idx="1"/>
          </p:nvPr>
        </p:nvSpPr>
        <p:spPr>
          <a:xfrm>
            <a:off x="1042988" y="4149725"/>
            <a:ext cx="7345362" cy="17272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tabLst>
                <a:tab pos="3951288" algn="r"/>
              </a:tabLst>
            </a:pPr>
            <a:r>
              <a:rPr lang="en-US" altLang="sv-SE" sz="2400" b="1" noProof="0" dirty="0">
                <a:solidFill>
                  <a:schemeClr val="tx1"/>
                </a:solidFill>
              </a:rPr>
              <a:t>Agenda Item:	</a:t>
            </a:r>
            <a:r>
              <a:rPr lang="en-US" altLang="sv-SE" sz="2400" noProof="0" dirty="0" smtClean="0">
                <a:solidFill>
                  <a:schemeClr val="tx1"/>
                </a:solidFill>
              </a:rPr>
              <a:t>7.6.2</a:t>
            </a:r>
            <a:endParaRPr lang="en-US" altLang="sv-SE" sz="2400" noProof="0" dirty="0" smtClean="0">
              <a:solidFill>
                <a:schemeClr val="tx1"/>
              </a:solidFill>
            </a:endParaRPr>
          </a:p>
          <a:p>
            <a:pPr eaLnBrk="1" hangingPunct="1">
              <a:lnSpc>
                <a:spcPct val="80000"/>
              </a:lnSpc>
              <a:tabLst>
                <a:tab pos="3951288" algn="r"/>
              </a:tabLst>
            </a:pPr>
            <a:r>
              <a:rPr lang="en-US" altLang="sv-SE" sz="2400" b="1" noProof="0" dirty="0" smtClean="0">
                <a:solidFill>
                  <a:schemeClr val="tx1"/>
                </a:solidFill>
              </a:rPr>
              <a:t>Document for:</a:t>
            </a:r>
            <a:r>
              <a:rPr lang="en-US" altLang="sv-SE" sz="2400" noProof="0" dirty="0" smtClean="0">
                <a:solidFill>
                  <a:schemeClr val="tx1"/>
                </a:solidFill>
              </a:rPr>
              <a:t>	Approval</a:t>
            </a:r>
          </a:p>
          <a:p>
            <a:pPr eaLnBrk="1" hangingPunct="1">
              <a:lnSpc>
                <a:spcPct val="80000"/>
              </a:lnSpc>
              <a:tabLst>
                <a:tab pos="3951288" algn="r"/>
              </a:tabLst>
            </a:pPr>
            <a:r>
              <a:rPr lang="en-US" altLang="sv-SE" sz="2400" b="1" noProof="0" dirty="0" smtClean="0">
                <a:solidFill>
                  <a:schemeClr val="tx1"/>
                </a:solidFill>
              </a:rPr>
              <a:t>Source</a:t>
            </a:r>
            <a:r>
              <a:rPr lang="en-US" altLang="sv-SE" sz="2400" b="1" noProof="0" dirty="0">
                <a:solidFill>
                  <a:schemeClr val="tx1"/>
                </a:solidFill>
              </a:rPr>
              <a:t>: 	</a:t>
            </a:r>
            <a:r>
              <a:rPr lang="en-US" altLang="sv-SE" sz="2400" noProof="0" dirty="0" smtClean="0">
                <a:solidFill>
                  <a:schemeClr val="tx1"/>
                </a:solidFill>
              </a:rPr>
              <a:t>CATT</a:t>
            </a:r>
            <a:endParaRPr lang="en-US" altLang="sv-SE" sz="2400" noProof="0" dirty="0">
              <a:solidFill>
                <a:srgbClr val="7030A0"/>
              </a:solidFill>
            </a:endParaRPr>
          </a:p>
        </p:txBody>
      </p:sp>
      <p:sp>
        <p:nvSpPr>
          <p:cNvPr id="2052" name="Rectangle 3"/>
          <p:cNvSpPr>
            <a:spLocks noChangeArrowheads="1"/>
          </p:cNvSpPr>
          <p:nvPr/>
        </p:nvSpPr>
        <p:spPr bwMode="auto">
          <a:xfrm>
            <a:off x="372612" y="342900"/>
            <a:ext cx="8497887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>
              <a:buNone/>
            </a:pPr>
            <a:r>
              <a:rPr lang="en-US" altLang="sv-SE" sz="2000" b="1" dirty="0">
                <a:cs typeface="Arial" panose="020B0604020202020204" pitchFamily="34" charset="0"/>
              </a:rPr>
              <a:t>3GPP TSG-RAN WG4 #</a:t>
            </a:r>
            <a:r>
              <a:rPr lang="en-US" altLang="sv-SE" sz="2000" b="1" dirty="0" smtClean="0">
                <a:cs typeface="Arial" panose="020B0604020202020204" pitchFamily="34" charset="0"/>
              </a:rPr>
              <a:t>97e</a:t>
            </a:r>
            <a:r>
              <a:rPr lang="en-US" altLang="sv-SE" sz="2000" b="1" dirty="0">
                <a:cs typeface="Arial" panose="020B0604020202020204" pitchFamily="34" charset="0"/>
              </a:rPr>
              <a:t>				</a:t>
            </a:r>
            <a:r>
              <a:rPr lang="en-US" altLang="sv-SE" sz="2000" b="1" dirty="0" smtClean="0">
                <a:cs typeface="Arial" panose="020B0604020202020204" pitchFamily="34" charset="0"/>
              </a:rPr>
              <a:t>                           </a:t>
            </a:r>
            <a:r>
              <a:rPr lang="en-US" altLang="sv-SE" sz="2000" b="1" dirty="0" smtClean="0">
                <a:cs typeface="Arial" panose="020B0604020202020204" pitchFamily="34" charset="0"/>
              </a:rPr>
              <a:t>R4-2017133 </a:t>
            </a:r>
            <a:endParaRPr lang="en-US" altLang="sv-SE" sz="2000" b="1" dirty="0">
              <a:highlight>
                <a:srgbClr val="FFFF00"/>
              </a:highlight>
              <a:cs typeface="Arial" panose="020B0604020202020204" pitchFamily="34" charset="0"/>
            </a:endParaRPr>
          </a:p>
          <a:p>
            <a:pPr>
              <a:buNone/>
            </a:pPr>
            <a:r>
              <a:rPr lang="en-US" altLang="sv-SE" sz="2000" b="1" dirty="0">
                <a:cs typeface="Arial" panose="020B0604020202020204" pitchFamily="34" charset="0"/>
              </a:rPr>
              <a:t>Electronic Meeting, </a:t>
            </a:r>
            <a:r>
              <a:rPr lang="en-US" altLang="sv-SE" sz="2000" b="1" dirty="0" smtClean="0">
                <a:cs typeface="Arial" panose="020B0604020202020204" pitchFamily="34" charset="0"/>
              </a:rPr>
              <a:t>2</a:t>
            </a:r>
            <a:r>
              <a:rPr lang="en-US" altLang="zh-CN" sz="2000" b="1" dirty="0" smtClean="0">
                <a:cs typeface="Arial" panose="020B0604020202020204" pitchFamily="34" charset="0"/>
              </a:rPr>
              <a:t>-13 Nov</a:t>
            </a:r>
            <a:r>
              <a:rPr lang="en-US" altLang="sv-SE" sz="2000" b="1" dirty="0" smtClean="0">
                <a:cs typeface="Arial" panose="020B0604020202020204" pitchFamily="34" charset="0"/>
              </a:rPr>
              <a:t>, </a:t>
            </a:r>
            <a:r>
              <a:rPr lang="en-US" altLang="sv-SE" sz="2000" b="1" dirty="0">
                <a:cs typeface="Arial" panose="020B0604020202020204" pitchFamily="34" charset="0"/>
              </a:rPr>
              <a:t>2020</a:t>
            </a:r>
            <a:endParaRPr lang="sv-SE" altLang="sv-SE" sz="2000" b="1" dirty="0"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the references [1][2][3][4][5][6][7], companies provide their views of how to design the RRM test cases for power saving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75536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BA6AB79-18D1-4C4D-9684-5F3BD6E155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Way </a:t>
            </a:r>
            <a:r>
              <a:rPr lang="en-US" dirty="0" smtClean="0"/>
              <a:t>forward</a:t>
            </a:r>
            <a:endParaRPr lang="sv-S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DCF8EBEB-210D-4438-8FFC-46293C77AD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  <a:buFont typeface="Wingdings" pitchFamily="2" charset="2"/>
              <a:buChar char="n"/>
            </a:pPr>
            <a:r>
              <a:rPr lang="en-US" altLang="zh-CN" sz="1600" b="1" dirty="0" smtClean="0"/>
              <a:t>Use </a:t>
            </a:r>
            <a:r>
              <a:rPr lang="en-US" altLang="zh-CN" sz="1600" b="1" dirty="0" smtClean="0"/>
              <a:t>separate tests for each criterion (low mobility/not-at-cell-edge)</a:t>
            </a:r>
          </a:p>
          <a:p>
            <a:pPr>
              <a:lnSpc>
                <a:spcPct val="150000"/>
              </a:lnSpc>
              <a:buFont typeface="Wingdings" pitchFamily="2" charset="2"/>
              <a:buChar char="n"/>
            </a:pPr>
            <a:r>
              <a:rPr lang="en-US" altLang="zh-CN" sz="1600" b="1" dirty="0" smtClean="0"/>
              <a:t>Different priority frequency layers coexist in the same test for different priority frequency layers</a:t>
            </a:r>
          </a:p>
          <a:p>
            <a:pPr>
              <a:lnSpc>
                <a:spcPct val="150000"/>
              </a:lnSpc>
              <a:buFont typeface="Wingdings" pitchFamily="2" charset="2"/>
              <a:buChar char="n"/>
            </a:pPr>
            <a:r>
              <a:rPr lang="en-US" altLang="zh-CN" sz="1600" b="1" dirty="0" smtClean="0"/>
              <a:t>Exclude high priority layer cell search for inter-frequency/inter-RAT</a:t>
            </a:r>
          </a:p>
          <a:p>
            <a:pPr>
              <a:lnSpc>
                <a:spcPct val="150000"/>
              </a:lnSpc>
              <a:buFont typeface="Wingdings" pitchFamily="2" charset="2"/>
              <a:buChar char="n"/>
            </a:pPr>
            <a:r>
              <a:rPr lang="en-US" altLang="zh-CN" sz="1600" b="1" dirty="0" smtClean="0"/>
              <a:t>[</a:t>
            </a:r>
            <a:r>
              <a:rPr lang="en-US" altLang="zh-CN" sz="1600" b="1" dirty="0" smtClean="0">
                <a:solidFill>
                  <a:srgbClr val="FF0000"/>
                </a:solidFill>
              </a:rPr>
              <a:t>TBD</a:t>
            </a:r>
            <a:r>
              <a:rPr lang="en-US" altLang="zh-CN" sz="1600" b="1" dirty="0" smtClean="0"/>
              <a:t>: Design </a:t>
            </a:r>
            <a:r>
              <a:rPr lang="en-US" altLang="zh-CN" sz="1600" b="1" dirty="0" smtClean="0"/>
              <a:t>two-rounds (to and back) cell reselection process for inter-frequency/inter-RAT in power saving test </a:t>
            </a:r>
            <a:r>
              <a:rPr lang="en-US" altLang="zh-CN" sz="1600" b="1" dirty="0" smtClean="0"/>
              <a:t>cases]</a:t>
            </a:r>
            <a:endParaRPr lang="en-US" altLang="zh-CN" sz="1600" b="1" dirty="0" smtClean="0"/>
          </a:p>
          <a:p>
            <a:pPr>
              <a:lnSpc>
                <a:spcPct val="150000"/>
              </a:lnSpc>
              <a:buFont typeface="Wingdings" pitchFamily="2" charset="2"/>
              <a:buChar char="n"/>
            </a:pPr>
            <a:r>
              <a:rPr lang="en-US" altLang="zh-CN" sz="1600" b="1" dirty="0" smtClean="0"/>
              <a:t>UE gain in FR2 should be </a:t>
            </a:r>
            <a:r>
              <a:rPr lang="en-US" altLang="zh-CN" sz="1600" b="1" dirty="0" smtClean="0"/>
              <a:t>considered. [</a:t>
            </a:r>
            <a:r>
              <a:rPr lang="en-US" altLang="zh-CN" sz="1600" b="1" dirty="0" smtClean="0">
                <a:solidFill>
                  <a:srgbClr val="FF0000"/>
                </a:solidFill>
              </a:rPr>
              <a:t>TBD: </a:t>
            </a:r>
            <a:r>
              <a:rPr lang="en-GB" sz="1600"/>
              <a:t>leave the threshold impacted by G as [TBD] and discuss it in the </a:t>
            </a:r>
            <a:r>
              <a:rPr lang="en-GB" sz="1600"/>
              <a:t>next </a:t>
            </a:r>
            <a:r>
              <a:rPr lang="en-GB" sz="1600" smtClean="0"/>
              <a:t>meeting</a:t>
            </a:r>
            <a:r>
              <a:rPr lang="en-US" altLang="zh-CN" sz="1600" b="1" smtClean="0"/>
              <a:t>]</a:t>
            </a:r>
            <a:endParaRPr lang="en-US" altLang="zh-CN" sz="1600" b="1" dirty="0" smtClean="0"/>
          </a:p>
          <a:p>
            <a:pPr>
              <a:lnSpc>
                <a:spcPct val="150000"/>
              </a:lnSpc>
              <a:buFont typeface="Wingdings" pitchFamily="2" charset="2"/>
              <a:buChar char="n"/>
            </a:pPr>
            <a:r>
              <a:rPr lang="en-GB" sz="1600" dirty="0" err="1" smtClean="0"/>
              <a:t>S</a:t>
            </a:r>
            <a:r>
              <a:rPr lang="en-GB" sz="1600" baseline="-25000" dirty="0" err="1" smtClean="0"/>
              <a:t>SearchDeltaP</a:t>
            </a:r>
            <a:r>
              <a:rPr lang="en-GB" sz="1600" baseline="-25000" dirty="0" smtClean="0"/>
              <a:t> </a:t>
            </a:r>
            <a:r>
              <a:rPr lang="en-GB" sz="1600" b="1" dirty="0"/>
              <a:t>= </a:t>
            </a:r>
            <a:r>
              <a:rPr lang="en-GB" sz="1600" b="1" dirty="0" smtClean="0"/>
              <a:t>[</a:t>
            </a:r>
            <a:r>
              <a:rPr lang="en-GB" sz="1600" b="1" dirty="0" smtClean="0">
                <a:solidFill>
                  <a:srgbClr val="FF0000"/>
                </a:solidFill>
              </a:rPr>
              <a:t>TBD</a:t>
            </a:r>
            <a:r>
              <a:rPr lang="en-GB" sz="1600" b="1" dirty="0" smtClean="0"/>
              <a:t>] </a:t>
            </a:r>
            <a:r>
              <a:rPr lang="en-GB" sz="1600" b="1" dirty="0" err="1" smtClean="0"/>
              <a:t>dB.</a:t>
            </a:r>
            <a:r>
              <a:rPr lang="en-GB" sz="1600" b="1" dirty="0" smtClean="0"/>
              <a:t> </a:t>
            </a:r>
            <a:r>
              <a:rPr lang="en-GB" sz="1600" b="1" dirty="0" smtClean="0">
                <a:solidFill>
                  <a:srgbClr val="FF0000"/>
                </a:solidFill>
              </a:rPr>
              <a:t>[TBD: 3dB </a:t>
            </a:r>
            <a:r>
              <a:rPr lang="en-GB" sz="1600" b="1" dirty="0" smtClean="0">
                <a:solidFill>
                  <a:srgbClr val="FF0000"/>
                </a:solidFill>
              </a:rPr>
              <a:t>for FR1 and </a:t>
            </a:r>
            <a:r>
              <a:rPr lang="en-GB" sz="1600" dirty="0" err="1">
                <a:solidFill>
                  <a:srgbClr val="FF0000"/>
                </a:solidFill>
              </a:rPr>
              <a:t>S</a:t>
            </a:r>
            <a:r>
              <a:rPr lang="en-GB" sz="1600" baseline="-25000" dirty="0" err="1">
                <a:solidFill>
                  <a:srgbClr val="FF0000"/>
                </a:solidFill>
              </a:rPr>
              <a:t>SearchDeltaP</a:t>
            </a:r>
            <a:r>
              <a:rPr lang="en-GB" sz="1600" baseline="-25000" dirty="0">
                <a:solidFill>
                  <a:srgbClr val="FF0000"/>
                </a:solidFill>
              </a:rPr>
              <a:t> </a:t>
            </a:r>
            <a:r>
              <a:rPr lang="en-GB" sz="1600" b="1" dirty="0">
                <a:solidFill>
                  <a:srgbClr val="FF0000"/>
                </a:solidFill>
              </a:rPr>
              <a:t>= </a:t>
            </a:r>
            <a:r>
              <a:rPr lang="en-GB" sz="1600" b="1" dirty="0" smtClean="0">
                <a:solidFill>
                  <a:srgbClr val="FF0000"/>
                </a:solidFill>
              </a:rPr>
              <a:t>6dB for </a:t>
            </a:r>
            <a:r>
              <a:rPr lang="en-GB" sz="1600" b="1" dirty="0" smtClean="0">
                <a:solidFill>
                  <a:srgbClr val="FF0000"/>
                </a:solidFill>
              </a:rPr>
              <a:t>FR2]</a:t>
            </a:r>
            <a:endParaRPr lang="en-GB" sz="1600" b="1" dirty="0" smtClean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  <a:buFont typeface="Wingdings" pitchFamily="2" charset="2"/>
              <a:buChar char="n"/>
            </a:pPr>
            <a:r>
              <a:rPr lang="en-GB" sz="1600" dirty="0" err="1" smtClean="0"/>
              <a:t>S</a:t>
            </a:r>
            <a:r>
              <a:rPr lang="en-GB" sz="1600" baseline="-25000" dirty="0" err="1" smtClean="0"/>
              <a:t>SearchThresholdP</a:t>
            </a:r>
            <a:r>
              <a:rPr lang="en-GB" sz="1600" baseline="-25000" dirty="0" smtClean="0"/>
              <a:t> </a:t>
            </a:r>
            <a:r>
              <a:rPr lang="en-GB" sz="1600" b="1" dirty="0"/>
              <a:t>= </a:t>
            </a:r>
            <a:r>
              <a:rPr lang="en-GB" sz="1600" b="1" dirty="0" err="1"/>
              <a:t>Srxlev</a:t>
            </a:r>
            <a:r>
              <a:rPr lang="en-GB" sz="1600" b="1" dirty="0"/>
              <a:t> – </a:t>
            </a:r>
            <a:r>
              <a:rPr lang="en-GB" sz="1600" b="1" dirty="0" smtClean="0"/>
              <a:t>[</a:t>
            </a:r>
            <a:r>
              <a:rPr lang="en-GB" sz="1600" b="1" dirty="0" smtClean="0">
                <a:solidFill>
                  <a:srgbClr val="FF0000"/>
                </a:solidFill>
              </a:rPr>
              <a:t>TBD</a:t>
            </a:r>
            <a:r>
              <a:rPr lang="en-GB" sz="1600" b="1" dirty="0" smtClean="0"/>
              <a:t>] </a:t>
            </a:r>
            <a:r>
              <a:rPr lang="en-GB" sz="1600" b="1" dirty="0"/>
              <a:t>dB </a:t>
            </a:r>
            <a:r>
              <a:rPr lang="en-GB" sz="1600" b="1" dirty="0" smtClean="0">
                <a:solidFill>
                  <a:srgbClr val="FF0000"/>
                </a:solidFill>
              </a:rPr>
              <a:t>[TBD: For </a:t>
            </a:r>
            <a:r>
              <a:rPr lang="en-GB" sz="1600" b="1" dirty="0" smtClean="0">
                <a:solidFill>
                  <a:srgbClr val="FF0000"/>
                </a:solidFill>
              </a:rPr>
              <a:t>FR1, X&gt;4.5 while for FR2, </a:t>
            </a:r>
            <a:r>
              <a:rPr lang="en-GB" sz="1600" b="1" dirty="0" smtClean="0">
                <a:solidFill>
                  <a:srgbClr val="FF0000"/>
                </a:solidFill>
              </a:rPr>
              <a:t>X&gt;6]</a:t>
            </a:r>
            <a:endParaRPr lang="en-GB" sz="1600" b="1" dirty="0" smtClean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  <a:buFont typeface="Wingdings" pitchFamily="2" charset="2"/>
              <a:buChar char="n"/>
            </a:pPr>
            <a:r>
              <a:rPr lang="en-US" altLang="zh-CN" sz="1600" b="1" dirty="0"/>
              <a:t>Exclude the cell search process from test repetition</a:t>
            </a:r>
          </a:p>
          <a:p>
            <a:pPr>
              <a:lnSpc>
                <a:spcPct val="150000"/>
              </a:lnSpc>
              <a:buFont typeface="Wingdings" pitchFamily="2" charset="2"/>
              <a:buChar char="n"/>
            </a:pPr>
            <a:r>
              <a:rPr lang="en-US" altLang="zh-CN" sz="1600" b="1" dirty="0"/>
              <a:t>Use shorter DRX cycle to improve test </a:t>
            </a:r>
            <a:r>
              <a:rPr lang="en-US" altLang="zh-CN" sz="1600" b="1" dirty="0" smtClean="0"/>
              <a:t>efficiency: DRX </a:t>
            </a:r>
            <a:r>
              <a:rPr lang="en-US" altLang="zh-CN" sz="1600" b="1" dirty="0"/>
              <a:t>= </a:t>
            </a:r>
            <a:r>
              <a:rPr lang="en-US" altLang="zh-CN" sz="1600" b="1" dirty="0" smtClean="0"/>
              <a:t>[</a:t>
            </a:r>
            <a:r>
              <a:rPr lang="en-US" altLang="zh-CN" sz="1600" b="1" dirty="0" smtClean="0">
                <a:solidFill>
                  <a:srgbClr val="FF0000"/>
                </a:solidFill>
              </a:rPr>
              <a:t>TBD</a:t>
            </a:r>
            <a:r>
              <a:rPr lang="en-US" altLang="zh-CN" sz="1600" b="1" dirty="0" smtClean="0"/>
              <a:t>] s </a:t>
            </a:r>
            <a:r>
              <a:rPr lang="en-US" altLang="zh-CN" sz="1600" b="1" dirty="0"/>
              <a:t>T</a:t>
            </a:r>
            <a:r>
              <a:rPr lang="en-US" altLang="zh-CN" sz="1600" b="1" baseline="-25000" dirty="0"/>
              <a:t>SI-NR</a:t>
            </a:r>
            <a:r>
              <a:rPr lang="en-US" altLang="zh-CN" sz="1600" b="1" dirty="0"/>
              <a:t> = </a:t>
            </a:r>
            <a:r>
              <a:rPr lang="en-US" altLang="zh-CN" sz="1600" b="1" dirty="0" smtClean="0"/>
              <a:t>[</a:t>
            </a:r>
            <a:r>
              <a:rPr lang="en-US" altLang="zh-CN" sz="1600" b="1" dirty="0" smtClean="0">
                <a:solidFill>
                  <a:srgbClr val="FF0000"/>
                </a:solidFill>
              </a:rPr>
              <a:t>TBD</a:t>
            </a:r>
            <a:r>
              <a:rPr lang="en-US" altLang="zh-CN" sz="1600" b="1" dirty="0" smtClean="0"/>
              <a:t>] s</a:t>
            </a:r>
            <a:endParaRPr lang="en-US" altLang="zh-CN" sz="1600" b="1" dirty="0"/>
          </a:p>
        </p:txBody>
      </p:sp>
    </p:spTree>
    <p:extLst>
      <p:ext uri="{BB962C8B-B14F-4D97-AF65-F5344CB8AC3E}">
        <p14:creationId xmlns:p14="http://schemas.microsoft.com/office/powerpoint/2010/main" val="3509921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BA6AB79-18D1-4C4D-9684-5F3BD6E155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sv-S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DCF8EBEB-210D-4438-8FFC-46293C77AD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en-GB" altLang="zh-CN" sz="1800" dirty="0" smtClean="0"/>
              <a:t>[1</a:t>
            </a:r>
            <a:r>
              <a:rPr lang="en-GB" altLang="zh-CN" sz="1800" dirty="0" smtClean="0"/>
              <a:t>] R4-2014370</a:t>
            </a:r>
            <a:endParaRPr lang="en-GB" altLang="zh-CN" sz="1800" dirty="0" smtClean="0"/>
          </a:p>
          <a:p>
            <a:pPr marL="0" indent="0">
              <a:lnSpc>
                <a:spcPct val="150000"/>
              </a:lnSpc>
              <a:buNone/>
            </a:pPr>
            <a:r>
              <a:rPr lang="en-GB" altLang="zh-CN" sz="1800" dirty="0" smtClean="0"/>
              <a:t>[2</a:t>
            </a:r>
            <a:r>
              <a:rPr lang="en-GB" altLang="zh-CN" sz="1800" dirty="0" smtClean="0"/>
              <a:t>] R4-2014409</a:t>
            </a:r>
            <a:endParaRPr lang="en-GB" altLang="zh-CN" sz="1800" dirty="0" smtClean="0"/>
          </a:p>
          <a:p>
            <a:pPr marL="0" indent="0">
              <a:lnSpc>
                <a:spcPct val="150000"/>
              </a:lnSpc>
              <a:buNone/>
            </a:pPr>
            <a:r>
              <a:rPr lang="en-GB" altLang="zh-CN" sz="1800" dirty="0" smtClean="0"/>
              <a:t>[3</a:t>
            </a:r>
            <a:r>
              <a:rPr lang="en-GB" altLang="zh-CN" sz="1800" dirty="0" smtClean="0"/>
              <a:t>] R4-2014657</a:t>
            </a:r>
            <a:endParaRPr lang="en-GB" altLang="zh-CN" sz="1800" dirty="0" smtClean="0"/>
          </a:p>
          <a:p>
            <a:pPr marL="0" indent="0">
              <a:lnSpc>
                <a:spcPct val="150000"/>
              </a:lnSpc>
              <a:buNone/>
            </a:pPr>
            <a:r>
              <a:rPr lang="en-GB" altLang="zh-CN" sz="1800" dirty="0" smtClean="0"/>
              <a:t>[4</a:t>
            </a:r>
            <a:r>
              <a:rPr lang="en-GB" altLang="zh-CN" sz="1800" dirty="0" smtClean="0"/>
              <a:t>] R4-2014835</a:t>
            </a:r>
            <a:endParaRPr lang="en-GB" altLang="zh-CN" sz="1800" dirty="0" smtClean="0"/>
          </a:p>
          <a:p>
            <a:pPr marL="0" indent="0">
              <a:lnSpc>
                <a:spcPct val="150000"/>
              </a:lnSpc>
              <a:buNone/>
            </a:pPr>
            <a:r>
              <a:rPr lang="en-GB" altLang="zh-CN" sz="1800" dirty="0" smtClean="0"/>
              <a:t>[5</a:t>
            </a:r>
            <a:r>
              <a:rPr lang="en-GB" altLang="zh-CN" sz="1800" dirty="0" smtClean="0"/>
              <a:t>] R4-2015483</a:t>
            </a:r>
            <a:endParaRPr lang="en-GB" altLang="zh-CN" sz="1800" dirty="0" smtClean="0"/>
          </a:p>
          <a:p>
            <a:pPr marL="0" indent="0">
              <a:lnSpc>
                <a:spcPct val="150000"/>
              </a:lnSpc>
              <a:buNone/>
            </a:pPr>
            <a:r>
              <a:rPr lang="en-GB" altLang="zh-CN" sz="1800" dirty="0" smtClean="0"/>
              <a:t>[6</a:t>
            </a:r>
            <a:r>
              <a:rPr lang="en-GB" altLang="zh-CN" sz="1800" dirty="0" smtClean="0"/>
              <a:t>] R4-2016147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GB" altLang="zh-CN" sz="1800" dirty="0" smtClean="0"/>
              <a:t>[7] R4-2016149</a:t>
            </a:r>
            <a:endParaRPr lang="en-GB" altLang="zh-CN" sz="1800" dirty="0" smtClean="0"/>
          </a:p>
        </p:txBody>
      </p:sp>
    </p:spTree>
    <p:extLst>
      <p:ext uri="{BB962C8B-B14F-4D97-AF65-F5344CB8AC3E}">
        <p14:creationId xmlns:p14="http://schemas.microsoft.com/office/powerpoint/2010/main" val="2106015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32462</TotalTime>
  <Words>234</Words>
  <Application>Microsoft Office PowerPoint</Application>
  <PresentationFormat>全屏显示(4:3)</PresentationFormat>
  <Paragraphs>27</Paragraphs>
  <Slides>4</Slides>
  <Notes>1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5" baseType="lpstr">
      <vt:lpstr>Office 主题</vt:lpstr>
      <vt:lpstr>WF on RRM test cases for power saving</vt:lpstr>
      <vt:lpstr>Background</vt:lpstr>
      <vt:lpstr>Way forward</vt:lpstr>
      <vt:lpstr>References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4Rx 8x4</dc:title>
  <dc:creator>Saynajakangas, Tuomo (Nokia - FI/Oulu)</dc:creator>
  <cp:lastModifiedBy>CATT</cp:lastModifiedBy>
  <cp:revision>432</cp:revision>
  <dcterms:created xsi:type="dcterms:W3CDTF">2014-03-20T14:32:54Z</dcterms:created>
  <dcterms:modified xsi:type="dcterms:W3CDTF">2020-11-10T10:36:49Z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1587949173</vt:lpwstr>
  </property>
</Properties>
</file>