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2" r:id="rId4"/>
    <p:sldId id="291" r:id="rId5"/>
    <p:sldId id="288" r:id="rId6"/>
    <p:sldId id="289" r:id="rId7"/>
    <p:sldId id="29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35MHz 45MHz REFSENS AMPR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Skyworks,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R4-2016864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552074"/>
            <a:ext cx="11271939" cy="3416967"/>
          </a:xfrm>
        </p:spPr>
        <p:txBody>
          <a:bodyPr>
            <a:normAutofit/>
          </a:bodyPr>
          <a:lstStyle/>
          <a:p>
            <a:r>
              <a:rPr lang="en-US" dirty="0"/>
              <a:t>Various companies brought contributions for AMPR and REFSENS for 35MHz and 45MHz channel bandwidths</a:t>
            </a:r>
          </a:p>
          <a:p>
            <a:r>
              <a:rPr lang="en-US" dirty="0"/>
              <a:t>Agreements can be made for n3, n66 35MHz and 45MHz REFSENS</a:t>
            </a:r>
          </a:p>
          <a:p>
            <a:r>
              <a:rPr lang="en-US" dirty="0"/>
              <a:t>Agreements can be made for n25 35MHz</a:t>
            </a:r>
          </a:p>
          <a:p>
            <a:r>
              <a:rPr lang="en-US" dirty="0"/>
              <a:t>No agreements made for 35MHz for n8, n71 and 45MHz for n2 due to large BW</a:t>
            </a:r>
          </a:p>
          <a:p>
            <a:r>
              <a:rPr lang="en-US" dirty="0"/>
              <a:t>Various issues were brought up using the large BW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Issues associated with n8, n25, n71 45 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203158"/>
            <a:ext cx="11271939" cy="536608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REFSENS degradation due to IM3 of TX image and TX signal or IM3 ACLR overlap</a:t>
            </a:r>
          </a:p>
          <a:p>
            <a:pPr lvl="1"/>
            <a:r>
              <a:rPr lang="en-US" dirty="0"/>
              <a:t>n8 35M, n71 35M, and n25 45M</a:t>
            </a:r>
          </a:p>
          <a:p>
            <a:pPr lvl="1"/>
            <a:r>
              <a:rPr lang="en-US" dirty="0"/>
              <a:t>As much as 25-30dB MSD</a:t>
            </a:r>
          </a:p>
          <a:p>
            <a:r>
              <a:rPr lang="en-US" b="1" dirty="0"/>
              <a:t>LB-LB ENDC combination issues</a:t>
            </a:r>
          </a:p>
          <a:p>
            <a:pPr lvl="1"/>
            <a:r>
              <a:rPr lang="en-US" dirty="0"/>
              <a:t>DC_20A_n8A, DC_13A_n71A, and any future LB-LB combinations have CIM5 issue</a:t>
            </a:r>
          </a:p>
          <a:p>
            <a:r>
              <a:rPr lang="en-US" b="1" dirty="0"/>
              <a:t>Coexistence Issues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Cases are n71 -&gt; B29/B12</a:t>
            </a:r>
          </a:p>
          <a:p>
            <a:pPr lvl="1"/>
            <a:r>
              <a:rPr lang="en-US" dirty="0"/>
              <a:t>RB restriction or 12-14dBAMPR required with new NS flag for n71 -&gt; B29 coexistence.</a:t>
            </a:r>
          </a:p>
          <a:p>
            <a:r>
              <a:rPr lang="en-US" b="1" dirty="0"/>
              <a:t>Difficult to assess large relative channel BW impact </a:t>
            </a:r>
          </a:p>
          <a:p>
            <a:pPr lvl="1"/>
            <a:r>
              <a:rPr lang="en-US" dirty="0"/>
              <a:t>Option 1: ∆MPR not conclusive</a:t>
            </a:r>
          </a:p>
          <a:p>
            <a:pPr lvl="1"/>
            <a:r>
              <a:rPr lang="en-US" dirty="0"/>
              <a:t>Option 2: ∆MPR = 1dB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9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35MHz and 45MHz REFSENS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4EDDED-7714-4000-8CB2-E56186206954}"/>
              </a:ext>
            </a:extLst>
          </p:cNvPr>
          <p:cNvSpPr txBox="1">
            <a:spLocks/>
          </p:cNvSpPr>
          <p:nvPr/>
        </p:nvSpPr>
        <p:spPr>
          <a:xfrm>
            <a:off x="285900" y="3154679"/>
            <a:ext cx="11132939" cy="2701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Comparison</a:t>
            </a:r>
          </a:p>
          <a:p>
            <a:r>
              <a:rPr lang="en-GB" dirty="0"/>
              <a:t>No agreement on UL configuration for n8, n71 for 35MHz BW</a:t>
            </a:r>
          </a:p>
          <a:p>
            <a:r>
              <a:rPr lang="en-GB" dirty="0"/>
              <a:t>Large variation of MSD and UL configuration for n8,  n71 35MHz</a:t>
            </a:r>
          </a:p>
          <a:p>
            <a:r>
              <a:rPr lang="en-GB" dirty="0"/>
              <a:t>UL configuration was chosen in [1] by keeping the T-R offset / UL allocation ratio the same as the ratio from the next lowest supported UL BW</a:t>
            </a:r>
          </a:p>
          <a:p>
            <a:pPr lvl="1"/>
            <a:r>
              <a:rPr lang="en-GB" dirty="0"/>
              <a:t>Other methods not precluded.</a:t>
            </a:r>
          </a:p>
          <a:p>
            <a:r>
              <a:rPr lang="en-GB" dirty="0">
                <a:highlight>
                  <a:srgbClr val="00FF00"/>
                </a:highlight>
              </a:rPr>
              <a:t>Potential Agreement for UL configuration for n3 and n25 35MHz BW and n3 45MHz BW – To be confirmed next meeting.</a:t>
            </a:r>
          </a:p>
          <a:p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DEEE90A-4174-400E-B18B-CAE8BF6B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06430"/>
              </p:ext>
            </p:extLst>
          </p:nvPr>
        </p:nvGraphicFramePr>
        <p:xfrm>
          <a:off x="470588" y="1184461"/>
          <a:ext cx="4495800" cy="15621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64883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282255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7276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4064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4929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81373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563547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REFSENS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370718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51444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19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0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2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717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13471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015E276-485C-43C0-982A-472F5705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12452"/>
              </p:ext>
            </p:extLst>
          </p:nvPr>
        </p:nvGraphicFramePr>
        <p:xfrm>
          <a:off x="5852369" y="1151442"/>
          <a:ext cx="4546600" cy="156210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722949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888382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44336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69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6903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62234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53676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Config. 15K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912393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8347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09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[50]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[50]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[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73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72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[50]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[50]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[40]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652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425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2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6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n7 35 MHz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5550983"/>
            <a:ext cx="11132939" cy="612074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Potential agreement </a:t>
            </a:r>
            <a:r>
              <a:rPr lang="en-US" dirty="0"/>
              <a:t>using inputs from Skyworks, Apple and Qualcomm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80C65-0255-4CF5-94F5-677738D185BB}"/>
              </a:ext>
            </a:extLst>
          </p:cNvPr>
          <p:cNvSpPr txBox="1"/>
          <p:nvPr/>
        </p:nvSpPr>
        <p:spPr>
          <a:xfrm>
            <a:off x="2442630" y="995998"/>
            <a:ext cx="1804586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Skyworks/ </a:t>
            </a:r>
            <a:r>
              <a:rPr lang="en-US" sz="1600" dirty="0">
                <a:solidFill>
                  <a:srgbClr val="FF0000"/>
                </a:solidFill>
              </a:rPr>
              <a:t>Apple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EE5DC-B854-48E8-AF07-360585261E40}"/>
              </a:ext>
            </a:extLst>
          </p:cNvPr>
          <p:cNvSpPr txBox="1"/>
          <p:nvPr/>
        </p:nvSpPr>
        <p:spPr>
          <a:xfrm>
            <a:off x="7665039" y="1082513"/>
            <a:ext cx="311208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Qualcomm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CA6882-1878-4C5B-82C1-B0467825C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51148"/>
              </p:ext>
            </p:extLst>
          </p:nvPr>
        </p:nvGraphicFramePr>
        <p:xfrm>
          <a:off x="393079" y="1430099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&gt;[9.36]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F24E37-C830-4CFC-A049-2C372BB55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88391"/>
              </p:ext>
            </p:extLst>
          </p:nvPr>
        </p:nvGraphicFramePr>
        <p:xfrm>
          <a:off x="6108081" y="1478121"/>
          <a:ext cx="5162550" cy="1234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138">
                  <a:extLst>
                    <a:ext uri="{9D8B030D-6E8A-4147-A177-3AD203B41FA5}">
                      <a16:colId xmlns:a16="http://schemas.microsoft.com/office/drawing/2014/main" val="482515546"/>
                    </a:ext>
                  </a:extLst>
                </a:gridCol>
                <a:gridCol w="1090465">
                  <a:extLst>
                    <a:ext uri="{9D8B030D-6E8A-4147-A177-3AD203B41FA5}">
                      <a16:colId xmlns:a16="http://schemas.microsoft.com/office/drawing/2014/main" val="347949755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311843724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1727278068"/>
                    </a:ext>
                  </a:extLst>
                </a:gridCol>
                <a:gridCol w="490219">
                  <a:extLst>
                    <a:ext uri="{9D8B030D-6E8A-4147-A177-3AD203B41FA5}">
                      <a16:colId xmlns:a16="http://schemas.microsoft.com/office/drawing/2014/main" val="576573177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545203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13352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&lt;2.7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2634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&lt;13.5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–2.7)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858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≥13.5, &lt;23.76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4476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23.76,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736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5642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AD8394E-0208-4628-9257-2BED0CCC5A22}"/>
              </a:ext>
            </a:extLst>
          </p:cNvPr>
          <p:cNvSpPr txBox="1"/>
          <p:nvPr/>
        </p:nvSpPr>
        <p:spPr>
          <a:xfrm>
            <a:off x="4853012" y="2987831"/>
            <a:ext cx="2320805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highlight>
                  <a:srgbClr val="00FF00"/>
                </a:highlight>
              </a:rPr>
              <a:t>Potential Agreement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0989AE2-75B0-4968-A993-9B4F561D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9140"/>
              </p:ext>
            </p:extLst>
          </p:nvPr>
        </p:nvGraphicFramePr>
        <p:xfrm>
          <a:off x="3296054" y="3406407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&lt;[3.42]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&gt;[9.0]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4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n25 and n66 NS_03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266947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Tentative agreements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on the updated NS_03 requirement for 35MHz and 45MHz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to use same NS_03 AMPR for 35MHz and 45MHz as specified in TS38.101-1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r>
              <a:rPr lang="en-US" dirty="0"/>
              <a:t>Confirm adoption of equation-based proposal in WF for 35/45MHz requirements (R4-2016863).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09D85-5904-4D12-AED3-8BB881C36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73664"/>
              </p:ext>
            </p:extLst>
          </p:nvPr>
        </p:nvGraphicFramePr>
        <p:xfrm>
          <a:off x="862947" y="3878827"/>
          <a:ext cx="612076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637329">
                  <a:extLst>
                    <a:ext uri="{9D8B030D-6E8A-4147-A177-3AD203B41FA5}">
                      <a16:colId xmlns:a16="http://schemas.microsoft.com/office/drawing/2014/main" val="2946094147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4147700000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238581392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25680294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133244721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1219607064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972034391"/>
                    </a:ext>
                  </a:extLst>
                </a:gridCol>
                <a:gridCol w="453156">
                  <a:extLst>
                    <a:ext uri="{9D8B030D-6E8A-4147-A177-3AD203B41FA5}">
                      <a16:colId xmlns:a16="http://schemas.microsoft.com/office/drawing/2014/main" val="20911200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2884553198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1200439500"/>
                    </a:ext>
                  </a:extLst>
                </a:gridCol>
                <a:gridCol w="1221495">
                  <a:extLst>
                    <a:ext uri="{9D8B030D-6E8A-4147-A177-3AD203B41FA5}">
                      <a16:colId xmlns:a16="http://schemas.microsoft.com/office/drawing/2014/main" val="3835162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47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5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1 % of channel BW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37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1-6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5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7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1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24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30-35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3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40-45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9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45-50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21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6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WF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891875"/>
            <a:ext cx="11271939" cy="56533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Due to the issues mentioned with 35MHz for Low bands and 45MHz with n2, the following WF is considered:</a:t>
            </a:r>
          </a:p>
          <a:p>
            <a:r>
              <a:rPr lang="en-US" dirty="0"/>
              <a:t>Consider asymmetric UL/DL for n8, n71, n25</a:t>
            </a:r>
          </a:p>
          <a:p>
            <a:pPr lvl="1"/>
            <a:r>
              <a:rPr lang="en-US" dirty="0"/>
              <a:t>Keep 35MHz for n8, n71 on the DL</a:t>
            </a:r>
          </a:p>
          <a:p>
            <a:pPr lvl="1"/>
            <a:r>
              <a:rPr lang="en-US" dirty="0"/>
              <a:t>Keep 45MHz for n25 on the DL</a:t>
            </a:r>
          </a:p>
          <a:p>
            <a:pPr lvl="1"/>
            <a:r>
              <a:rPr lang="en-US" dirty="0"/>
              <a:t>Configuration table is already in place</a:t>
            </a:r>
          </a:p>
          <a:p>
            <a:pPr lvl="1"/>
            <a:r>
              <a:rPr lang="en-US" dirty="0"/>
              <a:t>Possibly introduce BCS1 for affected bands</a:t>
            </a:r>
          </a:p>
          <a:p>
            <a:r>
              <a:rPr lang="en-GB" dirty="0"/>
              <a:t>Re-evaluate REFSENS for the following with agreed UL configuration</a:t>
            </a:r>
          </a:p>
          <a:p>
            <a:pPr lvl="1"/>
            <a:r>
              <a:rPr lang="en-GB" dirty="0"/>
              <a:t>20MHz UL/35MHz DL for n8 (Skyworks has provided)</a:t>
            </a:r>
          </a:p>
          <a:p>
            <a:pPr lvl="1"/>
            <a:r>
              <a:rPr lang="en-GB" dirty="0"/>
              <a:t>20MHz UL/35MHz DL for n71 (Skyworks has provided)</a:t>
            </a:r>
          </a:p>
          <a:p>
            <a:pPr lvl="1"/>
            <a:r>
              <a:rPr lang="en-GB" dirty="0"/>
              <a:t>45MHz DL only for n25 with UL restricted to ≤ 40MHz</a:t>
            </a:r>
          </a:p>
          <a:p>
            <a:pPr lvl="1"/>
            <a:r>
              <a:rPr lang="en-GB" dirty="0"/>
              <a:t>35MHz UL/35MHz DL, 45MHz UL/45MHz DL for n3 (Qualcomm, Murata has provided)</a:t>
            </a:r>
          </a:p>
          <a:p>
            <a:pPr lvl="1"/>
            <a:r>
              <a:rPr lang="en-GB" dirty="0"/>
              <a:t>35MHz UL/35MHz DL for n25 (Qualcomm, Murata has provided)</a:t>
            </a:r>
          </a:p>
          <a:p>
            <a:r>
              <a:rPr lang="en-GB" dirty="0"/>
              <a:t>Channel location(s) of asymmetric UL (Worst Case/Best Case) DL cases can be studied for MSD test points</a:t>
            </a:r>
          </a:p>
          <a:p>
            <a:r>
              <a:rPr lang="en-GB" dirty="0"/>
              <a:t>Potential agreement for UL configuration on slide 4 to be confirmed next meeting.</a:t>
            </a:r>
          </a:p>
          <a:p>
            <a:r>
              <a:rPr lang="en-GB" dirty="0"/>
              <a:t>Assume UL RB allocation is closest to DL band</a:t>
            </a:r>
          </a:p>
          <a:p>
            <a:r>
              <a:rPr lang="en-GB" dirty="0"/>
              <a:t>DL band is fully allocated.</a:t>
            </a:r>
          </a:p>
          <a:p>
            <a:r>
              <a:rPr lang="en-GB" dirty="0"/>
              <a:t>Other companies encouraged to bring measurements and analysis </a:t>
            </a:r>
          </a:p>
        </p:txBody>
      </p:sp>
    </p:spTree>
    <p:extLst>
      <p:ext uri="{BB962C8B-B14F-4D97-AF65-F5344CB8AC3E}">
        <p14:creationId xmlns:p14="http://schemas.microsoft.com/office/powerpoint/2010/main" val="4144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R4-2016600, “</a:t>
            </a:r>
            <a:r>
              <a:rPr lang="fr-FR" dirty="0"/>
              <a:t>35M_45M AMPR, MPR, REFSENS</a:t>
            </a:r>
            <a:r>
              <a:rPr lang="en-US" dirty="0"/>
              <a:t>”, Qualcomm Incorporated, </a:t>
            </a:r>
            <a:r>
              <a:rPr lang="de-DE" dirty="0"/>
              <a:t>3GPP TSG-RAN WG4 #97-e, revised from R4-201473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R4-2015432, “REFSENS of n3, n8, n25 and n71 for new channel bandwidth”, Murata Manufacturing Co Ltd., </a:t>
            </a:r>
            <a:r>
              <a:rPr lang="en-US" dirty="0"/>
              <a:t>3GPP TSG-RAN WG4 Meeting # 97-e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R4-2015800, “Specification impact of additional 35&amp;45MHz channel bandwidths”,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R4-2016010, “n71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R4-2016011, “n8 35MHz AMPR and MSD Measurements”,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R4-2016027, “n7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R4-2016060, “Introduction of 35MHz and 45MHz regarding CA, DC, V2x combinations”, Ericsson,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R4-2016295, “Introduction of 35 MHz for n8, n66, n71 and 45 MHz for n66”, Apple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R4-2014186, “REFSENS of n8 and n71 for 35MHz channel bandwidth”, MediaTek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R4-2014911, “UE RF requirements tables with channel BW dependency”, Apple Inc., </a:t>
            </a:r>
            <a:r>
              <a:rPr lang="de-DE" dirty="0"/>
              <a:t>3GPP TSG-RAN WG4 #97-e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12156</TotalTime>
  <Words>1414</Words>
  <Application>Microsoft Office PowerPoint</Application>
  <PresentationFormat>Widescreen</PresentationFormat>
  <Paragraphs>371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佈景主題</vt:lpstr>
      <vt:lpstr> WF on 35MHz 45MHz REFSENS AMPR</vt:lpstr>
      <vt:lpstr>Background</vt:lpstr>
      <vt:lpstr>Issues associated with n8, n25, n71 45 MHz</vt:lpstr>
      <vt:lpstr>35MHz and 45MHz REFSENS Agreement</vt:lpstr>
      <vt:lpstr>n7 35 MHz A-MPR Agreement</vt:lpstr>
      <vt:lpstr>n25 and n66 NS_03 A-MPR Agreement</vt:lpstr>
      <vt:lpstr>WF</vt:lpstr>
      <vt:lpstr>References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187</cp:revision>
  <dcterms:created xsi:type="dcterms:W3CDTF">2019-08-26T17:00:24Z</dcterms:created>
  <dcterms:modified xsi:type="dcterms:W3CDTF">2020-11-11T19:56:55Z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(2)qtxoXBqnLGt2oO9It664i/RJlSi7GGl8J9J2HejoUHqMXDiWijz8eN18eHSyEZaRD6yimrQA
TIxHCAuG1UiielkpRxZggZ7Uq33p95qfbffExmoNK9gjXp5q2I2SKvpwl3sTzJKK60fIrWHM
Y4jYMlxskqdUBaOm9ovwsvfI3YYfjyrUiZXJOB78NgmlO2JpwNvnsVFBQHaavwo9fn4857sY
3xD3uKsFQrOvOjlRfb</vt:lpwstr>
  </property>
  <property fmtid="{D5CDD505-2E9C-101B-9397-08002B2CF9AE}" pid="10" name="_2015_ms_pID_7253431">
    <vt:lpwstr>mjozQlZdd9GabvH8Ry/oINfd6oDCbQSMiAdsSeK9JotQtK10cPuAet
M35zFnPM4KdpxGi7nsvBxtugYcZkQux2NvFiYwi3ZWIUMdLdsORj5mT2BNHAUwrzcql2sQi4
gFWs8WgYFMcodfaZAkLMT4iEKZIIc5woELjDK5WvuromSbJJwmmAPh/qGQqojOatMrMdc55W
A/PrzCV/SxnQ+IeF</vt:lpwstr>
  </property>
</Properties>
</file>