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1" r:id="rId3"/>
    <p:sldId id="288" r:id="rId4"/>
    <p:sldId id="289" r:id="rId5"/>
    <p:sldId id="290" r:id="rId6"/>
    <p:sldId id="284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9" d="100"/>
          <a:sy n="89" d="100"/>
        </p:scale>
        <p:origin x="102" y="2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按一下以編輯母片副標題樣式</a:t>
            </a:r>
            <a:endParaRPr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E10F2-2FEA-4448-BBA9-09DE30F77860}" type="datetimeFigureOut">
              <a:rPr lang="en-US" smtClean="0"/>
              <a:t>11/9/2020</a:t>
            </a:fld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66FD8-1118-4409-A990-4A1FE2A34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3229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E10F2-2FEA-4448-BBA9-09DE30F77860}" type="datetimeFigureOut">
              <a:rPr lang="en-US" smtClean="0"/>
              <a:t>11/9/2020</a:t>
            </a:fld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66FD8-1118-4409-A990-4A1FE2A34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7768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E10F2-2FEA-4448-BBA9-09DE30F77860}" type="datetimeFigureOut">
              <a:rPr lang="en-US" smtClean="0"/>
              <a:t>11/9/2020</a:t>
            </a:fld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66FD8-1118-4409-A990-4A1FE2A34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0820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E10F2-2FEA-4448-BBA9-09DE30F77860}" type="datetimeFigureOut">
              <a:rPr lang="en-US" smtClean="0"/>
              <a:t>11/9/2020</a:t>
            </a:fld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66FD8-1118-4409-A990-4A1FE2A34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9653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E10F2-2FEA-4448-BBA9-09DE30F77860}" type="datetimeFigureOut">
              <a:rPr lang="en-US" smtClean="0"/>
              <a:t>11/9/2020</a:t>
            </a:fld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66FD8-1118-4409-A990-4A1FE2A34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6609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E10F2-2FEA-4448-BBA9-09DE30F77860}" type="datetimeFigureOut">
              <a:rPr lang="en-US" smtClean="0"/>
              <a:t>11/9/2020</a:t>
            </a:fld>
            <a:endParaRPr 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66FD8-1118-4409-A990-4A1FE2A34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5995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E10F2-2FEA-4448-BBA9-09DE30F77860}" type="datetimeFigureOut">
              <a:rPr lang="en-US" smtClean="0"/>
              <a:t>11/9/2020</a:t>
            </a:fld>
            <a:endParaRPr 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66FD8-1118-4409-A990-4A1FE2A34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6075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E10F2-2FEA-4448-BBA9-09DE30F77860}" type="datetimeFigureOut">
              <a:rPr lang="en-US" smtClean="0"/>
              <a:t>11/9/2020</a:t>
            </a:fld>
            <a:endParaRPr 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66FD8-1118-4409-A990-4A1FE2A34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8419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E10F2-2FEA-4448-BBA9-09DE30F77860}" type="datetimeFigureOut">
              <a:rPr lang="en-US" smtClean="0"/>
              <a:t>11/9/2020</a:t>
            </a:fld>
            <a:endParaRPr 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66FD8-1118-4409-A990-4A1FE2A34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9841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E10F2-2FEA-4448-BBA9-09DE30F77860}" type="datetimeFigureOut">
              <a:rPr lang="en-US" smtClean="0"/>
              <a:t>11/9/2020</a:t>
            </a:fld>
            <a:endParaRPr 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66FD8-1118-4409-A990-4A1FE2A34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4785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E10F2-2FEA-4448-BBA9-09DE30F77860}" type="datetimeFigureOut">
              <a:rPr lang="en-US" smtClean="0"/>
              <a:t>11/9/2020</a:t>
            </a:fld>
            <a:endParaRPr 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66FD8-1118-4409-A990-4A1FE2A34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0100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5E10F2-2FEA-4448-BBA9-09DE30F77860}" type="datetimeFigureOut">
              <a:rPr lang="en-US" smtClean="0"/>
              <a:t>11/9/2020</a:t>
            </a:fld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A66FD8-1118-4409-A990-4A1FE2A34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4024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599883"/>
            <a:ext cx="9144000" cy="2387600"/>
          </a:xfrm>
        </p:spPr>
        <p:txBody>
          <a:bodyPr>
            <a:normAutofit/>
          </a:bodyPr>
          <a:lstStyle/>
          <a:p>
            <a:r>
              <a:rPr lang="en-US" dirty="0"/>
              <a:t> WF on 35MHz 45MHz REFSENS AMPR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290320" y="4221798"/>
            <a:ext cx="9144000" cy="848042"/>
          </a:xfrm>
        </p:spPr>
        <p:txBody>
          <a:bodyPr/>
          <a:lstStyle/>
          <a:p>
            <a:r>
              <a:rPr lang="en-US" dirty="0"/>
              <a:t>Qualcomm, […]</a:t>
            </a:r>
          </a:p>
        </p:txBody>
      </p:sp>
      <p:sp>
        <p:nvSpPr>
          <p:cNvPr id="5" name="矩形 4"/>
          <p:cNvSpPr/>
          <p:nvPr/>
        </p:nvSpPr>
        <p:spPr>
          <a:xfrm>
            <a:off x="0" y="168256"/>
            <a:ext cx="1206561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hangingPunct="0">
              <a:spcAft>
                <a:spcPts val="0"/>
              </a:spcAft>
            </a:pPr>
            <a:r>
              <a:rPr lang="en-GB" sz="2400" b="1" dirty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­­­</a:t>
            </a:r>
            <a:r>
              <a:rPr lang="en-US" sz="2400" b="1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3GPP TSG-RAN WG4 Meeting # 97-e</a:t>
            </a:r>
            <a:r>
              <a:rPr lang="en-GB" sz="2400" b="1" dirty="0">
                <a:effectLst/>
                <a:latin typeface="Arial" panose="020B060402020202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	          			    		 </a:t>
            </a:r>
            <a:r>
              <a:rPr lang="en-GB" sz="2400" b="1" dirty="0">
                <a:latin typeface="Arial" panose="020B060402020202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R4-2016864 </a:t>
            </a:r>
          </a:p>
          <a:p>
            <a:pPr hangingPunct="0">
              <a:spcAft>
                <a:spcPts val="0"/>
              </a:spcAft>
            </a:pPr>
            <a:r>
              <a:rPr lang="en-US" sz="24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Electronic Meeting, 2</a:t>
            </a:r>
            <a:r>
              <a:rPr lang="en-US" sz="2400" b="1" baseline="300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nd</a:t>
            </a:r>
            <a:r>
              <a:rPr lang="en-US" sz="24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13</a:t>
            </a:r>
            <a:r>
              <a:rPr lang="en-US" sz="2400" b="1" baseline="300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24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Nov., 2020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42863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95628" y="156813"/>
            <a:ext cx="10515600" cy="767306"/>
          </a:xfrm>
        </p:spPr>
        <p:txBody>
          <a:bodyPr/>
          <a:lstStyle/>
          <a:p>
            <a:r>
              <a:rPr lang="en-GB" dirty="0"/>
              <a:t>35MHz and 45MHz REFSENS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7C4EDDED-7714-4000-8CB2-E56186206954}"/>
              </a:ext>
            </a:extLst>
          </p:cNvPr>
          <p:cNvSpPr txBox="1">
            <a:spLocks/>
          </p:cNvSpPr>
          <p:nvPr/>
        </p:nvSpPr>
        <p:spPr>
          <a:xfrm>
            <a:off x="285900" y="3154679"/>
            <a:ext cx="11132939" cy="35465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/>
              <a:t>Comparison</a:t>
            </a:r>
          </a:p>
          <a:p>
            <a:r>
              <a:rPr lang="en-GB" dirty="0"/>
              <a:t>Agree on UL config of </a:t>
            </a:r>
            <a:r>
              <a:rPr lang="en-GB" dirty="0">
                <a:highlight>
                  <a:srgbClr val="FFFF00"/>
                </a:highlight>
              </a:rPr>
              <a:t>16RBs for n8, n71 for 35MHz BW??</a:t>
            </a:r>
          </a:p>
          <a:p>
            <a:r>
              <a:rPr lang="en-GB" dirty="0">
                <a:highlight>
                  <a:srgbClr val="00FF00"/>
                </a:highlight>
              </a:rPr>
              <a:t>Agreement for UL configuration for n3 and n25 45MHz BW.</a:t>
            </a:r>
          </a:p>
          <a:p>
            <a:r>
              <a:rPr lang="en-GB" dirty="0">
                <a:highlight>
                  <a:srgbClr val="00FF00"/>
                </a:highlight>
              </a:rPr>
              <a:t>Potential Agreement for UL configuration for n3 and n25 35MHz BW</a:t>
            </a:r>
            <a:r>
              <a:rPr lang="en-GB" dirty="0"/>
              <a:t>.</a:t>
            </a:r>
          </a:p>
          <a:p>
            <a:endParaRPr lang="en-GB" dirty="0"/>
          </a:p>
          <a:p>
            <a:r>
              <a:rPr lang="en-GB" dirty="0"/>
              <a:t>Other companies evaluate REFSENS for 20MHz UL/35MHz DL for n71/n8.</a:t>
            </a:r>
          </a:p>
          <a:p>
            <a:r>
              <a:rPr lang="en-GB" dirty="0"/>
              <a:t>Re-evaluate REFSENS with agreed UL configuration.</a:t>
            </a:r>
          </a:p>
        </p:txBody>
      </p:sp>
      <p:graphicFrame>
        <p:nvGraphicFramePr>
          <p:cNvPr id="18" name="Table 17">
            <a:extLst>
              <a:ext uri="{FF2B5EF4-FFF2-40B4-BE49-F238E27FC236}">
                <a16:creationId xmlns:a16="http://schemas.microsoft.com/office/drawing/2014/main" id="{1DEEE90A-4174-400E-B18B-CAE8BF6B043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7406430"/>
              </p:ext>
            </p:extLst>
          </p:nvPr>
        </p:nvGraphicFramePr>
        <p:xfrm>
          <a:off x="470588" y="1184461"/>
          <a:ext cx="4495800" cy="1562100"/>
        </p:xfrm>
        <a:graphic>
          <a:graphicData uri="http://schemas.openxmlformats.org/drawingml/2006/table">
            <a:tbl>
              <a:tblPr/>
              <a:tblGrid>
                <a:gridCol w="838200">
                  <a:extLst>
                    <a:ext uri="{9D8B030D-6E8A-4147-A177-3AD203B41FA5}">
                      <a16:colId xmlns:a16="http://schemas.microsoft.com/office/drawing/2014/main" val="6488378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82822555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737276099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354064279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37492991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425813731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425635470"/>
                    </a:ext>
                  </a:extLst>
                </a:gridCol>
              </a:tblGrid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REFSENS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91370718"/>
                  </a:ext>
                </a:extLst>
              </a:tr>
              <a:tr h="200025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Company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n25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n71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18514443"/>
                  </a:ext>
                </a:extLst>
              </a:tr>
              <a:tr h="2000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35M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45M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35M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45M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35M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35M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88922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QCOM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-85.2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-80.2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-81.7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-68.9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2519682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SWKS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-66.3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-66.3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4746018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MURATA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-84.2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-85.4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-70.7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-62.2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-67.6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6992445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AAPL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-62.3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-62.5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87871783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MTK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-69.2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-70.5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30134718"/>
                  </a:ext>
                </a:extLst>
              </a:tr>
            </a:tbl>
          </a:graphicData>
        </a:graphic>
      </p:graphicFrame>
      <p:graphicFrame>
        <p:nvGraphicFramePr>
          <p:cNvPr id="19" name="Table 18">
            <a:extLst>
              <a:ext uri="{FF2B5EF4-FFF2-40B4-BE49-F238E27FC236}">
                <a16:creationId xmlns:a16="http://schemas.microsoft.com/office/drawing/2014/main" id="{6015E276-485C-43C0-982A-472F5705DA6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9655947"/>
              </p:ext>
            </p:extLst>
          </p:nvPr>
        </p:nvGraphicFramePr>
        <p:xfrm>
          <a:off x="5852369" y="1151442"/>
          <a:ext cx="4546600" cy="1562100"/>
        </p:xfrm>
        <a:graphic>
          <a:graphicData uri="http://schemas.openxmlformats.org/drawingml/2006/table">
            <a:tbl>
              <a:tblPr/>
              <a:tblGrid>
                <a:gridCol w="889000">
                  <a:extLst>
                    <a:ext uri="{9D8B030D-6E8A-4147-A177-3AD203B41FA5}">
                      <a16:colId xmlns:a16="http://schemas.microsoft.com/office/drawing/2014/main" val="372294947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888838258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264433676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6669479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93690351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526223468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71536766"/>
                    </a:ext>
                  </a:extLst>
                </a:gridCol>
              </a:tblGrid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UL Config. 15K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78912393"/>
                  </a:ext>
                </a:extLst>
              </a:tr>
              <a:tr h="200025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Company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n25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n71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02683479"/>
                  </a:ext>
                </a:extLst>
              </a:tr>
              <a:tr h="2000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35M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45M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35M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45M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35M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35M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5460920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QCOM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 [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40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]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3317371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SWKS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4247216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MURATA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0765224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AAPL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0425086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MTK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601224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2161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13916" y="-7779"/>
            <a:ext cx="10515600" cy="767306"/>
          </a:xfrm>
        </p:spPr>
        <p:txBody>
          <a:bodyPr/>
          <a:lstStyle/>
          <a:p>
            <a:r>
              <a:rPr lang="en-GB" dirty="0"/>
              <a:t>Issue 3-8:  n7 35 MHz A-MPR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BC49754D-DC69-48B6-8B74-B43A4802F4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3916" y="5550983"/>
            <a:ext cx="11132939" cy="612074"/>
          </a:xfrm>
        </p:spPr>
        <p:txBody>
          <a:bodyPr>
            <a:normAutofit/>
          </a:bodyPr>
          <a:lstStyle/>
          <a:p>
            <a:r>
              <a:rPr lang="en-US" dirty="0">
                <a:highlight>
                  <a:srgbClr val="00FF00"/>
                </a:highlight>
              </a:rPr>
              <a:t>Potential agreement </a:t>
            </a:r>
            <a:r>
              <a:rPr lang="en-US" dirty="0"/>
              <a:t>using inputs from Skyworks, Apple and Qualcomm</a:t>
            </a:r>
            <a:endParaRPr lang="en-US" dirty="0">
              <a:highlight>
                <a:srgbClr val="FFFF00"/>
              </a:highlight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E880C65-0255-4CF5-94F5-677738D185BB}"/>
              </a:ext>
            </a:extLst>
          </p:cNvPr>
          <p:cNvSpPr txBox="1"/>
          <p:nvPr/>
        </p:nvSpPr>
        <p:spPr>
          <a:xfrm>
            <a:off x="2442630" y="995998"/>
            <a:ext cx="1804586" cy="418576"/>
          </a:xfrm>
          <a:prstGeom prst="rect">
            <a:avLst/>
          </a:prstGeom>
          <a:noFill/>
          <a:ln>
            <a:noFill/>
          </a:ln>
        </p:spPr>
        <p:txBody>
          <a:bodyPr wrap="square" lIns="137160" tIns="91440" rIns="0" bIns="91440" rtlCol="0">
            <a:spAutoFit/>
          </a:bodyPr>
          <a:lstStyle/>
          <a:p>
            <a:pPr algn="l">
              <a:lnSpc>
                <a:spcPct val="95000"/>
              </a:lnSpc>
              <a:spcBef>
                <a:spcPts val="1200"/>
              </a:spcBef>
            </a:pPr>
            <a:r>
              <a:rPr lang="en-US" sz="1600" dirty="0">
                <a:solidFill>
                  <a:schemeClr val="tx1"/>
                </a:solidFill>
              </a:rPr>
              <a:t>Skyworks/ </a:t>
            </a:r>
            <a:r>
              <a:rPr lang="en-US" sz="1600" dirty="0">
                <a:solidFill>
                  <a:srgbClr val="FF0000"/>
                </a:solidFill>
              </a:rPr>
              <a:t>Apple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49EE5DC-B854-48E8-AF07-360585261E40}"/>
              </a:ext>
            </a:extLst>
          </p:cNvPr>
          <p:cNvSpPr txBox="1"/>
          <p:nvPr/>
        </p:nvSpPr>
        <p:spPr>
          <a:xfrm>
            <a:off x="7665039" y="1082513"/>
            <a:ext cx="3112081" cy="418576"/>
          </a:xfrm>
          <a:prstGeom prst="rect">
            <a:avLst/>
          </a:prstGeom>
          <a:noFill/>
          <a:ln>
            <a:noFill/>
          </a:ln>
        </p:spPr>
        <p:txBody>
          <a:bodyPr wrap="square" lIns="137160" tIns="91440" rIns="0" bIns="91440" rtlCol="0">
            <a:spAutoFit/>
          </a:bodyPr>
          <a:lstStyle/>
          <a:p>
            <a:pPr algn="l">
              <a:lnSpc>
                <a:spcPct val="95000"/>
              </a:lnSpc>
              <a:spcBef>
                <a:spcPts val="1200"/>
              </a:spcBef>
            </a:pPr>
            <a:r>
              <a:rPr lang="en-US" sz="1600" dirty="0">
                <a:solidFill>
                  <a:schemeClr val="tx1"/>
                </a:solidFill>
              </a:rPr>
              <a:t>Qualcomm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3FCA6882-1878-4C5B-82C1-B0467825C54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0351148"/>
              </p:ext>
            </p:extLst>
          </p:nvPr>
        </p:nvGraphicFramePr>
        <p:xfrm>
          <a:off x="393079" y="1430099"/>
          <a:ext cx="5438775" cy="1347663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878773">
                  <a:extLst>
                    <a:ext uri="{9D8B030D-6E8A-4147-A177-3AD203B41FA5}">
                      <a16:colId xmlns:a16="http://schemas.microsoft.com/office/drawing/2014/main" val="3418713004"/>
                    </a:ext>
                  </a:extLst>
                </a:gridCol>
                <a:gridCol w="1069485">
                  <a:extLst>
                    <a:ext uri="{9D8B030D-6E8A-4147-A177-3AD203B41FA5}">
                      <a16:colId xmlns:a16="http://schemas.microsoft.com/office/drawing/2014/main" val="2555111429"/>
                    </a:ext>
                  </a:extLst>
                </a:gridCol>
                <a:gridCol w="1504865">
                  <a:extLst>
                    <a:ext uri="{9D8B030D-6E8A-4147-A177-3AD203B41FA5}">
                      <a16:colId xmlns:a16="http://schemas.microsoft.com/office/drawing/2014/main" val="214970172"/>
                    </a:ext>
                  </a:extLst>
                </a:gridCol>
                <a:gridCol w="1504865">
                  <a:extLst>
                    <a:ext uri="{9D8B030D-6E8A-4147-A177-3AD203B41FA5}">
                      <a16:colId xmlns:a16="http://schemas.microsoft.com/office/drawing/2014/main" val="1852790303"/>
                    </a:ext>
                  </a:extLst>
                </a:gridCol>
                <a:gridCol w="480787">
                  <a:extLst>
                    <a:ext uri="{9D8B030D-6E8A-4147-A177-3AD203B41FA5}">
                      <a16:colId xmlns:a16="http://schemas.microsoft.com/office/drawing/2014/main" val="2894063608"/>
                    </a:ext>
                  </a:extLst>
                </a:gridCol>
              </a:tblGrid>
              <a:tr h="117475">
                <a:tc rowSpan="2">
                  <a:txBody>
                    <a:bodyPr/>
                    <a:lstStyle/>
                    <a:p>
                      <a:pPr marL="0" marR="0" algn="ctr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900" b="1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Channel Bandwidth, MHz</a:t>
                      </a:r>
                      <a:endParaRPr lang="en-US" sz="900" b="1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900" b="1" dirty="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Carrier </a:t>
                      </a:r>
                      <a:r>
                        <a:rPr lang="en-GB" sz="900" b="1" dirty="0" err="1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Center</a:t>
                      </a:r>
                      <a:r>
                        <a:rPr lang="en-GB" sz="900" b="1" dirty="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 Frequency, Fc, MHz</a:t>
                      </a:r>
                      <a:endParaRPr lang="en-US" sz="900" b="1" dirty="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900" b="1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Regions</a:t>
                      </a:r>
                      <a:endParaRPr lang="en-US" sz="900" b="1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algn="ctr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900" b="1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A-MPR</a:t>
                      </a:r>
                      <a:endParaRPr lang="en-US" sz="900" b="1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20903119"/>
                  </a:ext>
                </a:extLst>
              </a:tr>
              <a:tr h="1174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900" b="1" dirty="0" err="1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RB</a:t>
                      </a:r>
                      <a:r>
                        <a:rPr lang="en-GB" sz="900" b="1" baseline="-25000" dirty="0" err="1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end</a:t>
                      </a:r>
                      <a:r>
                        <a:rPr lang="en-GB" sz="900" b="1" dirty="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*12*SCS</a:t>
                      </a:r>
                      <a:endParaRPr lang="en-US" sz="900" b="1" dirty="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  <a:p>
                      <a:pPr marL="0" marR="0" algn="ctr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900" b="1" dirty="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MHz</a:t>
                      </a:r>
                      <a:endParaRPr lang="en-US" sz="900" b="1" dirty="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900" b="1" dirty="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L</a:t>
                      </a:r>
                      <a:r>
                        <a:rPr lang="en-GB" sz="900" b="1" baseline="-25000" dirty="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CRB</a:t>
                      </a:r>
                      <a:r>
                        <a:rPr lang="en-GB" sz="900" b="1" dirty="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*12*SCS</a:t>
                      </a:r>
                      <a:endParaRPr lang="en-US" sz="900" b="1" dirty="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  <a:p>
                      <a:pPr marL="0" marR="0" algn="ctr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900" b="1" dirty="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MHz</a:t>
                      </a:r>
                      <a:endParaRPr lang="en-US" sz="900" b="1" dirty="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93452220"/>
                  </a:ext>
                </a:extLst>
              </a:tr>
              <a:tr h="0">
                <a:tc rowSpan="5">
                  <a:txBody>
                    <a:bodyPr/>
                    <a:lstStyle/>
                    <a:p>
                      <a:pPr marL="0" marR="0" algn="ctr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35 MHz</a:t>
                      </a:r>
                      <a:endParaRPr lang="en-US" sz="9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900" kern="1200" dirty="0"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</a:rPr>
                        <a:t>2517.5 ≤ F</a:t>
                      </a:r>
                      <a:r>
                        <a:rPr lang="en-GB" sz="900" kern="1200" baseline="-25000" dirty="0"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</a:rPr>
                        <a:t>C</a:t>
                      </a:r>
                      <a:r>
                        <a:rPr lang="en-GB" sz="900" kern="1200" dirty="0"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</a:rPr>
                        <a:t> ≤ 2552.5</a:t>
                      </a:r>
                      <a:endParaRPr lang="en-US" sz="900" dirty="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900" dirty="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Arial" panose="020B0604020202020204" pitchFamily="34" charset="0"/>
                        </a:rPr>
                        <a:t>≥</a:t>
                      </a:r>
                      <a:r>
                        <a:rPr lang="en-GB" sz="900" dirty="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lang="en-GB" sz="900" dirty="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Arial" panose="020B0604020202020204" pitchFamily="34" charset="0"/>
                        </a:rPr>
                        <a:t>, &lt;[2.7 or </a:t>
                      </a:r>
                      <a:r>
                        <a:rPr lang="en-GB" sz="9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Arial" panose="020B0604020202020204" pitchFamily="34" charset="0"/>
                        </a:rPr>
                        <a:t>3.42</a:t>
                      </a:r>
                      <a:r>
                        <a:rPr lang="en-GB" sz="900" dirty="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Arial" panose="020B0604020202020204" pitchFamily="34" charset="0"/>
                        </a:rPr>
                        <a:t>]</a:t>
                      </a:r>
                      <a:endParaRPr lang="en-US" sz="900" dirty="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Arial" panose="020B0604020202020204" pitchFamily="34" charset="0"/>
                        </a:rPr>
                        <a:t>&gt;0</a:t>
                      </a:r>
                      <a:endParaRPr lang="en-US" sz="9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A4</a:t>
                      </a:r>
                      <a:endParaRPr lang="en-US" sz="9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31004130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900" dirty="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Arial" panose="020B0604020202020204" pitchFamily="34" charset="0"/>
                        </a:rPr>
                        <a:t>≥</a:t>
                      </a:r>
                      <a:r>
                        <a:rPr lang="en-GB" sz="900" dirty="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[2.7 or </a:t>
                      </a:r>
                      <a:r>
                        <a:rPr lang="en-GB" sz="9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3.42</a:t>
                      </a:r>
                      <a:r>
                        <a:rPr lang="en-GB" sz="900" dirty="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en-GB" sz="900" dirty="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Arial" panose="020B0604020202020204" pitchFamily="34" charset="0"/>
                        </a:rPr>
                        <a:t>, &lt;[15.84]</a:t>
                      </a:r>
                      <a:endParaRPr lang="en-US" sz="900" dirty="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Arial" panose="020B0604020202020204" pitchFamily="34" charset="0"/>
                        </a:rPr>
                        <a:t>&gt;max (0, 12*SCS*RB</a:t>
                      </a:r>
                      <a:r>
                        <a:rPr lang="en-GB" sz="900" baseline="-2500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Arial" panose="020B0604020202020204" pitchFamily="34" charset="0"/>
                        </a:rPr>
                        <a:t>end</a:t>
                      </a: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Arial" panose="020B0604020202020204" pitchFamily="34" charset="0"/>
                        </a:rPr>
                        <a:t> –[3.06])</a:t>
                      </a:r>
                      <a:endParaRPr lang="en-US" sz="9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A5</a:t>
                      </a:r>
                      <a:endParaRPr lang="en-US" sz="9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67781933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Arial" panose="020B0604020202020204" pitchFamily="34" charset="0"/>
                        </a:rPr>
                        <a:t>≥</a:t>
                      </a: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[15.84]</a:t>
                      </a: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Arial" panose="020B0604020202020204" pitchFamily="34" charset="0"/>
                        </a:rPr>
                        <a:t>, &lt;[22.68]</a:t>
                      </a:r>
                      <a:endParaRPr lang="en-US" sz="9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Arial" panose="020B0604020202020204" pitchFamily="34" charset="0"/>
                        </a:rPr>
                        <a:t>&gt;[12.6]</a:t>
                      </a:r>
                      <a:endParaRPr lang="en-US" sz="9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A6</a:t>
                      </a:r>
                      <a:endParaRPr lang="en-US" sz="9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50869535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Arial" panose="020B0604020202020204" pitchFamily="34" charset="0"/>
                        </a:rPr>
                        <a:t>≥[22.68]</a:t>
                      </a: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Arial" panose="020B0604020202020204" pitchFamily="34" charset="0"/>
                        </a:rPr>
                        <a:t>&lt;[28.8]</a:t>
                      </a:r>
                      <a:endParaRPr lang="en-US" sz="9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Arial" panose="020B0604020202020204" pitchFamily="34" charset="0"/>
                        </a:rPr>
                        <a:t>&gt;[9.36]</a:t>
                      </a:r>
                      <a:endParaRPr lang="en-US" sz="9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A7</a:t>
                      </a:r>
                      <a:endParaRPr lang="en-US" sz="9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5329599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900" dirty="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Arial" panose="020B0604020202020204" pitchFamily="34" charset="0"/>
                        </a:rPr>
                        <a:t>≥</a:t>
                      </a:r>
                      <a:r>
                        <a:rPr lang="en-GB" sz="900" dirty="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[28.8]</a:t>
                      </a:r>
                      <a:endParaRPr lang="en-US" sz="900" dirty="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900" dirty="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Arial" panose="020B0604020202020204" pitchFamily="34" charset="0"/>
                        </a:rPr>
                        <a:t>&gt;0</a:t>
                      </a:r>
                      <a:endParaRPr lang="en-US" sz="900" dirty="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900" dirty="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A8</a:t>
                      </a:r>
                      <a:endParaRPr lang="en-US" sz="900" dirty="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80834210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FEF24E37-C830-4CFC-A049-2C372BB55C9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8188391"/>
              </p:ext>
            </p:extLst>
          </p:nvPr>
        </p:nvGraphicFramePr>
        <p:xfrm>
          <a:off x="6108081" y="1478121"/>
          <a:ext cx="5162550" cy="123444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806138">
                  <a:extLst>
                    <a:ext uri="{9D8B030D-6E8A-4147-A177-3AD203B41FA5}">
                      <a16:colId xmlns:a16="http://schemas.microsoft.com/office/drawing/2014/main" val="482515546"/>
                    </a:ext>
                  </a:extLst>
                </a:gridCol>
                <a:gridCol w="1090465">
                  <a:extLst>
                    <a:ext uri="{9D8B030D-6E8A-4147-A177-3AD203B41FA5}">
                      <a16:colId xmlns:a16="http://schemas.microsoft.com/office/drawing/2014/main" val="3479497558"/>
                    </a:ext>
                  </a:extLst>
                </a:gridCol>
                <a:gridCol w="1387864">
                  <a:extLst>
                    <a:ext uri="{9D8B030D-6E8A-4147-A177-3AD203B41FA5}">
                      <a16:colId xmlns:a16="http://schemas.microsoft.com/office/drawing/2014/main" val="3118437248"/>
                    </a:ext>
                  </a:extLst>
                </a:gridCol>
                <a:gridCol w="1387864">
                  <a:extLst>
                    <a:ext uri="{9D8B030D-6E8A-4147-A177-3AD203B41FA5}">
                      <a16:colId xmlns:a16="http://schemas.microsoft.com/office/drawing/2014/main" val="1727278068"/>
                    </a:ext>
                  </a:extLst>
                </a:gridCol>
                <a:gridCol w="490219">
                  <a:extLst>
                    <a:ext uri="{9D8B030D-6E8A-4147-A177-3AD203B41FA5}">
                      <a16:colId xmlns:a16="http://schemas.microsoft.com/office/drawing/2014/main" val="576573177"/>
                    </a:ext>
                  </a:extLst>
                </a:gridCol>
              </a:tblGrid>
              <a:tr h="117475"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Channel Bandwidth, MHz</a:t>
                      </a:r>
                      <a:endParaRPr lang="en-US" sz="9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Carrier Center Frequency, Fc, MHz</a:t>
                      </a:r>
                      <a:endParaRPr lang="en-US" sz="9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Regions</a:t>
                      </a:r>
                      <a:endParaRPr lang="en-US" sz="9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A-MPR</a:t>
                      </a:r>
                      <a:endParaRPr lang="en-US" sz="9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40545203"/>
                  </a:ext>
                </a:extLst>
              </a:tr>
              <a:tr h="1174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RB</a:t>
                      </a:r>
                      <a:r>
                        <a:rPr lang="en-GB" sz="900" b="1" baseline="-25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end</a:t>
                      </a:r>
                      <a:r>
                        <a:rPr lang="en-GB" sz="9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*12*SCS</a:t>
                      </a:r>
                      <a:endParaRPr lang="en-US" sz="9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MHz</a:t>
                      </a:r>
                      <a:endParaRPr lang="en-US" sz="9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</a:t>
                      </a:r>
                      <a:r>
                        <a:rPr lang="en-GB" sz="900" b="1" baseline="-25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CRB</a:t>
                      </a:r>
                      <a:r>
                        <a:rPr lang="en-GB" sz="9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*12*SCS</a:t>
                      </a:r>
                      <a:endParaRPr lang="en-US" sz="9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MHz</a:t>
                      </a:r>
                      <a:endParaRPr lang="en-US" sz="9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0133521"/>
                  </a:ext>
                </a:extLst>
              </a:tr>
              <a:tr h="0"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35 MHz</a:t>
                      </a:r>
                      <a:endParaRPr lang="en-US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kern="1200"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</a:rPr>
                        <a:t>2517.5 ≤ F</a:t>
                      </a:r>
                      <a:r>
                        <a:rPr lang="en-GB" sz="900" kern="1200" baseline="-25000"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</a:rPr>
                        <a:t>C</a:t>
                      </a:r>
                      <a:r>
                        <a:rPr lang="en-GB" sz="900" kern="1200"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</a:rPr>
                        <a:t> ≤ 2552.5</a:t>
                      </a:r>
                      <a:endParaRPr lang="en-US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≥</a:t>
                      </a: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, &lt;2.7</a:t>
                      </a:r>
                      <a:endParaRPr lang="en-US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&gt;0</a:t>
                      </a:r>
                      <a:endParaRPr lang="en-US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A4</a:t>
                      </a:r>
                      <a:endParaRPr lang="en-US" sz="9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19972634"/>
                  </a:ext>
                </a:extLst>
              </a:tr>
              <a:tr h="17653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≥</a:t>
                      </a: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2.7</a:t>
                      </a: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, &lt;13.5</a:t>
                      </a:r>
                      <a:endParaRPr lang="en-US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&gt;max (0, 12*SCS*RB</a:t>
                      </a:r>
                      <a:r>
                        <a:rPr lang="en-GB" sz="900" baseline="-25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end </a:t>
                      </a: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–2.7)</a:t>
                      </a:r>
                      <a:endParaRPr lang="en-US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A5</a:t>
                      </a:r>
                      <a:endParaRPr lang="en-US" sz="9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4085883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≥13.5, &lt;23.76</a:t>
                      </a:r>
                      <a:endParaRPr lang="en-US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&gt;9.0</a:t>
                      </a:r>
                      <a:endParaRPr lang="en-US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A6</a:t>
                      </a:r>
                      <a:endParaRPr lang="en-US" sz="9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52447631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≥</a:t>
                      </a: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23.76, </a:t>
                      </a: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&lt;29.52</a:t>
                      </a:r>
                      <a:endParaRPr lang="en-US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&gt;9.0</a:t>
                      </a:r>
                      <a:endParaRPr lang="en-US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A7</a:t>
                      </a:r>
                      <a:endParaRPr lang="en-US" sz="9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64473643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≥</a:t>
                      </a: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29.52</a:t>
                      </a:r>
                      <a:endParaRPr lang="en-US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&gt;0</a:t>
                      </a:r>
                      <a:endParaRPr lang="en-US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A8</a:t>
                      </a:r>
                      <a:endParaRPr lang="en-US" sz="9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11756423"/>
                  </a:ext>
                </a:extLst>
              </a:tr>
            </a:tbl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CAD8394E-0208-4628-9257-2BED0CCC5A22}"/>
              </a:ext>
            </a:extLst>
          </p:cNvPr>
          <p:cNvSpPr txBox="1"/>
          <p:nvPr/>
        </p:nvSpPr>
        <p:spPr>
          <a:xfrm>
            <a:off x="4853012" y="2987831"/>
            <a:ext cx="2320805" cy="418576"/>
          </a:xfrm>
          <a:prstGeom prst="rect">
            <a:avLst/>
          </a:prstGeom>
          <a:noFill/>
          <a:ln>
            <a:noFill/>
          </a:ln>
        </p:spPr>
        <p:txBody>
          <a:bodyPr wrap="square" lIns="137160" tIns="91440" rIns="0" bIns="91440" rtlCol="0">
            <a:spAutoFit/>
          </a:bodyPr>
          <a:lstStyle/>
          <a:p>
            <a:pPr algn="l">
              <a:lnSpc>
                <a:spcPct val="95000"/>
              </a:lnSpc>
              <a:spcBef>
                <a:spcPts val="1200"/>
              </a:spcBef>
            </a:pPr>
            <a:r>
              <a:rPr lang="en-US" sz="1600" dirty="0">
                <a:solidFill>
                  <a:schemeClr val="tx1"/>
                </a:solidFill>
                <a:highlight>
                  <a:srgbClr val="00FF00"/>
                </a:highlight>
              </a:rPr>
              <a:t>Potential Agreement</a:t>
            </a:r>
          </a:p>
        </p:txBody>
      </p: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20989AE2-75B0-4968-A993-9B4F561DD0B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2859140"/>
              </p:ext>
            </p:extLst>
          </p:nvPr>
        </p:nvGraphicFramePr>
        <p:xfrm>
          <a:off x="3296054" y="3406407"/>
          <a:ext cx="5438775" cy="1347663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878773">
                  <a:extLst>
                    <a:ext uri="{9D8B030D-6E8A-4147-A177-3AD203B41FA5}">
                      <a16:colId xmlns:a16="http://schemas.microsoft.com/office/drawing/2014/main" val="3418713004"/>
                    </a:ext>
                  </a:extLst>
                </a:gridCol>
                <a:gridCol w="1069485">
                  <a:extLst>
                    <a:ext uri="{9D8B030D-6E8A-4147-A177-3AD203B41FA5}">
                      <a16:colId xmlns:a16="http://schemas.microsoft.com/office/drawing/2014/main" val="2555111429"/>
                    </a:ext>
                  </a:extLst>
                </a:gridCol>
                <a:gridCol w="1504865">
                  <a:extLst>
                    <a:ext uri="{9D8B030D-6E8A-4147-A177-3AD203B41FA5}">
                      <a16:colId xmlns:a16="http://schemas.microsoft.com/office/drawing/2014/main" val="214970172"/>
                    </a:ext>
                  </a:extLst>
                </a:gridCol>
                <a:gridCol w="1504865">
                  <a:extLst>
                    <a:ext uri="{9D8B030D-6E8A-4147-A177-3AD203B41FA5}">
                      <a16:colId xmlns:a16="http://schemas.microsoft.com/office/drawing/2014/main" val="1852790303"/>
                    </a:ext>
                  </a:extLst>
                </a:gridCol>
                <a:gridCol w="480787">
                  <a:extLst>
                    <a:ext uri="{9D8B030D-6E8A-4147-A177-3AD203B41FA5}">
                      <a16:colId xmlns:a16="http://schemas.microsoft.com/office/drawing/2014/main" val="2894063608"/>
                    </a:ext>
                  </a:extLst>
                </a:gridCol>
              </a:tblGrid>
              <a:tr h="117475">
                <a:tc rowSpan="2">
                  <a:txBody>
                    <a:bodyPr/>
                    <a:lstStyle/>
                    <a:p>
                      <a:pPr marL="0" marR="0" algn="ctr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900" b="1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Channel Bandwidth, MHz</a:t>
                      </a:r>
                      <a:endParaRPr lang="en-US" sz="900" b="1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900" b="1" dirty="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Carrier </a:t>
                      </a:r>
                      <a:r>
                        <a:rPr lang="en-GB" sz="900" b="1" dirty="0" err="1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Center</a:t>
                      </a:r>
                      <a:r>
                        <a:rPr lang="en-GB" sz="900" b="1" dirty="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 Frequency, Fc, MHz</a:t>
                      </a:r>
                      <a:endParaRPr lang="en-US" sz="900" b="1" dirty="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900" b="1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Regions</a:t>
                      </a:r>
                      <a:endParaRPr lang="en-US" sz="900" b="1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algn="ctr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900" b="1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A-MPR</a:t>
                      </a:r>
                      <a:endParaRPr lang="en-US" sz="900" b="1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20903119"/>
                  </a:ext>
                </a:extLst>
              </a:tr>
              <a:tr h="1174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900" b="1" dirty="0" err="1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RB</a:t>
                      </a:r>
                      <a:r>
                        <a:rPr lang="en-GB" sz="900" b="1" baseline="-25000" dirty="0" err="1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end</a:t>
                      </a:r>
                      <a:r>
                        <a:rPr lang="en-GB" sz="900" b="1" dirty="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*12*SCS</a:t>
                      </a:r>
                      <a:endParaRPr lang="en-US" sz="900" b="1" dirty="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  <a:p>
                      <a:pPr marL="0" marR="0" algn="ctr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900" b="1" dirty="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MHz</a:t>
                      </a:r>
                      <a:endParaRPr lang="en-US" sz="900" b="1" dirty="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900" b="1" dirty="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L</a:t>
                      </a:r>
                      <a:r>
                        <a:rPr lang="en-GB" sz="900" b="1" baseline="-25000" dirty="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CRB</a:t>
                      </a:r>
                      <a:r>
                        <a:rPr lang="en-GB" sz="900" b="1" dirty="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*12*SCS</a:t>
                      </a:r>
                      <a:endParaRPr lang="en-US" sz="900" b="1" dirty="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  <a:p>
                      <a:pPr marL="0" marR="0" algn="ctr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900" b="1" dirty="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MHz</a:t>
                      </a:r>
                      <a:endParaRPr lang="en-US" sz="900" b="1" dirty="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93452220"/>
                  </a:ext>
                </a:extLst>
              </a:tr>
              <a:tr h="0">
                <a:tc rowSpan="5">
                  <a:txBody>
                    <a:bodyPr/>
                    <a:lstStyle/>
                    <a:p>
                      <a:pPr marL="0" marR="0" algn="ctr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35 MHz</a:t>
                      </a:r>
                      <a:endParaRPr lang="en-US" sz="9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900" kern="1200" dirty="0"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</a:rPr>
                        <a:t>2517.5 ≤ F</a:t>
                      </a:r>
                      <a:r>
                        <a:rPr lang="en-GB" sz="900" kern="1200" baseline="-25000" dirty="0"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</a:rPr>
                        <a:t>C</a:t>
                      </a:r>
                      <a:r>
                        <a:rPr lang="en-GB" sz="900" kern="1200" dirty="0"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</a:rPr>
                        <a:t> ≤ 2552.5</a:t>
                      </a:r>
                      <a:endParaRPr lang="en-US" sz="900" dirty="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900" dirty="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Arial" panose="020B0604020202020204" pitchFamily="34" charset="0"/>
                        </a:rPr>
                        <a:t>≥</a:t>
                      </a:r>
                      <a:r>
                        <a:rPr lang="en-GB" sz="900" dirty="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lang="en-GB" sz="900" dirty="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Arial" panose="020B0604020202020204" pitchFamily="34" charset="0"/>
                        </a:rPr>
                        <a:t>, &lt;[3.42]</a:t>
                      </a:r>
                      <a:endParaRPr lang="en-US" sz="900" dirty="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Arial" panose="020B0604020202020204" pitchFamily="34" charset="0"/>
                        </a:rPr>
                        <a:t>&gt;0</a:t>
                      </a:r>
                      <a:endParaRPr lang="en-US" sz="9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A4</a:t>
                      </a:r>
                      <a:endParaRPr lang="en-US" sz="9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31004130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900" dirty="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Arial" panose="020B0604020202020204" pitchFamily="34" charset="0"/>
                        </a:rPr>
                        <a:t>≥</a:t>
                      </a:r>
                      <a:r>
                        <a:rPr lang="en-GB" sz="900" dirty="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3.42]</a:t>
                      </a:r>
                      <a:r>
                        <a:rPr lang="en-GB" sz="900" dirty="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Arial" panose="020B0604020202020204" pitchFamily="34" charset="0"/>
                        </a:rPr>
                        <a:t>, &lt;[15.84]</a:t>
                      </a:r>
                      <a:endParaRPr lang="en-US" sz="900" dirty="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Arial" panose="020B0604020202020204" pitchFamily="34" charset="0"/>
                        </a:rPr>
                        <a:t>&gt;max (0, 12*SCS*RB</a:t>
                      </a:r>
                      <a:r>
                        <a:rPr lang="en-GB" sz="900" baseline="-2500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Arial" panose="020B0604020202020204" pitchFamily="34" charset="0"/>
                        </a:rPr>
                        <a:t>end</a:t>
                      </a: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Arial" panose="020B0604020202020204" pitchFamily="34" charset="0"/>
                        </a:rPr>
                        <a:t> –[3.06])</a:t>
                      </a:r>
                      <a:endParaRPr lang="en-US" sz="9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A5</a:t>
                      </a:r>
                      <a:endParaRPr lang="en-US" sz="9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67781933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Arial" panose="020B0604020202020204" pitchFamily="34" charset="0"/>
                        </a:rPr>
                        <a:t>≥</a:t>
                      </a: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[15.84]</a:t>
                      </a: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Arial" panose="020B0604020202020204" pitchFamily="34" charset="0"/>
                        </a:rPr>
                        <a:t>, &lt;[22.68]</a:t>
                      </a:r>
                      <a:endParaRPr lang="en-US" sz="9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Arial" panose="020B0604020202020204" pitchFamily="34" charset="0"/>
                        </a:rPr>
                        <a:t>&gt;[12.6]</a:t>
                      </a:r>
                      <a:endParaRPr lang="en-US" sz="9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A6</a:t>
                      </a:r>
                      <a:endParaRPr lang="en-US" sz="9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50869535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Arial" panose="020B0604020202020204" pitchFamily="34" charset="0"/>
                        </a:rPr>
                        <a:t>≥[22.68]</a:t>
                      </a: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Arial" panose="020B0604020202020204" pitchFamily="34" charset="0"/>
                        </a:rPr>
                        <a:t>&lt;[28.8]</a:t>
                      </a:r>
                      <a:endParaRPr lang="en-US" sz="9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900" dirty="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Arial" panose="020B0604020202020204" pitchFamily="34" charset="0"/>
                        </a:rPr>
                        <a:t>&gt;[9.0]</a:t>
                      </a:r>
                      <a:endParaRPr lang="en-US" sz="900" dirty="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A7</a:t>
                      </a:r>
                      <a:endParaRPr lang="en-US" sz="9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5329599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900" dirty="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Arial" panose="020B0604020202020204" pitchFamily="34" charset="0"/>
                        </a:rPr>
                        <a:t>≥</a:t>
                      </a:r>
                      <a:r>
                        <a:rPr lang="en-GB" sz="900" dirty="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[28.8]</a:t>
                      </a:r>
                      <a:endParaRPr lang="en-US" sz="900" dirty="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900" dirty="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Arial" panose="020B0604020202020204" pitchFamily="34" charset="0"/>
                        </a:rPr>
                        <a:t>&gt;0</a:t>
                      </a:r>
                      <a:endParaRPr lang="en-US" sz="900" dirty="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900" dirty="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A8</a:t>
                      </a:r>
                      <a:endParaRPr lang="en-US" sz="900" dirty="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808342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40444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13916" y="-7779"/>
            <a:ext cx="10515600" cy="767306"/>
          </a:xfrm>
        </p:spPr>
        <p:txBody>
          <a:bodyPr/>
          <a:lstStyle/>
          <a:p>
            <a:r>
              <a:rPr lang="en-GB" dirty="0"/>
              <a:t>Issue 3-9:  n25 and n66 NS_03 A-MPR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BC49754D-DC69-48B6-8B74-B43A4802F4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3916" y="759527"/>
            <a:ext cx="11132939" cy="2219647"/>
          </a:xfrm>
        </p:spPr>
        <p:txBody>
          <a:bodyPr>
            <a:normAutofit/>
          </a:bodyPr>
          <a:lstStyle/>
          <a:p>
            <a:pPr lvl="0"/>
            <a:r>
              <a:rPr lang="en-GB" dirty="0"/>
              <a:t>Tentative agreements</a:t>
            </a:r>
            <a:endParaRPr lang="en-US" dirty="0"/>
          </a:p>
          <a:p>
            <a:pPr lvl="1"/>
            <a:r>
              <a:rPr lang="en-GB" dirty="0">
                <a:highlight>
                  <a:srgbClr val="00FF00"/>
                </a:highlight>
              </a:rPr>
              <a:t>Agree on the updated NS_03 requirement for 35MHz and 45MHz</a:t>
            </a:r>
            <a:endParaRPr lang="en-US" dirty="0">
              <a:highlight>
                <a:srgbClr val="00FF00"/>
              </a:highlight>
            </a:endParaRPr>
          </a:p>
          <a:p>
            <a:pPr lvl="1"/>
            <a:r>
              <a:rPr lang="en-GB" dirty="0">
                <a:highlight>
                  <a:srgbClr val="00FF00"/>
                </a:highlight>
              </a:rPr>
              <a:t>Agree to use same NS_03 AMPR for 35MHz and 45MHz as specified in TS38.101-1</a:t>
            </a:r>
            <a:endParaRPr lang="en-US" dirty="0">
              <a:highlight>
                <a:srgbClr val="00FF00"/>
              </a:highlight>
            </a:endParaRPr>
          </a:p>
          <a:p>
            <a:r>
              <a:rPr lang="en-US" dirty="0"/>
              <a:t>Further study on equation-based requirement to account for future added bandwidths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75B09D85-5904-4D12-AED3-8BB881C3628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2831749"/>
              </p:ext>
            </p:extLst>
          </p:nvPr>
        </p:nvGraphicFramePr>
        <p:xfrm>
          <a:off x="646378" y="3429000"/>
          <a:ext cx="6120766" cy="1783080"/>
        </p:xfrm>
        <a:graphic>
          <a:graphicData uri="http://schemas.openxmlformats.org/drawingml/2006/table">
            <a:tbl>
              <a:tblPr firstRow="1" firstCol="1" bandRow="1"/>
              <a:tblGrid>
                <a:gridCol w="637329">
                  <a:extLst>
                    <a:ext uri="{9D8B030D-6E8A-4147-A177-3AD203B41FA5}">
                      <a16:colId xmlns:a16="http://schemas.microsoft.com/office/drawing/2014/main" val="2946094147"/>
                    </a:ext>
                  </a:extLst>
                </a:gridCol>
                <a:gridCol w="489231">
                  <a:extLst>
                    <a:ext uri="{9D8B030D-6E8A-4147-A177-3AD203B41FA5}">
                      <a16:colId xmlns:a16="http://schemas.microsoft.com/office/drawing/2014/main" val="4147700000"/>
                    </a:ext>
                  </a:extLst>
                </a:gridCol>
                <a:gridCol w="489231">
                  <a:extLst>
                    <a:ext uri="{9D8B030D-6E8A-4147-A177-3AD203B41FA5}">
                      <a16:colId xmlns:a16="http://schemas.microsoft.com/office/drawing/2014/main" val="2385813925"/>
                    </a:ext>
                  </a:extLst>
                </a:gridCol>
                <a:gridCol w="489864">
                  <a:extLst>
                    <a:ext uri="{9D8B030D-6E8A-4147-A177-3AD203B41FA5}">
                      <a16:colId xmlns:a16="http://schemas.microsoft.com/office/drawing/2014/main" val="2256802945"/>
                    </a:ext>
                  </a:extLst>
                </a:gridCol>
                <a:gridCol w="489864">
                  <a:extLst>
                    <a:ext uri="{9D8B030D-6E8A-4147-A177-3AD203B41FA5}">
                      <a16:colId xmlns:a16="http://schemas.microsoft.com/office/drawing/2014/main" val="2133244721"/>
                    </a:ext>
                  </a:extLst>
                </a:gridCol>
                <a:gridCol w="456320">
                  <a:extLst>
                    <a:ext uri="{9D8B030D-6E8A-4147-A177-3AD203B41FA5}">
                      <a16:colId xmlns:a16="http://schemas.microsoft.com/office/drawing/2014/main" val="1219607064"/>
                    </a:ext>
                  </a:extLst>
                </a:gridCol>
                <a:gridCol w="456320">
                  <a:extLst>
                    <a:ext uri="{9D8B030D-6E8A-4147-A177-3AD203B41FA5}">
                      <a16:colId xmlns:a16="http://schemas.microsoft.com/office/drawing/2014/main" val="972034391"/>
                    </a:ext>
                  </a:extLst>
                </a:gridCol>
                <a:gridCol w="453156">
                  <a:extLst>
                    <a:ext uri="{9D8B030D-6E8A-4147-A177-3AD203B41FA5}">
                      <a16:colId xmlns:a16="http://schemas.microsoft.com/office/drawing/2014/main" val="20911200"/>
                    </a:ext>
                  </a:extLst>
                </a:gridCol>
                <a:gridCol w="468978">
                  <a:extLst>
                    <a:ext uri="{9D8B030D-6E8A-4147-A177-3AD203B41FA5}">
                      <a16:colId xmlns:a16="http://schemas.microsoft.com/office/drawing/2014/main" val="2884553198"/>
                    </a:ext>
                  </a:extLst>
                </a:gridCol>
                <a:gridCol w="468978">
                  <a:extLst>
                    <a:ext uri="{9D8B030D-6E8A-4147-A177-3AD203B41FA5}">
                      <a16:colId xmlns:a16="http://schemas.microsoft.com/office/drawing/2014/main" val="1200439500"/>
                    </a:ext>
                  </a:extLst>
                </a:gridCol>
                <a:gridCol w="1221495">
                  <a:extLst>
                    <a:ext uri="{9D8B030D-6E8A-4147-A177-3AD203B41FA5}">
                      <a16:colId xmlns:a16="http://schemas.microsoft.com/office/drawing/2014/main" val="3835162250"/>
                    </a:ext>
                  </a:extLst>
                </a:gridCol>
              </a:tblGrid>
              <a:tr h="0">
                <a:tc rowSpan="2"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Δf</a:t>
                      </a:r>
                      <a:r>
                        <a:rPr lang="en-GB" sz="700" b="1" baseline="-25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OOB</a:t>
                      </a:r>
                      <a:r>
                        <a:rPr lang="en-GB" sz="9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b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</a:br>
                      <a:r>
                        <a:rPr lang="en-GB" sz="9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MHz</a:t>
                      </a: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Channel bandwidth (MHz) / Spectrum emission limit (dBm)</a:t>
                      </a: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Measurement bandwidth</a:t>
                      </a: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44475830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5</a:t>
                      </a: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10</a:t>
                      </a:r>
                      <a:r>
                        <a:rPr lang="en-US" sz="9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15</a:t>
                      </a: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20</a:t>
                      </a: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25</a:t>
                      </a: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30</a:t>
                      </a: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35</a:t>
                      </a: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40</a:t>
                      </a: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45</a:t>
                      </a: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015494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Symbol" panose="05050102010706020507" pitchFamily="18" charset="2"/>
                          <a:ea typeface="Times New Roman" panose="02020603050405020304" pitchFamily="18" charset="0"/>
                          <a:cs typeface="Segoe UI" panose="020B0502040204020203" pitchFamily="34" charset="0"/>
                        </a:rPr>
                        <a:t>±</a:t>
                      </a: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0-1</a:t>
                      </a: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-13 </a:t>
                      </a: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-13 </a:t>
                      </a: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-13</a:t>
                      </a:r>
                      <a:r>
                        <a:rPr lang="en-US" sz="9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-13 </a:t>
                      </a: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-13 </a:t>
                      </a: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-13 </a:t>
                      </a: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-13</a:t>
                      </a: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-13</a:t>
                      </a: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-13</a:t>
                      </a: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1 % of channel BW </a:t>
                      </a: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566376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Symbol" panose="05050102010706020507" pitchFamily="18" charset="2"/>
                          <a:ea typeface="Times New Roman" panose="02020603050405020304" pitchFamily="18" charset="0"/>
                          <a:cs typeface="Segoe UI" panose="020B0502040204020203" pitchFamily="34" charset="0"/>
                        </a:rPr>
                        <a:t>±</a:t>
                      </a: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1-6</a:t>
                      </a: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-13</a:t>
                      </a: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-13</a:t>
                      </a: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-13</a:t>
                      </a:r>
                      <a:r>
                        <a:rPr lang="en-US" sz="9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-13</a:t>
                      </a:r>
                      <a:r>
                        <a:rPr lang="en-US" sz="9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-13</a:t>
                      </a: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-13</a:t>
                      </a: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-13</a:t>
                      </a: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-13</a:t>
                      </a: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-13</a:t>
                      </a: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 MHz</a:t>
                      </a: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189749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Symbol" panose="05050102010706020507" pitchFamily="18" charset="2"/>
                          <a:ea typeface="Times New Roman" panose="02020603050405020304" pitchFamily="18" charset="0"/>
                          <a:cs typeface="Segoe UI" panose="020B0502040204020203" pitchFamily="34" charset="0"/>
                        </a:rPr>
                        <a:t>±</a:t>
                      </a: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6-10</a:t>
                      </a: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-25</a:t>
                      </a: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-13</a:t>
                      </a: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-13</a:t>
                      </a: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-13</a:t>
                      </a:r>
                      <a:r>
                        <a:rPr lang="en-US" sz="9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-13</a:t>
                      </a: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-13</a:t>
                      </a: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-13</a:t>
                      </a: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-13</a:t>
                      </a: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-13</a:t>
                      </a: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 MHz</a:t>
                      </a: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3625432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Symbol" panose="05050102010706020507" pitchFamily="18" charset="2"/>
                          <a:ea typeface="Times New Roman" panose="02020603050405020304" pitchFamily="18" charset="0"/>
                          <a:cs typeface="Segoe UI" panose="020B0502040204020203" pitchFamily="34" charset="0"/>
                        </a:rPr>
                        <a:t>±</a:t>
                      </a: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10-15</a:t>
                      </a: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-25</a:t>
                      </a: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-13</a:t>
                      </a: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-13</a:t>
                      </a:r>
                      <a:r>
                        <a:rPr lang="en-US" sz="9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-13</a:t>
                      </a: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-13</a:t>
                      </a: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-13</a:t>
                      </a: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-13</a:t>
                      </a: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-13</a:t>
                      </a: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 MHz</a:t>
                      </a: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697085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Symbol" panose="05050102010706020507" pitchFamily="18" charset="2"/>
                          <a:ea typeface="Times New Roman" panose="02020603050405020304" pitchFamily="18" charset="0"/>
                          <a:cs typeface="Segoe UI" panose="020B0502040204020203" pitchFamily="34" charset="0"/>
                        </a:rPr>
                        <a:t>±</a:t>
                      </a: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15-20</a:t>
                      </a: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-25</a:t>
                      </a: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-13</a:t>
                      </a: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-13</a:t>
                      </a:r>
                      <a:r>
                        <a:rPr lang="en-US" sz="9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-13</a:t>
                      </a: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-13</a:t>
                      </a: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-13</a:t>
                      </a: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-13</a:t>
                      </a: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 MHz</a:t>
                      </a: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7165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Symbol" panose="05050102010706020507" pitchFamily="18" charset="2"/>
                          <a:ea typeface="Times New Roman" panose="02020603050405020304" pitchFamily="18" charset="0"/>
                          <a:cs typeface="Segoe UI" panose="020B0502040204020203" pitchFamily="34" charset="0"/>
                        </a:rPr>
                        <a:t>±</a:t>
                      </a: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20-25</a:t>
                      </a: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-25</a:t>
                      </a: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-13</a:t>
                      </a: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-13</a:t>
                      </a:r>
                      <a:r>
                        <a:rPr lang="en-US" sz="9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-13</a:t>
                      </a: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-13</a:t>
                      </a: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-13</a:t>
                      </a: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 MHz</a:t>
                      </a: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0781091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Symbol" panose="05050102010706020507" pitchFamily="18" charset="2"/>
                          <a:ea typeface="Times New Roman" panose="02020603050405020304" pitchFamily="18" charset="0"/>
                          <a:cs typeface="Segoe UI" panose="020B0502040204020203" pitchFamily="34" charset="0"/>
                        </a:rPr>
                        <a:t>±</a:t>
                      </a: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25-30</a:t>
                      </a: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-25</a:t>
                      </a: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-13</a:t>
                      </a:r>
                      <a:r>
                        <a:rPr lang="en-US" sz="9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-13</a:t>
                      </a: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-13</a:t>
                      </a: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-13</a:t>
                      </a: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 MHz</a:t>
                      </a: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0824317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Symbol" panose="05050102010706020507" pitchFamily="18" charset="2"/>
                          <a:ea typeface="Times New Roman" panose="02020603050405020304" pitchFamily="18" charset="0"/>
                          <a:cs typeface="Segoe UI" panose="020B0502040204020203" pitchFamily="34" charset="0"/>
                        </a:rPr>
                        <a:t>±</a:t>
                      </a: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30-35</a:t>
                      </a: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-25</a:t>
                      </a: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-13</a:t>
                      </a:r>
                      <a:r>
                        <a:rPr lang="en-US" sz="9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-13</a:t>
                      </a: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-13</a:t>
                      </a: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 MHz</a:t>
                      </a: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6403512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Symbol" panose="05050102010706020507" pitchFamily="18" charset="2"/>
                          <a:ea typeface="Times New Roman" panose="02020603050405020304" pitchFamily="18" charset="0"/>
                          <a:cs typeface="Segoe UI" panose="020B0502040204020203" pitchFamily="34" charset="0"/>
                        </a:rPr>
                        <a:t>±</a:t>
                      </a: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35-40</a:t>
                      </a: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-25</a:t>
                      </a:r>
                      <a:r>
                        <a:rPr lang="en-US" sz="9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-13</a:t>
                      </a:r>
                      <a:r>
                        <a:rPr lang="en-US" sz="9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-13</a:t>
                      </a: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 MHz</a:t>
                      </a: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795134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Symbol" panose="05050102010706020507" pitchFamily="18" charset="2"/>
                          <a:ea typeface="Times New Roman" panose="02020603050405020304" pitchFamily="18" charset="0"/>
                          <a:cs typeface="Segoe UI" panose="020B0502040204020203" pitchFamily="34" charset="0"/>
                        </a:rPr>
                        <a:t>±</a:t>
                      </a: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40-45</a:t>
                      </a: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-25</a:t>
                      </a:r>
                      <a:r>
                        <a:rPr lang="en-US" sz="9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-13</a:t>
                      </a:r>
                      <a:r>
                        <a:rPr lang="en-US" sz="9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 MHz</a:t>
                      </a: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9589179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Symbol" panose="05050102010706020507" pitchFamily="18" charset="2"/>
                          <a:ea typeface="Times New Roman" panose="02020603050405020304" pitchFamily="18" charset="0"/>
                          <a:cs typeface="Segoe UI" panose="020B0502040204020203" pitchFamily="34" charset="0"/>
                        </a:rPr>
                        <a:t>±</a:t>
                      </a: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45-50</a:t>
                      </a: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-25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 MHz</a:t>
                      </a:r>
                      <a:r>
                        <a:rPr lang="en-US" sz="9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162118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51692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13916" y="-7779"/>
            <a:ext cx="10515600" cy="767306"/>
          </a:xfrm>
        </p:spPr>
        <p:txBody>
          <a:bodyPr/>
          <a:lstStyle/>
          <a:p>
            <a:r>
              <a:rPr lang="en-GB" dirty="0"/>
              <a:t>Issue 3-10:  n71/ n8 35 MHz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BC49754D-DC69-48B6-8B74-B43A4802F4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6187" y="881694"/>
            <a:ext cx="5965368" cy="5692877"/>
          </a:xfrm>
        </p:spPr>
        <p:txBody>
          <a:bodyPr>
            <a:normAutofit/>
          </a:bodyPr>
          <a:lstStyle/>
          <a:p>
            <a:r>
              <a:rPr lang="en-US" b="1" dirty="0">
                <a:highlight>
                  <a:srgbClr val="FFFF00"/>
                </a:highlight>
              </a:rPr>
              <a:t>LB-LB ENDC combination issues</a:t>
            </a:r>
          </a:p>
          <a:p>
            <a:pPr lvl="1"/>
            <a:r>
              <a:rPr lang="en-US" dirty="0"/>
              <a:t>Agree to limit the supported BW for DC_20A_n8A, DC_13A_n71A, and any future LB-LB combinations</a:t>
            </a:r>
          </a:p>
          <a:p>
            <a:pPr lvl="1"/>
            <a:r>
              <a:rPr lang="en-US" dirty="0"/>
              <a:t>Or, specify RB position or added crossband noise MSD</a:t>
            </a:r>
          </a:p>
          <a:p>
            <a:r>
              <a:rPr lang="en-US" b="1" dirty="0">
                <a:highlight>
                  <a:srgbClr val="FFFF00"/>
                </a:highlight>
              </a:rPr>
              <a:t>Investigate Coexistence Issues</a:t>
            </a:r>
            <a:r>
              <a:rPr lang="en-US" dirty="0">
                <a:highlight>
                  <a:srgbClr val="FFFF00"/>
                </a:highlight>
              </a:rPr>
              <a:t> </a:t>
            </a:r>
          </a:p>
          <a:p>
            <a:pPr lvl="1"/>
            <a:r>
              <a:rPr lang="en-US" dirty="0"/>
              <a:t>Cases are n71 -&gt; B29/B12</a:t>
            </a:r>
          </a:p>
          <a:p>
            <a:pPr lvl="1"/>
            <a:r>
              <a:rPr lang="en-US" dirty="0"/>
              <a:t>Investigate RB restriction or AMPR with new NS flag for n71</a:t>
            </a:r>
          </a:p>
          <a:p>
            <a:pPr lvl="1"/>
            <a:r>
              <a:rPr lang="en-US" dirty="0"/>
              <a:t>Consider 2 cases with symmetric and asymmetric UL/DL due to uncertainty of 35MHz UL</a:t>
            </a:r>
          </a:p>
          <a:p>
            <a:pPr lvl="2"/>
            <a:r>
              <a:rPr lang="en-US" dirty="0"/>
              <a:t>20MHz UL, 35MHz DL</a:t>
            </a:r>
          </a:p>
          <a:p>
            <a:pPr lvl="2"/>
            <a:r>
              <a:rPr lang="en-US" dirty="0"/>
              <a:t>35MHz UL, 35MHz DL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CE2932B3-2C9E-483E-9705-FBE70492ABAC}"/>
              </a:ext>
            </a:extLst>
          </p:cNvPr>
          <p:cNvSpPr txBox="1">
            <a:spLocks/>
          </p:cNvSpPr>
          <p:nvPr/>
        </p:nvSpPr>
        <p:spPr>
          <a:xfrm>
            <a:off x="6379285" y="923669"/>
            <a:ext cx="5606528" cy="278293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>
                <a:highlight>
                  <a:srgbClr val="FFFF00"/>
                </a:highlight>
              </a:rPr>
              <a:t>Further measurements </a:t>
            </a:r>
            <a:r>
              <a:rPr lang="en-US" dirty="0"/>
              <a:t>and study to determine if large bandwidth is possible for n71 and n8.</a:t>
            </a:r>
          </a:p>
          <a:p>
            <a:pPr lvl="1"/>
            <a:r>
              <a:rPr lang="en-US" dirty="0"/>
              <a:t>Option 1: ∆MPR not conclusive</a:t>
            </a:r>
          </a:p>
          <a:p>
            <a:pPr lvl="1"/>
            <a:r>
              <a:rPr lang="en-US" dirty="0"/>
              <a:t>Option 2: ∆MPR = 1dB</a:t>
            </a:r>
          </a:p>
          <a:p>
            <a:r>
              <a:rPr lang="en-US" dirty="0">
                <a:highlight>
                  <a:srgbClr val="00FF00"/>
                </a:highlight>
              </a:rPr>
              <a:t>Agree on NS_35 SEM requirement for n71 AMPR for 35MHz.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E2A05641-0200-4F99-BF0A-78F90FEDA72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7494990"/>
              </p:ext>
            </p:extLst>
          </p:nvPr>
        </p:nvGraphicFramePr>
        <p:xfrm>
          <a:off x="6882063" y="4288411"/>
          <a:ext cx="4600972" cy="1645920"/>
        </p:xfrm>
        <a:graphic>
          <a:graphicData uri="http://schemas.openxmlformats.org/drawingml/2006/table">
            <a:tbl>
              <a:tblPr firstRow="1" firstCol="1" bandRow="1"/>
              <a:tblGrid>
                <a:gridCol w="675084">
                  <a:extLst>
                    <a:ext uri="{9D8B030D-6E8A-4147-A177-3AD203B41FA5}">
                      <a16:colId xmlns:a16="http://schemas.microsoft.com/office/drawing/2014/main" val="860385610"/>
                    </a:ext>
                  </a:extLst>
                </a:gridCol>
                <a:gridCol w="525066">
                  <a:extLst>
                    <a:ext uri="{9D8B030D-6E8A-4147-A177-3AD203B41FA5}">
                      <a16:colId xmlns:a16="http://schemas.microsoft.com/office/drawing/2014/main" val="4114714533"/>
                    </a:ext>
                  </a:extLst>
                </a:gridCol>
                <a:gridCol w="25400">
                  <a:extLst>
                    <a:ext uri="{9D8B030D-6E8A-4147-A177-3AD203B41FA5}">
                      <a16:colId xmlns:a16="http://schemas.microsoft.com/office/drawing/2014/main" val="1859320255"/>
                    </a:ext>
                  </a:extLst>
                </a:gridCol>
                <a:gridCol w="525066">
                  <a:extLst>
                    <a:ext uri="{9D8B030D-6E8A-4147-A177-3AD203B41FA5}">
                      <a16:colId xmlns:a16="http://schemas.microsoft.com/office/drawing/2014/main" val="1094317106"/>
                    </a:ext>
                  </a:extLst>
                </a:gridCol>
                <a:gridCol w="515689">
                  <a:extLst>
                    <a:ext uri="{9D8B030D-6E8A-4147-A177-3AD203B41FA5}">
                      <a16:colId xmlns:a16="http://schemas.microsoft.com/office/drawing/2014/main" val="3340198236"/>
                    </a:ext>
                  </a:extLst>
                </a:gridCol>
                <a:gridCol w="515689">
                  <a:extLst>
                    <a:ext uri="{9D8B030D-6E8A-4147-A177-3AD203B41FA5}">
                      <a16:colId xmlns:a16="http://schemas.microsoft.com/office/drawing/2014/main" val="4115961319"/>
                    </a:ext>
                  </a:extLst>
                </a:gridCol>
                <a:gridCol w="501938">
                  <a:extLst>
                    <a:ext uri="{9D8B030D-6E8A-4147-A177-3AD203B41FA5}">
                      <a16:colId xmlns:a16="http://schemas.microsoft.com/office/drawing/2014/main" val="1140350031"/>
                    </a:ext>
                  </a:extLst>
                </a:gridCol>
                <a:gridCol w="1317040">
                  <a:extLst>
                    <a:ext uri="{9D8B030D-6E8A-4147-A177-3AD203B41FA5}">
                      <a16:colId xmlns:a16="http://schemas.microsoft.com/office/drawing/2014/main" val="670195283"/>
                    </a:ext>
                  </a:extLst>
                </a:gridCol>
              </a:tblGrid>
              <a:tr h="0">
                <a:tc rowSpan="2"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Δf</a:t>
                      </a:r>
                      <a:r>
                        <a:rPr lang="en-GB" sz="700" b="1" baseline="-25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OOB</a:t>
                      </a:r>
                      <a:r>
                        <a:rPr lang="en-US" sz="7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br>
                        <a:rPr lang="en-US" sz="7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</a:br>
                      <a:r>
                        <a:rPr lang="en-GB" sz="9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(MHz)</a:t>
                      </a:r>
                      <a:r>
                        <a:rPr lang="en-US" sz="9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Channel bandwidth (MHz) / Spectrum emission limit (dBm)</a:t>
                      </a:r>
                      <a:r>
                        <a:rPr lang="en-US" sz="9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Measurement bandwidth</a:t>
                      </a:r>
                      <a:r>
                        <a:rPr lang="en-US" sz="9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52718572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5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10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15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20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35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591259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Symbol" panose="05050102010706020507" pitchFamily="18" charset="2"/>
                          <a:ea typeface="Times New Roman" panose="02020603050405020304" pitchFamily="18" charset="0"/>
                          <a:cs typeface="Segoe UI" panose="020B0502040204020203" pitchFamily="34" charset="0"/>
                        </a:rPr>
                        <a:t>±</a:t>
                      </a: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0-0.1</a:t>
                      </a: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-15 </a:t>
                      </a: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-18 </a:t>
                      </a: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-20</a:t>
                      </a: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-21</a:t>
                      </a: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-23.5</a:t>
                      </a: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30 kHz </a:t>
                      </a: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2397358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Symbol" panose="05050102010706020507" pitchFamily="18" charset="2"/>
                          <a:ea typeface="Times New Roman" panose="02020603050405020304" pitchFamily="18" charset="0"/>
                          <a:cs typeface="Segoe UI" panose="020B0502040204020203" pitchFamily="34" charset="0"/>
                        </a:rPr>
                        <a:t>±</a:t>
                      </a: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0.1-6</a:t>
                      </a: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-13</a:t>
                      </a: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-13</a:t>
                      </a: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-13</a:t>
                      </a: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-13</a:t>
                      </a: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-13</a:t>
                      </a: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100 kHz</a:t>
                      </a: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9209012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Symbol" panose="05050102010706020507" pitchFamily="18" charset="2"/>
                          <a:ea typeface="Times New Roman" panose="02020603050405020304" pitchFamily="18" charset="0"/>
                          <a:cs typeface="Segoe UI" panose="020B0502040204020203" pitchFamily="34" charset="0"/>
                        </a:rPr>
                        <a:t>±</a:t>
                      </a: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6-10</a:t>
                      </a: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-25</a:t>
                      </a:r>
                      <a:r>
                        <a:rPr lang="en-GB" sz="700" baseline="30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</a:t>
                      </a: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-13</a:t>
                      </a: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-13</a:t>
                      </a: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-13</a:t>
                      </a: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-13</a:t>
                      </a: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100 kHz</a:t>
                      </a: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5052711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Symbol" panose="05050102010706020507" pitchFamily="18" charset="2"/>
                          <a:ea typeface="Times New Roman" panose="02020603050405020304" pitchFamily="18" charset="0"/>
                          <a:cs typeface="Segoe UI" panose="020B0502040204020203" pitchFamily="34" charset="0"/>
                        </a:rPr>
                        <a:t>±</a:t>
                      </a: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10-15</a:t>
                      </a: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-25</a:t>
                      </a:r>
                      <a:r>
                        <a:rPr lang="en-GB" sz="700" baseline="30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</a:t>
                      </a:r>
                      <a:r>
                        <a:rPr lang="en-US" sz="7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-13</a:t>
                      </a: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-13</a:t>
                      </a: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-13</a:t>
                      </a: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100 kHz</a:t>
                      </a: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9775246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Symbol" panose="05050102010706020507" pitchFamily="18" charset="2"/>
                          <a:ea typeface="Times New Roman" panose="02020603050405020304" pitchFamily="18" charset="0"/>
                          <a:cs typeface="Segoe UI" panose="020B0502040204020203" pitchFamily="34" charset="0"/>
                        </a:rPr>
                        <a:t>±</a:t>
                      </a: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15-20</a:t>
                      </a: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-25</a:t>
                      </a:r>
                      <a:r>
                        <a:rPr lang="en-GB" sz="700" baseline="30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</a:t>
                      </a: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-13 </a:t>
                      </a: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-13 </a:t>
                      </a: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100 kHz</a:t>
                      </a: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0812367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Symbol" panose="05050102010706020507" pitchFamily="18" charset="2"/>
                          <a:ea typeface="Times New Roman" panose="02020603050405020304" pitchFamily="18" charset="0"/>
                          <a:cs typeface="Segoe UI" panose="020B0502040204020203" pitchFamily="34" charset="0"/>
                        </a:rPr>
                        <a:t>±</a:t>
                      </a: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20-25</a:t>
                      </a: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-25</a:t>
                      </a:r>
                      <a:r>
                        <a:rPr lang="en-GB" sz="700" baseline="30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</a:t>
                      </a: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-13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100 kHz</a:t>
                      </a:r>
                      <a:r>
                        <a:rPr lang="en-US" sz="9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5950081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Symbol" panose="05050102010706020507" pitchFamily="18" charset="2"/>
                          <a:ea typeface="Times New Roman" panose="02020603050405020304" pitchFamily="18" charset="0"/>
                          <a:cs typeface="Segoe UI" panose="020B0502040204020203" pitchFamily="34" charset="0"/>
                        </a:rPr>
                        <a:t>±</a:t>
                      </a: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25-35</a:t>
                      </a: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-13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100 kHz</a:t>
                      </a: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077106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Symbol" panose="05050102010706020507" pitchFamily="18" charset="2"/>
                          <a:ea typeface="Times New Roman" panose="02020603050405020304" pitchFamily="18" charset="0"/>
                          <a:cs typeface="Segoe UI" panose="020B0502040204020203" pitchFamily="34" charset="0"/>
                        </a:rPr>
                        <a:t>±</a:t>
                      </a: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35-40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-25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 MHz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67604964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marL="533400" marR="0" indent="-533400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marL="533400" marR="0" indent="-533400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NOTE 1: The measurement bandwidth shall be 1 MHz</a:t>
                      </a:r>
                      <a:r>
                        <a:rPr lang="en-US" sz="9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1099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315976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81584" y="123125"/>
            <a:ext cx="10515600" cy="777875"/>
          </a:xfrm>
        </p:spPr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7" name="內容版面配置區 2">
            <a:extLst>
              <a:ext uri="{FF2B5EF4-FFF2-40B4-BE49-F238E27FC236}">
                <a16:creationId xmlns:a16="http://schemas.microsoft.com/office/drawing/2014/main" id="{26BCF1CE-644F-4476-831A-759958C730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016" y="987553"/>
            <a:ext cx="11969496" cy="5358384"/>
          </a:xfrm>
        </p:spPr>
        <p:txBody>
          <a:bodyPr>
            <a:normAutofit fontScale="70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R4-2016600, “</a:t>
            </a:r>
            <a:r>
              <a:rPr lang="fr-FR" dirty="0"/>
              <a:t>35M_45M AMPR, MPR, REFSENS</a:t>
            </a:r>
            <a:r>
              <a:rPr lang="en-US" dirty="0"/>
              <a:t>”, Qualcomm Incorporated, </a:t>
            </a:r>
            <a:r>
              <a:rPr lang="de-DE" dirty="0"/>
              <a:t>3GPP TSG-RAN WG4 #97-e, revised from R4-201473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R4-2015432, “REFSENS of n3, n8, n25 and n71 for new channel bandwidth”, Murata Manufacturing Co Ltd., </a:t>
            </a:r>
            <a:r>
              <a:rPr lang="en-US" dirty="0"/>
              <a:t>3GPP TSG-RAN WG4 Meeting # 97-e</a:t>
            </a:r>
            <a:endParaRPr lang="en-GB" dirty="0"/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R4-2015800, “Specification impact of additional 35&amp;45MHz channel bandwidths”, Skyworks Solutions Inc, </a:t>
            </a:r>
            <a:r>
              <a:rPr lang="de-DE" dirty="0"/>
              <a:t>3GPP TSG-RAN WG4 #97-e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R4-2016010, “n71 35MHz AMPR and MSD Measurements”, Skyworks Solutions Inc, </a:t>
            </a:r>
            <a:r>
              <a:rPr lang="de-DE" dirty="0"/>
              <a:t>3GPP TSG-RAN WG4 #97-e</a:t>
            </a:r>
            <a:endParaRPr lang="en-GB" u="heavy" dirty="0"/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R4-2016011, “n8 35MHz AMPR and MSD Measurements”, Skyworks Solutions Inc, </a:t>
            </a:r>
            <a:r>
              <a:rPr lang="de-DE" dirty="0"/>
              <a:t>3GPP TSG-RAN WG4 #97-e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R4-2016027, “n7 35MHz AMPR and MSD Measurements”, Skyworks Solutions Inc, </a:t>
            </a:r>
            <a:r>
              <a:rPr lang="de-DE" dirty="0"/>
              <a:t>3GPP TSG-RAN WG4 #97-e</a:t>
            </a:r>
            <a:endParaRPr lang="en-GB" u="heavy" dirty="0"/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R4-2016060, “Introduction of 35MHz and 45MHz regarding CA, DC, V2x combinations”, Ericsson, </a:t>
            </a:r>
            <a:r>
              <a:rPr lang="de-DE" dirty="0"/>
              <a:t>3GPP TSG-RAN WG4 #97-e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R4-2016295, “Introduction of 35 MHz for n8, n66, n71 and 45 MHz for n66”, Apple Inc., </a:t>
            </a:r>
            <a:r>
              <a:rPr lang="de-DE" dirty="0"/>
              <a:t>3GPP TSG-RAN WG4 #97-e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R4-2014186, “REFSENS of n8 and n71 for 35MHz channel bandwidth”, MediaTek Inc., </a:t>
            </a:r>
            <a:r>
              <a:rPr lang="de-DE" dirty="0"/>
              <a:t>3GPP TSG-RAN WG4 #97-e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R4-2014911, “UE RF requirements tables with channel BW dependency”, Apple Inc., </a:t>
            </a:r>
            <a:r>
              <a:rPr lang="de-DE" dirty="0"/>
              <a:t>3GPP TSG-RAN WG4 #97-e</a:t>
            </a:r>
            <a:endParaRPr lang="en-GB" u="heavy" dirty="0"/>
          </a:p>
          <a:p>
            <a:pPr marL="0" indent="0">
              <a:buNone/>
            </a:pPr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00471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10636</TotalTime>
  <Words>1282</Words>
  <Application>Microsoft Office PowerPoint</Application>
  <PresentationFormat>Widescreen</PresentationFormat>
  <Paragraphs>415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Symbol</vt:lpstr>
      <vt:lpstr>Times New Roman</vt:lpstr>
      <vt:lpstr>Office 佈景主題</vt:lpstr>
      <vt:lpstr> WF on 35MHz 45MHz REFSENS AMPR</vt:lpstr>
      <vt:lpstr>35MHz and 45MHz REFSENS</vt:lpstr>
      <vt:lpstr>Issue 3-8:  n7 35 MHz A-MPR</vt:lpstr>
      <vt:lpstr>Issue 3-9:  n25 and n66 NS_03 A-MPR</vt:lpstr>
      <vt:lpstr>Issue 3-10:  n71/ n8 35 MHz</vt:lpstr>
      <vt:lpstr>References</vt:lpstr>
    </vt:vector>
  </TitlesOfParts>
  <Company>Mediatek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Analysis assumption for NR CA_n78-n79</dc:title>
  <dc:creator>Huanren Fu (傅煥仁)</dc:creator>
  <cp:keywords>CTPClassification=CTP_NT</cp:keywords>
  <cp:lastModifiedBy>Qualcomm User</cp:lastModifiedBy>
  <cp:revision>171</cp:revision>
  <dcterms:created xsi:type="dcterms:W3CDTF">2019-08-26T17:00:24Z</dcterms:created>
  <dcterms:modified xsi:type="dcterms:W3CDTF">2020-11-09T20:06:09Z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487c2b82-6f75-4c9e-b44d-56fa24110e46</vt:lpwstr>
  </property>
  <property fmtid="{D5CDD505-2E9C-101B-9397-08002B2CF9AE}" pid="4" name="CTP_TimeStamp">
    <vt:lpwstr>2019-08-30 06:09:48Z</vt:lpwstr>
  </property>
  <property fmtid="{D5CDD505-2E9C-101B-9397-08002B2CF9AE}" pid="5" name="CTP_BU">
    <vt:lpwstr>NA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CTP_NT</vt:lpwstr>
  </property>
  <property fmtid="{D5CDD505-2E9C-101B-9397-08002B2CF9AE}" pid="9" name="_2015_ms_pID_725343">
    <vt:lpwstr>(2)qtxoXBqnLGt2oO9It664i/RJlSi7GGl8J9J2HejoUHqMXDiWijz8eN18eHSyEZaRD6yimrQA
TIxHCAuG1UiielkpRxZggZ7Uq33p95qfbffExmoNK9gjXp5q2I2SKvpwl3sTzJKK60fIrWHM
Y4jYMlxskqdUBaOm9ovwsvfI3YYfjyrUiZXJOB78NgmlO2JpwNvnsVFBQHaavwo9fn4857sY
3xD3uKsFQrOvOjlRfb</vt:lpwstr>
  </property>
  <property fmtid="{D5CDD505-2E9C-101B-9397-08002B2CF9AE}" pid="10" name="_2015_ms_pID_7253431">
    <vt:lpwstr>mjozQlZdd9GabvH8Ry/oINfd6oDCbQSMiAdsSeK9JotQtK10cPuAet
M35zFnPM4KdpxGi7nsvBxtugYcZkQux2NvFiYwi3ZWIUMdLdsORj5mT2BNHAUwrzcql2sQi4
gFWs8WgYFMcodfaZAkLMT4iEKZIIc5woELjDK5WvuromSbJJwmmAPh/qGQqojOatMrMdc55W
A/PrzCV/SxnQ+IeF</vt:lpwstr>
  </property>
</Properties>
</file>