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95" r:id="rId3"/>
    <p:sldId id="304" r:id="rId4"/>
    <p:sldId id="308" r:id="rId5"/>
    <p:sldId id="309" r:id="rId6"/>
    <p:sldId id="294" r:id="rId7"/>
    <p:sldId id="30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3CF0-6E0B-4875-9977-F910DD150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4EB6-6904-4879-AF1A-C10C5D4B8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0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60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8258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375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D73-965A-4B6D-8F80-CA2902517E87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DB9D-CA64-4337-888B-DE4E88925E59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3AA-4700-4E79-A133-2D8603E19353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3317-B36A-4639-8F4F-08EA19B370E9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A09F-62FD-4A98-AEDF-61B9315FC934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38C7-460B-4252-8BCB-269CCB2B6AE6}" type="datetime1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08C0-CD51-457D-9341-C9A110DF8BF4}" type="datetime1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409-7C7D-4879-986C-CD9056700DA3}" type="datetime1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706F-0BAB-4FCC-A6B6-9D2449C68EA3}" type="datetime1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1DF-092E-4159-94B0-95A213FE7ECD}" type="datetime1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4AB6-92E0-41FB-BEEE-CAEB88C7F3AE}" type="datetime1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118B-F49E-4F5A-A26D-E438A17C868D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5011" y="1950369"/>
            <a:ext cx="10385777" cy="1807912"/>
          </a:xfrm>
        </p:spPr>
        <p:txBody>
          <a:bodyPr>
            <a:normAutofit/>
          </a:bodyPr>
          <a:lstStyle/>
          <a:p>
            <a:r>
              <a:rPr lang="en-US" sz="3600" dirty="0"/>
              <a:t>WF on BS RF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84905"/>
            <a:ext cx="9144000" cy="1655762"/>
          </a:xfrm>
        </p:spPr>
        <p:txBody>
          <a:bodyPr/>
          <a:lstStyle/>
          <a:p>
            <a:r>
              <a:rPr lang="en-US" dirty="0"/>
              <a:t>ZTE</a:t>
            </a:r>
            <a:r>
              <a:rPr lang="en-US" dirty="0" smtClean="0"/>
              <a:t>,…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4166" y="474132"/>
            <a:ext cx="262472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R4-2016865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770" y="288925"/>
            <a:ext cx="44805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97e</a:t>
            </a:r>
            <a:endParaRPr lang="en-US" b="1" dirty="0"/>
          </a:p>
          <a:p>
            <a:r>
              <a:rPr lang="en-US" b="1" dirty="0" smtClean="0"/>
              <a:t>2nd Nov. </a:t>
            </a:r>
            <a:r>
              <a:rPr lang="en-US" b="1" dirty="0"/>
              <a:t>- 13</a:t>
            </a:r>
            <a:r>
              <a:rPr lang="en-US" b="1" dirty="0" smtClean="0"/>
              <a:t>th Nov. </a:t>
            </a:r>
            <a:r>
              <a:rPr lang="en-US" b="1" dirty="0"/>
              <a:t>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r>
              <a:rPr lang="en-US" altLang="sv-SE" dirty="0">
                <a:solidFill>
                  <a:srgbClr val="0070C0"/>
                </a:solidFill>
              </a:rPr>
              <a:t>Based on approved WID </a:t>
            </a:r>
            <a:r>
              <a:rPr lang="en-US" altLang="sv-SE" dirty="0">
                <a:solidFill>
                  <a:srgbClr val="0070C0"/>
                </a:solidFill>
                <a:sym typeface="+mn-ea"/>
              </a:rPr>
              <a:t>RP-201321 </a:t>
            </a:r>
            <a:r>
              <a:rPr lang="en-US" altLang="sv-SE" dirty="0">
                <a:solidFill>
                  <a:srgbClr val="0070C0"/>
                </a:solidFill>
              </a:rPr>
              <a:t>for the introdution of 35MHz and 45MHz , the targeted completion data is </a:t>
            </a:r>
            <a:r>
              <a:rPr lang="en-US" altLang="sv-SE" dirty="0">
                <a:solidFill>
                  <a:srgbClr val="FF0000"/>
                </a:solidFill>
              </a:rPr>
              <a:t>RAN#91 meeting</a:t>
            </a:r>
            <a:r>
              <a:rPr lang="en-US" altLang="sv-SE" dirty="0">
                <a:solidFill>
                  <a:srgbClr val="0070C0"/>
                </a:solidFill>
              </a:rPr>
              <a:t>,  therefore there are 3 WG meetings left for further discussion.</a:t>
            </a:r>
          </a:p>
          <a:p>
            <a:r>
              <a:rPr lang="en-US" dirty="0">
                <a:solidFill>
                  <a:srgbClr val="0070C0"/>
                </a:solidFill>
              </a:rPr>
              <a:t>In this meeting</a:t>
            </a:r>
            <a:r>
              <a:rPr lang="en-US" dirty="0">
                <a:solidFill>
                  <a:srgbClr val="0070C0"/>
                </a:solidFill>
                <a:sym typeface="+mn-ea"/>
              </a:rPr>
              <a:t>, Tx requirements are aligned among R4-2015703, R4-2015718 ,R4-2016115 and Rx requriements among R4-2015718 ,R4-201611 are also aligned except for NBB intermodulation and general intermodulation requirements.</a:t>
            </a:r>
          </a:p>
          <a:p>
            <a:r>
              <a:rPr lang="en-US" dirty="0">
                <a:solidFill>
                  <a:srgbClr val="0070C0"/>
                </a:solidFill>
                <a:sym typeface="+mn-ea"/>
              </a:rPr>
              <a:t>EVM window length requirement are also aligned between R4-2016115 and R4-2016115.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 on SU for 35MHz and 45MHz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3</a:t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934085" y="1612900"/>
            <a:ext cx="86817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</p:txBody>
      </p:sp>
      <p:graphicFrame>
        <p:nvGraphicFramePr>
          <p:cNvPr id="3" name="表格 2"/>
          <p:cNvGraphicFramePr/>
          <p:nvPr/>
        </p:nvGraphicFramePr>
        <p:xfrm>
          <a:off x="2434590" y="1633220"/>
          <a:ext cx="4733290" cy="221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5725"/>
                <a:gridCol w="1688465"/>
                <a:gridCol w="1689100"/>
              </a:tblGrid>
              <a:tr h="56578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SCS (kHz)</a:t>
                      </a:r>
                      <a:endParaRPr lang="en-US" altLang="en-US" sz="18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35MHz</a:t>
                      </a:r>
                      <a:endParaRPr lang="en-US" altLang="en-US" sz="18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45MHz</a:t>
                      </a:r>
                      <a:endParaRPr lang="en-US" altLang="en-US" sz="18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8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altLang="en-US" sz="18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8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altLang="en-US" sz="18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0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4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altLang="en-US" sz="18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 on BS RF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4</a:t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934085" y="1612900"/>
            <a:ext cx="868172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ym typeface="+mn-ea"/>
              </a:rPr>
              <a:t>Agree on </a:t>
            </a:r>
            <a:r>
              <a:rPr lang="en-US" altLang="zh-CN" dirty="0" err="1">
                <a:sym typeface="+mn-ea"/>
              </a:rPr>
              <a:t>Tx</a:t>
            </a:r>
            <a:r>
              <a:rPr lang="en-US" altLang="zh-CN" dirty="0">
                <a:sym typeface="+mn-ea"/>
              </a:rPr>
              <a:t> requirements proposed in R4-2015703, R4-2015718 ,R4-2016115;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ym typeface="+mn-ea"/>
              </a:rPr>
              <a:t>Agree on Rx </a:t>
            </a:r>
            <a:r>
              <a:rPr lang="en-US" altLang="zh-CN" dirty="0" err="1">
                <a:sym typeface="+mn-ea"/>
              </a:rPr>
              <a:t>requriements</a:t>
            </a:r>
            <a:r>
              <a:rPr lang="en-US" altLang="zh-CN" dirty="0">
                <a:sym typeface="+mn-ea"/>
              </a:rPr>
              <a:t> proposed in R4-2015718 ,R4-2016115 except for NBB intermodulation and general intermodulation requirements.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ym typeface="+mn-ea"/>
              </a:rPr>
              <a:t>Agree on EVM window length requirement proposed in R4-2016115 </a:t>
            </a:r>
            <a:r>
              <a:rPr lang="en-US" altLang="zh-CN" strike="sngStrike" dirty="0">
                <a:solidFill>
                  <a:srgbClr val="FF0000"/>
                </a:solidFill>
                <a:sym typeface="+mn-ea"/>
              </a:rPr>
              <a:t>and R4-2016115</a:t>
            </a:r>
            <a:r>
              <a:rPr lang="en-US" dirty="0">
                <a:solidFill>
                  <a:srgbClr val="0070C0"/>
                </a:solidFill>
                <a:sym typeface="+mn-ea"/>
              </a:rPr>
              <a:t>.</a:t>
            </a:r>
            <a:endParaRPr lang="en-US" altLang="zh-CN" dirty="0"/>
          </a:p>
          <a:p>
            <a:pPr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left for BS RF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5</a:t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934085" y="1612900"/>
            <a:ext cx="944245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/>
              <a:t>For RX intermodulation, FFS for freq offset for NBB and general intermodulation</a:t>
            </a:r>
            <a:r>
              <a:rPr lang="en-US" altLang="zh-CN"/>
              <a:t> </a:t>
            </a:r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sv-SE" dirty="0" smtClean="0"/>
              <a:t>Work plan for introduction of 35MHz and 45MHz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6</a:t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934085" y="1612900"/>
            <a:ext cx="86817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RAN4#98:  resolve open issues and approve all related CRs; </a:t>
            </a:r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sv-SE" dirty="0" smtClean="0"/>
              <a:t>Work split for introduction of 35MHz and 45MHz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7</a:t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934085" y="1612900"/>
            <a:ext cx="86817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  <a:p>
            <a:pPr indent="0">
              <a:buFont typeface="Arial" panose="020B0604020202020204" pitchFamily="34" charset="0"/>
              <a:buNone/>
            </a:pPr>
            <a:endParaRPr lang="en-US" altLang="zh-CN"/>
          </a:p>
        </p:txBody>
      </p:sp>
      <p:graphicFrame>
        <p:nvGraphicFramePr>
          <p:cNvPr id="3" name="表格 2"/>
          <p:cNvGraphicFramePr/>
          <p:nvPr>
            <p:extLst>
              <p:ext uri="{D42A27DB-BD31-4B8C-83A1-F6EECF244321}">
                <p14:modId xmlns:p14="http://schemas.microsoft.com/office/powerpoint/2010/main" val="2209722229"/>
              </p:ext>
            </p:extLst>
          </p:nvPr>
        </p:nvGraphicFramePr>
        <p:xfrm>
          <a:off x="1828800" y="1524000"/>
          <a:ext cx="5688330" cy="422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65"/>
                <a:gridCol w="2844165"/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Spec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Company</a:t>
                      </a:r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TS 38.104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[Huawei]</a:t>
                      </a:r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TS 38.141-1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[Ericsson]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TS 38.141-2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[ZTE]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TS 37.104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[ZTE]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TS 37.141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[Huawei]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TS 37.105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[Ericsson]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TS 37.145-1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TS 37.145-2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838200" y="-1405305"/>
            <a:ext cx="10515600" cy="5378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GB" sz="1800" dirty="0"/>
          </a:p>
        </p:txBody>
      </p:sp>
      <p:graphicFrame>
        <p:nvGraphicFramePr>
          <p:cNvPr id="5" name="表格 4"/>
          <p:cNvGraphicFramePr/>
          <p:nvPr/>
        </p:nvGraphicFramePr>
        <p:xfrm>
          <a:off x="1181100" y="1005840"/>
          <a:ext cx="6737350" cy="408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3475"/>
                <a:gridCol w="996950"/>
                <a:gridCol w="4606925"/>
              </a:tblGrid>
              <a:tr h="3657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R4-2015703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Huawei, HiSilicon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on introduction of channel bandwidths 35MHz and 45MHz for BS TX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R4-2015718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Ericsson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38.104: Introduction of CBWs 35 MHz and 45 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R4-2015719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Ericsson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38.141-1: Introduction of CBWs 35 MHz and 45 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R4-2015720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Ericsson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38.141-2: Introduction of CBWs 35 MHz and 45 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R4-2016114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 on BS RF requirement for new channel bandwidth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R4-2016115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38.104: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R4-2016116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38.141-1: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R4-2016117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38.141-2: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R4-2016118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37.104: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R4-2016119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37.141: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R4-2016120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TS 37.105: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R4-2016121</a:t>
                      </a:r>
                      <a:endParaRPr lang="en-US" altLang="en-US" sz="12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37.145-1: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200" b="0">
                          <a:latin typeface="Arial" panose="020B0604020202020204" pitchFamily="34" charset="0"/>
                          <a:ea typeface="Times New Roman" panose="02020603050405020304" charset="0"/>
                          <a:cs typeface="Arial" panose="020B0604020202020204" pitchFamily="34" charset="0"/>
                        </a:rPr>
                        <a:t>R4-2016122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ZTE Corporation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CR to 37.145-2: Introduction of 35MHz and 45MHz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453</Words>
  <Application>Microsoft Office PowerPoint</Application>
  <PresentationFormat>宽屏</PresentationFormat>
  <Paragraphs>106</Paragraphs>
  <Slides>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等线</vt:lpstr>
      <vt:lpstr>Arial</vt:lpstr>
      <vt:lpstr>Calibri</vt:lpstr>
      <vt:lpstr>Calibri Light</vt:lpstr>
      <vt:lpstr>Times New Roman</vt:lpstr>
      <vt:lpstr>Office Theme</vt:lpstr>
      <vt:lpstr>WF on BS RF requirements</vt:lpstr>
      <vt:lpstr>Background</vt:lpstr>
      <vt:lpstr>Agreement on SU for 35MHz and 45MHz</vt:lpstr>
      <vt:lpstr>Agreement on BS RF requirements</vt:lpstr>
      <vt:lpstr>Open issues left for BS RF requirements</vt:lpstr>
      <vt:lpstr>Work plan for introduction of 35MHz and 45MHz</vt:lpstr>
      <vt:lpstr>Work split for introduction of 35MHz and 45MHz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Huawei</cp:lastModifiedBy>
  <cp:revision>140</cp:revision>
  <dcterms:created xsi:type="dcterms:W3CDTF">2018-08-21T06:09:00Z</dcterms:created>
  <dcterms:modified xsi:type="dcterms:W3CDTF">2020-11-10T02:02:03Z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0x01010057487C7AB0FA344C95D548FCA1A0E6B1</vt:lpwstr>
  </property>
  <property fmtid="{D5CDD505-2E9C-101B-9397-08002B2CF9AE}" pid="3" name="KSOProductBuildVer">
    <vt:lpwstr>2052-11.8.2.9022</vt:lpwstr>
  </property>
</Properties>
</file>