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4" r:id="rId7"/>
    <p:sldId id="277" r:id="rId8"/>
    <p:sldId id="265" r:id="rId9"/>
    <p:sldId id="273" r:id="rId10"/>
    <p:sldId id="274" r:id="rId11"/>
    <p:sldId id="275" r:id="rId12"/>
    <p:sldId id="276" r:id="rId13"/>
    <p:sldId id="271" r:id="rId14"/>
    <p:sldId id="270" r:id="rId15"/>
    <p:sldId id="278" r:id="rId16"/>
    <p:sldId id="279" r:id="rId17"/>
    <p:sldId id="269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02" autoAdjust="0"/>
    <p:restoredTop sz="94660"/>
  </p:normalViewPr>
  <p:slideViewPr>
    <p:cSldViewPr snapToGrid="0">
      <p:cViewPr varScale="1">
        <p:scale>
          <a:sx n="94" d="100"/>
          <a:sy n="94" d="100"/>
        </p:scale>
        <p:origin x="-45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2020-11-09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1"/>
            <a:ext cx="9144000" cy="2822712"/>
          </a:xfrm>
        </p:spPr>
        <p:txBody>
          <a:bodyPr>
            <a:normAutofit/>
          </a:bodyPr>
          <a:lstStyle/>
          <a:p>
            <a:r>
              <a:rPr lang="en-CA" dirty="0"/>
              <a:t>WF on general aspects for UE RF requirements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725557"/>
          </a:xfrm>
        </p:spPr>
        <p:txBody>
          <a:bodyPr/>
          <a:lstStyle/>
          <a:p>
            <a:r>
              <a:rPr lang="en-US" dirty="0" smtClean="0"/>
              <a:t>Skyworks Solutions Inc.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EE83764-0A69-4F31-A37F-356A6815C36B}"/>
              </a:ext>
            </a:extLst>
          </p:cNvPr>
          <p:cNvSpPr txBox="1"/>
          <p:nvPr/>
        </p:nvSpPr>
        <p:spPr>
          <a:xfrm>
            <a:off x="9485625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R4-2016863</a:t>
            </a:r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#97-e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 – 13 November 2020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WF on tables where equation based approach can’t apply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For </a:t>
            </a:r>
            <a:r>
              <a:rPr lang="en-CA" dirty="0" smtClean="0"/>
              <a:t>TX BW, guard bands, occupied BW and ACLR measurement BW:</a:t>
            </a:r>
            <a:endParaRPr lang="en-CA" dirty="0"/>
          </a:p>
          <a:p>
            <a:pPr lvl="1"/>
            <a:r>
              <a:rPr lang="en-CA" dirty="0" smtClean="0"/>
              <a:t>Two Additional columns for 35 and 45MHz fit in the pages</a:t>
            </a:r>
            <a:endParaRPr lang="en-CA" dirty="0"/>
          </a:p>
          <a:p>
            <a:pPr lvl="0"/>
            <a:r>
              <a:rPr lang="en-CA" dirty="0" smtClean="0"/>
              <a:t>For tables with channel configurations:</a:t>
            </a:r>
          </a:p>
          <a:p>
            <a:pPr lvl="1"/>
            <a:r>
              <a:rPr lang="en-CA" dirty="0" smtClean="0"/>
              <a:t>Tables are already just fitting the page </a:t>
            </a:r>
          </a:p>
          <a:p>
            <a:r>
              <a:rPr lang="en-CA" dirty="0" smtClean="0"/>
              <a:t>For REFSENS tables:</a:t>
            </a:r>
            <a:endParaRPr lang="en-CA" dirty="0"/>
          </a:p>
          <a:p>
            <a:pPr lvl="1"/>
            <a:r>
              <a:rPr lang="en-CA" dirty="0"/>
              <a:t>Tables are already </a:t>
            </a:r>
            <a:r>
              <a:rPr lang="en-CA" dirty="0" smtClean="0"/>
              <a:t>wider than the </a:t>
            </a:r>
            <a:r>
              <a:rPr lang="en-CA" dirty="0"/>
              <a:t>page and in some case it is difficult to find the associated channel BW with a column</a:t>
            </a:r>
          </a:p>
          <a:p>
            <a:r>
              <a:rPr lang="en-CA" dirty="0" smtClean="0"/>
              <a:t>Options:</a:t>
            </a:r>
          </a:p>
          <a:p>
            <a:pPr lvl="1"/>
            <a:r>
              <a:rPr lang="en-CA" dirty="0" smtClean="0"/>
              <a:t>Swapping columns and rows have been proposed to reduce width</a:t>
            </a:r>
          </a:p>
          <a:p>
            <a:pPr lvl="1"/>
            <a:r>
              <a:rPr lang="en-CA" dirty="0" smtClean="0"/>
              <a:t>Reducing rows per SCS by introducing coding instead of “yes” but it does not apply to RESENS tables </a:t>
            </a:r>
          </a:p>
          <a:p>
            <a:pPr lvl="1"/>
            <a:r>
              <a:rPr lang="en-CA" dirty="0" smtClean="0"/>
              <a:t>Instead of “yes” the BW value could be repeated or a list of BW is used</a:t>
            </a:r>
          </a:p>
          <a:p>
            <a:pPr lvl="1"/>
            <a:r>
              <a:rPr lang="en-CA" dirty="0" smtClean="0"/>
              <a:t>Using page in landscape mode</a:t>
            </a:r>
          </a:p>
          <a:p>
            <a:pPr lvl="1"/>
            <a:r>
              <a:rPr lang="en-CA" dirty="0" smtClean="0"/>
              <a:t>Other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799561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535" y="365125"/>
            <a:ext cx="10779265" cy="1325563"/>
          </a:xfrm>
        </p:spPr>
        <p:txBody>
          <a:bodyPr>
            <a:normAutofit/>
          </a:bodyPr>
          <a:lstStyle/>
          <a:p>
            <a:r>
              <a:rPr lang="en-CA" dirty="0" smtClean="0"/>
              <a:t>Background on UL configuration and UL BW limitation :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There are a few aspects where UL BW play a role:</a:t>
            </a:r>
          </a:p>
          <a:p>
            <a:pPr lvl="1"/>
            <a:r>
              <a:rPr lang="en-CA" dirty="0" smtClean="0">
                <a:latin typeface="Symbol" panose="05050102010706020507" pitchFamily="18" charset="2"/>
              </a:rPr>
              <a:t>D</a:t>
            </a:r>
            <a:r>
              <a:rPr lang="en-CA" dirty="0" smtClean="0"/>
              <a:t>MPR when FDD BW &gt;3% or TDD BW&gt;4%, This is the case for n8 and n71</a:t>
            </a:r>
          </a:p>
          <a:p>
            <a:pPr lvl="1"/>
            <a:r>
              <a:rPr lang="en-CA" dirty="0" smtClean="0"/>
              <a:t>The new BW becomes the larger BW:</a:t>
            </a:r>
          </a:p>
          <a:p>
            <a:pPr lvl="2"/>
            <a:r>
              <a:rPr lang="en-CA" dirty="0" smtClean="0"/>
              <a:t>MSD related to cross band isolation may have to be considered</a:t>
            </a:r>
          </a:p>
          <a:p>
            <a:pPr lvl="2"/>
            <a:r>
              <a:rPr lang="en-CA" dirty="0" smtClean="0"/>
              <a:t>Same for some band protection</a:t>
            </a:r>
          </a:p>
          <a:p>
            <a:pPr lvl="2"/>
            <a:r>
              <a:rPr lang="en-CA" dirty="0" smtClean="0"/>
              <a:t>Larger A-MPR may be required</a:t>
            </a:r>
          </a:p>
          <a:p>
            <a:pPr lvl="2"/>
            <a:r>
              <a:rPr lang="en-CA" dirty="0" smtClean="0"/>
              <a:t>Beyond BB capability there may be BW limitations on the transmitter on legacy devices</a:t>
            </a:r>
          </a:p>
          <a:p>
            <a:r>
              <a:rPr lang="en-CA" dirty="0" smtClean="0"/>
              <a:t>For FDD bands with small duplex, Large MSD and A-MPR may be required</a:t>
            </a:r>
          </a:p>
          <a:p>
            <a:r>
              <a:rPr lang="en-CA" dirty="0" smtClean="0"/>
              <a:t>For n8 and n7 all of the above aspects are relevant as discussed in [2]</a:t>
            </a:r>
          </a:p>
          <a:p>
            <a:r>
              <a:rPr lang="en-CA" dirty="0" smtClean="0"/>
              <a:t>For n25 45 MHz is the largest UL channel BW and has ACLR1 overlap with DL channel =&gt; large MSD</a:t>
            </a:r>
            <a:br>
              <a:rPr lang="en-CA" dirty="0" smtClean="0"/>
            </a:br>
            <a:endParaRPr lang="x-none" dirty="0"/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799561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535" y="365125"/>
            <a:ext cx="10779265" cy="1325563"/>
          </a:xfrm>
        </p:spPr>
        <p:txBody>
          <a:bodyPr>
            <a:normAutofit/>
          </a:bodyPr>
          <a:lstStyle/>
          <a:p>
            <a:r>
              <a:rPr lang="en-CA" dirty="0" smtClean="0"/>
              <a:t>WF on n8 and n71 UL BW: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Option1: UL BW is limited to 20 MHz</a:t>
            </a:r>
          </a:p>
          <a:p>
            <a:pPr lvl="1"/>
            <a:r>
              <a:rPr lang="en-CA" dirty="0" smtClean="0"/>
              <a:t>No need for </a:t>
            </a:r>
            <a:r>
              <a:rPr lang="en-CA" dirty="0" smtClean="0">
                <a:latin typeface="Symbol" panose="05050102010706020507" pitchFamily="18" charset="2"/>
              </a:rPr>
              <a:t>D</a:t>
            </a:r>
            <a:r>
              <a:rPr lang="en-CA" dirty="0" smtClean="0"/>
              <a:t>MPR, NS_43 and NS_35 A-MPR and associated SEM requirements</a:t>
            </a:r>
          </a:p>
          <a:p>
            <a:pPr lvl="1"/>
            <a:r>
              <a:rPr lang="en-CA" dirty="0" smtClean="0"/>
              <a:t>No issue with other band protection</a:t>
            </a:r>
          </a:p>
          <a:p>
            <a:pPr lvl="1"/>
            <a:r>
              <a:rPr lang="en-CA" dirty="0" smtClean="0"/>
              <a:t>Low MSD can be specified using current 20MHz UL configuration:</a:t>
            </a:r>
          </a:p>
          <a:p>
            <a:pPr lvl="2"/>
            <a:r>
              <a:rPr lang="en-CA" dirty="0" smtClean="0"/>
              <a:t>Option 1a: Worst case </a:t>
            </a:r>
            <a:r>
              <a:rPr lang="en-CA" dirty="0"/>
              <a:t>20MHz </a:t>
            </a:r>
            <a:r>
              <a:rPr lang="en-CA" dirty="0" smtClean="0"/>
              <a:t>UL closest to DL</a:t>
            </a:r>
          </a:p>
          <a:p>
            <a:pPr lvl="2"/>
            <a:r>
              <a:rPr lang="en-CA" dirty="0"/>
              <a:t>Option </a:t>
            </a:r>
            <a:r>
              <a:rPr lang="en-CA" dirty="0" smtClean="0"/>
              <a:t>1b: Best </a:t>
            </a:r>
            <a:r>
              <a:rPr lang="en-CA" dirty="0"/>
              <a:t>case </a:t>
            </a:r>
            <a:r>
              <a:rPr lang="en-CA" dirty="0" smtClean="0"/>
              <a:t>20MHz UL furthest to </a:t>
            </a:r>
            <a:r>
              <a:rPr lang="en-CA" dirty="0"/>
              <a:t>DL</a:t>
            </a:r>
          </a:p>
          <a:p>
            <a:pPr lvl="2"/>
            <a:r>
              <a:rPr lang="en-CA" dirty="0" smtClean="0"/>
              <a:t>Option 1c: both 1b and 1c are specified</a:t>
            </a:r>
          </a:p>
          <a:p>
            <a:pPr lvl="1"/>
            <a:r>
              <a:rPr lang="en-CA" dirty="0" smtClean="0"/>
              <a:t>Limited impact to band combinations</a:t>
            </a:r>
          </a:p>
          <a:p>
            <a:r>
              <a:rPr lang="en-CA" dirty="0" smtClean="0"/>
              <a:t>Option2: 35MHz UL </a:t>
            </a:r>
            <a:r>
              <a:rPr lang="en-CA" dirty="0"/>
              <a:t>BW is </a:t>
            </a:r>
            <a:r>
              <a:rPr lang="en-CA" dirty="0" smtClean="0"/>
              <a:t>supported</a:t>
            </a:r>
            <a:endParaRPr lang="en-CA" dirty="0"/>
          </a:p>
          <a:p>
            <a:pPr lvl="1"/>
            <a:r>
              <a:rPr lang="en-CA" dirty="0" smtClean="0"/>
              <a:t>Need </a:t>
            </a:r>
            <a:r>
              <a:rPr lang="en-CA" dirty="0"/>
              <a:t>for </a:t>
            </a:r>
            <a:r>
              <a:rPr lang="en-CA" dirty="0">
                <a:latin typeface="Symbol" panose="05050102010706020507" pitchFamily="18" charset="2"/>
              </a:rPr>
              <a:t>D</a:t>
            </a:r>
            <a:r>
              <a:rPr lang="en-CA" dirty="0"/>
              <a:t>MPR, NS_03 and NS_35 A-MPR and associated SEM </a:t>
            </a:r>
            <a:r>
              <a:rPr lang="en-CA" dirty="0" smtClean="0"/>
              <a:t>requirements</a:t>
            </a:r>
          </a:p>
          <a:p>
            <a:pPr lvl="1"/>
            <a:r>
              <a:rPr lang="en-CA" dirty="0" smtClean="0"/>
              <a:t>Large MSD with further reduced UL configuration and A-MPR are specified which does not help the link throughput</a:t>
            </a:r>
          </a:p>
          <a:p>
            <a:pPr lvl="1"/>
            <a:r>
              <a:rPr lang="en-CA" dirty="0" smtClean="0"/>
              <a:t>Potential additional work for band combinations with n8 or n71 UL</a:t>
            </a:r>
            <a:br>
              <a:rPr lang="en-CA" dirty="0" smtClean="0"/>
            </a:br>
            <a:endParaRPr lang="x-none" dirty="0"/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221055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535" y="365125"/>
            <a:ext cx="10779265" cy="1325563"/>
          </a:xfrm>
        </p:spPr>
        <p:txBody>
          <a:bodyPr>
            <a:normAutofit/>
          </a:bodyPr>
          <a:lstStyle/>
          <a:p>
            <a:r>
              <a:rPr lang="en-CA" dirty="0" smtClean="0"/>
              <a:t>WF on n25 UL BW: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Option1: UL BW is limited to 40 MHz</a:t>
            </a:r>
          </a:p>
          <a:p>
            <a:pPr lvl="1"/>
            <a:r>
              <a:rPr lang="en-CA" dirty="0" smtClean="0"/>
              <a:t>No need for NS_03 and associated SEM requirements for 35MHz</a:t>
            </a:r>
          </a:p>
          <a:p>
            <a:pPr lvl="1"/>
            <a:r>
              <a:rPr lang="en-CA" dirty="0" smtClean="0"/>
              <a:t>Low MSD can be specified using current 40MHz UL configuration:</a:t>
            </a:r>
          </a:p>
          <a:p>
            <a:pPr lvl="2"/>
            <a:r>
              <a:rPr lang="en-CA" dirty="0" smtClean="0"/>
              <a:t>Option 1a: Worst case 40MHz UL closest to DL</a:t>
            </a:r>
          </a:p>
          <a:p>
            <a:pPr lvl="2"/>
            <a:r>
              <a:rPr lang="en-CA" dirty="0"/>
              <a:t>Option </a:t>
            </a:r>
            <a:r>
              <a:rPr lang="en-CA" dirty="0" smtClean="0"/>
              <a:t>1b: Best </a:t>
            </a:r>
            <a:r>
              <a:rPr lang="en-CA" dirty="0"/>
              <a:t>case </a:t>
            </a:r>
            <a:r>
              <a:rPr lang="en-CA" dirty="0" smtClean="0"/>
              <a:t>40MHz UL furthest to </a:t>
            </a:r>
            <a:r>
              <a:rPr lang="en-CA" dirty="0"/>
              <a:t>DL</a:t>
            </a:r>
          </a:p>
          <a:p>
            <a:pPr lvl="2"/>
            <a:r>
              <a:rPr lang="en-CA" dirty="0" smtClean="0"/>
              <a:t>Option 1c: both 1b and 1c are specified</a:t>
            </a:r>
          </a:p>
          <a:p>
            <a:pPr lvl="1"/>
            <a:r>
              <a:rPr lang="en-CA" dirty="0" smtClean="0"/>
              <a:t>Limited impact to band combinations</a:t>
            </a:r>
          </a:p>
          <a:p>
            <a:r>
              <a:rPr lang="en-CA" dirty="0" smtClean="0"/>
              <a:t>Option2: 45MHz UL </a:t>
            </a:r>
            <a:r>
              <a:rPr lang="en-CA" dirty="0"/>
              <a:t>BW is </a:t>
            </a:r>
            <a:r>
              <a:rPr lang="en-CA" dirty="0" smtClean="0"/>
              <a:t>supported</a:t>
            </a:r>
            <a:endParaRPr lang="en-CA" dirty="0"/>
          </a:p>
          <a:p>
            <a:pPr lvl="1"/>
            <a:r>
              <a:rPr lang="en-CA" dirty="0" smtClean="0"/>
              <a:t>Need </a:t>
            </a:r>
            <a:r>
              <a:rPr lang="en-CA" dirty="0"/>
              <a:t>for </a:t>
            </a:r>
            <a:r>
              <a:rPr lang="en-CA" dirty="0" smtClean="0"/>
              <a:t>NS_03 and </a:t>
            </a:r>
            <a:r>
              <a:rPr lang="en-CA" dirty="0"/>
              <a:t>associated SEM </a:t>
            </a:r>
            <a:r>
              <a:rPr lang="en-CA" dirty="0" smtClean="0"/>
              <a:t>requirements</a:t>
            </a:r>
          </a:p>
          <a:p>
            <a:pPr lvl="1"/>
            <a:r>
              <a:rPr lang="en-CA" dirty="0" smtClean="0"/>
              <a:t>Large MSD with further reduced UL configuration are specified which does not help the link throughput</a:t>
            </a:r>
          </a:p>
          <a:p>
            <a:pPr lvl="1"/>
            <a:r>
              <a:rPr lang="en-CA" dirty="0" smtClean="0"/>
              <a:t>Potential additional work for band combinations with n25 UL</a:t>
            </a:r>
            <a:br>
              <a:rPr lang="en-CA" dirty="0" smtClean="0"/>
            </a:br>
            <a:endParaRPr lang="x-none" dirty="0"/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3267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852"/>
          </a:xfrm>
        </p:spPr>
        <p:txBody>
          <a:bodyPr>
            <a:normAutofit/>
          </a:bodyPr>
          <a:lstStyle/>
          <a:p>
            <a:r>
              <a:rPr lang="en-US" dirty="0" smtClean="0"/>
              <a:t>References: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254265"/>
            <a:ext cx="11474506" cy="492269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sz="2000" dirty="0" smtClean="0"/>
              <a:t>[1] R4-2014911 UE </a:t>
            </a:r>
            <a:r>
              <a:rPr lang="en-CA" sz="2000" dirty="0"/>
              <a:t>RF </a:t>
            </a:r>
            <a:r>
              <a:rPr lang="en-CA" sz="2000" dirty="0" smtClean="0"/>
              <a:t>requirements </a:t>
            </a:r>
            <a:r>
              <a:rPr lang="en-CA" sz="2000" dirty="0"/>
              <a:t>tables with channel </a:t>
            </a:r>
            <a:r>
              <a:rPr lang="en-CA" sz="2000" dirty="0" smtClean="0"/>
              <a:t>BW dependency Apple </a:t>
            </a:r>
            <a:r>
              <a:rPr lang="en-CA" sz="2000" dirty="0"/>
              <a:t>Inc</a:t>
            </a:r>
            <a:r>
              <a:rPr lang="en-CA" sz="2000" dirty="0" smtClean="0"/>
              <a:t>.</a:t>
            </a:r>
          </a:p>
          <a:p>
            <a:pPr marL="0" lvl="0" indent="0">
              <a:buNone/>
            </a:pPr>
            <a:r>
              <a:rPr lang="en-CA" sz="2000" dirty="0" smtClean="0"/>
              <a:t>[2] R4-2015800 Specification </a:t>
            </a:r>
            <a:r>
              <a:rPr lang="en-CA" sz="2000" dirty="0"/>
              <a:t>impact of additional 35&amp;45MHz channel </a:t>
            </a:r>
            <a:r>
              <a:rPr lang="en-CA" sz="2000" dirty="0" smtClean="0"/>
              <a:t>bandwidths Skyworks </a:t>
            </a:r>
            <a:r>
              <a:rPr lang="en-CA" sz="2000" dirty="0"/>
              <a:t>Solutions Inc</a:t>
            </a:r>
            <a:r>
              <a:rPr lang="en-CA" sz="2000" dirty="0" smtClean="0"/>
              <a:t>.</a:t>
            </a:r>
          </a:p>
          <a:p>
            <a:pPr marL="0" lvl="0" indent="0">
              <a:buNone/>
            </a:pPr>
            <a:r>
              <a:rPr lang="pt-BR" sz="2000" dirty="0" smtClean="0"/>
              <a:t>[3] R4-2014173 35M_45M </a:t>
            </a:r>
            <a:r>
              <a:rPr lang="pt-BR" sz="2000" dirty="0"/>
              <a:t>AMPR, MPR, </a:t>
            </a:r>
            <a:r>
              <a:rPr lang="pt-BR" sz="2000" dirty="0" smtClean="0"/>
              <a:t>REFSENS Qualcomm </a:t>
            </a:r>
            <a:r>
              <a:rPr lang="pt-BR" sz="2000" dirty="0"/>
              <a:t>Incorporated</a:t>
            </a:r>
          </a:p>
          <a:p>
            <a:pPr marL="0" lvl="0" indent="0">
              <a:buNone/>
            </a:pPr>
            <a:r>
              <a:rPr lang="en-CA" sz="2000" dirty="0" smtClean="0"/>
              <a:t>[4] R4-2016010 n71 </a:t>
            </a:r>
            <a:r>
              <a:rPr lang="en-CA" sz="2000" dirty="0"/>
              <a:t>35MHz AMPR and MSD </a:t>
            </a:r>
            <a:r>
              <a:rPr lang="en-CA" sz="2000" dirty="0" smtClean="0"/>
              <a:t>Measurements Skyworks </a:t>
            </a:r>
            <a:r>
              <a:rPr lang="en-CA" sz="2000" dirty="0"/>
              <a:t>Solutions Inc.</a:t>
            </a:r>
          </a:p>
          <a:p>
            <a:pPr marL="0" lvl="0" indent="0">
              <a:buNone/>
            </a:pPr>
            <a:r>
              <a:rPr lang="en-CA" sz="2000" dirty="0" smtClean="0"/>
              <a:t>[5] R4-2016011 n8 </a:t>
            </a:r>
            <a:r>
              <a:rPr lang="en-CA" sz="2000" dirty="0"/>
              <a:t>35MHz AMPR and MSD </a:t>
            </a:r>
            <a:r>
              <a:rPr lang="en-CA" sz="2000" dirty="0" smtClean="0"/>
              <a:t>Measurements Skyworks </a:t>
            </a:r>
            <a:r>
              <a:rPr lang="en-CA" sz="2000" dirty="0"/>
              <a:t>Solutions Inc.</a:t>
            </a:r>
          </a:p>
          <a:p>
            <a:pPr marL="0" lvl="0" indent="0">
              <a:buNone/>
            </a:pPr>
            <a:r>
              <a:rPr lang="en-CA" sz="2000" dirty="0" smtClean="0"/>
              <a:t>[6] R4-2016027 n7 </a:t>
            </a:r>
            <a:r>
              <a:rPr lang="en-CA" sz="2000" dirty="0"/>
              <a:t>35MHz AMPR and MSD </a:t>
            </a:r>
            <a:r>
              <a:rPr lang="en-CA" sz="2000" dirty="0" smtClean="0"/>
              <a:t>Measurements Skyworks </a:t>
            </a:r>
            <a:r>
              <a:rPr lang="en-CA" sz="2000" dirty="0"/>
              <a:t>Solutions Inc</a:t>
            </a:r>
            <a:r>
              <a:rPr lang="en-CA" sz="2000" dirty="0" smtClean="0"/>
              <a:t>.</a:t>
            </a:r>
          </a:p>
          <a:p>
            <a:pPr marL="0" lvl="0" indent="0">
              <a:buNone/>
            </a:pPr>
            <a:r>
              <a:rPr lang="en-CA" sz="2000" dirty="0" smtClean="0"/>
              <a:t>[7] R4-2016295 Introduction </a:t>
            </a:r>
            <a:r>
              <a:rPr lang="en-CA" sz="2000" dirty="0"/>
              <a:t>of 35 MHz for n8, n66, n71 and 45 MHz for </a:t>
            </a:r>
            <a:r>
              <a:rPr lang="en-CA" sz="2000" dirty="0" smtClean="0"/>
              <a:t>n66 Apple </a:t>
            </a:r>
            <a:r>
              <a:rPr lang="en-CA" sz="2000" dirty="0"/>
              <a:t>Inc</a:t>
            </a:r>
            <a:r>
              <a:rPr lang="en-CA" sz="2000" dirty="0" smtClean="0"/>
              <a:t>.</a:t>
            </a:r>
          </a:p>
          <a:p>
            <a:pPr marL="0" lvl="0" indent="0">
              <a:buNone/>
            </a:pPr>
            <a:r>
              <a:rPr lang="en-CA" sz="2000" dirty="0" smtClean="0"/>
              <a:t>[8</a:t>
            </a:r>
            <a:r>
              <a:rPr lang="en-CA" sz="2000" dirty="0"/>
              <a:t>] </a:t>
            </a:r>
            <a:r>
              <a:rPr lang="en-CA" sz="2000" dirty="0" smtClean="0"/>
              <a:t>R4-2016060 Introduction </a:t>
            </a:r>
            <a:r>
              <a:rPr lang="en-CA" sz="2000" dirty="0"/>
              <a:t>of 35MHz and 45MHz regarding CA, DC, V2x </a:t>
            </a:r>
            <a:r>
              <a:rPr lang="en-CA" sz="2000" dirty="0" smtClean="0"/>
              <a:t>combinations Ericsson </a:t>
            </a:r>
          </a:p>
          <a:p>
            <a:pPr marL="0" lvl="0" indent="0">
              <a:buNone/>
            </a:pPr>
            <a:r>
              <a:rPr lang="en-CA" sz="2000" dirty="0" smtClean="0"/>
              <a:t>[9</a:t>
            </a:r>
            <a:r>
              <a:rPr lang="en-CA" sz="2000" dirty="0"/>
              <a:t>] </a:t>
            </a:r>
            <a:r>
              <a:rPr lang="en-CA" sz="2000" dirty="0" smtClean="0"/>
              <a:t>R4-2015044 On </a:t>
            </a:r>
            <a:r>
              <a:rPr lang="en-CA" sz="2000" dirty="0"/>
              <a:t>UE RF requirement for new channel bandwidth of 35MHz and </a:t>
            </a:r>
            <a:r>
              <a:rPr lang="en-CA" sz="2000" dirty="0" smtClean="0"/>
              <a:t>45MHz ZTE </a:t>
            </a:r>
            <a:r>
              <a:rPr lang="en-CA" sz="2000" dirty="0"/>
              <a:t>Corporation</a:t>
            </a:r>
          </a:p>
          <a:p>
            <a:pPr marL="0" lvl="0" indent="0">
              <a:buNone/>
            </a:pPr>
            <a:endParaRPr lang="en-CA" sz="2000" dirty="0"/>
          </a:p>
          <a:p>
            <a:pPr marL="0" lvl="0" indent="0">
              <a:buNone/>
            </a:pPr>
            <a:endParaRPr lang="en-CA" sz="2000" dirty="0"/>
          </a:p>
          <a:p>
            <a:pPr marL="0" lvl="0" indent="0">
              <a:buNone/>
            </a:pPr>
            <a:endParaRPr lang="en-CA" sz="2000" dirty="0"/>
          </a:p>
          <a:p>
            <a:pPr marL="0" lv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0886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Scope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027"/>
            <a:ext cx="10515600" cy="4679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Capture agreeable content from 1st round discussion </a:t>
            </a:r>
            <a:r>
              <a:rPr lang="en-US" dirty="0" smtClean="0"/>
              <a:t>on:</a:t>
            </a:r>
          </a:p>
          <a:p>
            <a:r>
              <a:rPr lang="en-US" dirty="0" smtClean="0"/>
              <a:t>Equation based requirements and how to introduce 35/45MHz channel BW in tables for bands.</a:t>
            </a:r>
            <a:endParaRPr lang="en-US" dirty="0"/>
          </a:p>
          <a:p>
            <a:r>
              <a:rPr lang="en-CA" dirty="0" smtClean="0"/>
              <a:t>UL configuration limitations based on UL BW or UL RB allocation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US" dirty="0"/>
              <a:t>how to introduce 35/45MHz channel BW in tables for </a:t>
            </a:r>
            <a:r>
              <a:rPr lang="en-US" dirty="0" smtClean="0"/>
              <a:t>band combination is not in scope of this WI but is worth discussing.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References of contributions covering these topics are in last slide.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94188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Background on entering 35/45MHz channel BW in UE requirements for bands in the WI: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dirty="0"/>
              <a:t>For 38.101-1 the </a:t>
            </a:r>
            <a:r>
              <a:rPr lang="en-CA" dirty="0" smtClean="0"/>
              <a:t>affected generic requirements </a:t>
            </a:r>
            <a:r>
              <a:rPr lang="en-CA" dirty="0"/>
              <a:t>are:</a:t>
            </a:r>
          </a:p>
          <a:p>
            <a:pPr lvl="1"/>
            <a:r>
              <a:rPr lang="en-CA" dirty="0"/>
              <a:t>5.3.2 Maximum transmission bandwidth configuration </a:t>
            </a:r>
            <a:endParaRPr lang="en-CA" dirty="0" smtClean="0"/>
          </a:p>
          <a:p>
            <a:pPr lvl="1"/>
            <a:r>
              <a:rPr lang="en-CA" dirty="0" smtClean="0"/>
              <a:t>6.2.2 </a:t>
            </a:r>
            <a:r>
              <a:rPr lang="en-CA" dirty="0"/>
              <a:t>UE maximum output power reduction </a:t>
            </a:r>
            <a:r>
              <a:rPr lang="en-CA" dirty="0" smtClean="0"/>
              <a:t>(DMPR for BW criteria)</a:t>
            </a:r>
          </a:p>
          <a:p>
            <a:pPr lvl="1"/>
            <a:r>
              <a:rPr lang="en-US" dirty="0"/>
              <a:t>6.5.1 Occupied bandwidth </a:t>
            </a:r>
            <a:r>
              <a:rPr lang="en-US" dirty="0" smtClean="0"/>
              <a:t>=&gt; may be simplified since occupied channel BW = </a:t>
            </a:r>
            <a:r>
              <a:rPr lang="en-US" dirty="0" err="1" smtClean="0"/>
              <a:t>BWchannel</a:t>
            </a:r>
            <a:endParaRPr lang="en-CA" dirty="0" smtClean="0"/>
          </a:p>
          <a:p>
            <a:pPr lvl="1"/>
            <a:r>
              <a:rPr lang="en-US" dirty="0"/>
              <a:t>6.5.2.2 Spectrum emission mask </a:t>
            </a:r>
            <a:r>
              <a:rPr lang="en-US" dirty="0"/>
              <a:t>=</a:t>
            </a:r>
            <a:r>
              <a:rPr lang="en-CA" dirty="0"/>
              <a:t>&gt; </a:t>
            </a:r>
            <a:r>
              <a:rPr lang="en-CA" dirty="0" smtClean="0"/>
              <a:t>can </a:t>
            </a:r>
            <a:r>
              <a:rPr lang="en-CA" dirty="0"/>
              <a:t>use equation based </a:t>
            </a:r>
            <a:r>
              <a:rPr lang="en-CA" dirty="0" smtClean="0"/>
              <a:t>approach</a:t>
            </a:r>
          </a:p>
          <a:p>
            <a:pPr lvl="1"/>
            <a:r>
              <a:rPr lang="en-US" dirty="0"/>
              <a:t>6.5.2.4.1 NR ACLR </a:t>
            </a:r>
            <a:r>
              <a:rPr lang="en-US" dirty="0" smtClean="0"/>
              <a:t>=&gt; ACLR measurement BW</a:t>
            </a:r>
            <a:endParaRPr lang="en-CA" dirty="0" smtClean="0"/>
          </a:p>
          <a:p>
            <a:pPr lvl="1"/>
            <a:r>
              <a:rPr lang="en-US" dirty="0"/>
              <a:t>7.5 Adjacent channel selectivity 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CA" dirty="0"/>
              <a:t>&gt; can use equation based </a:t>
            </a:r>
            <a:r>
              <a:rPr lang="en-CA" dirty="0" smtClean="0"/>
              <a:t>approach</a:t>
            </a:r>
          </a:p>
          <a:p>
            <a:pPr lvl="1"/>
            <a:r>
              <a:rPr lang="en-US" dirty="0"/>
              <a:t>7.7 Spurious response </a:t>
            </a:r>
            <a:r>
              <a:rPr lang="en-US" dirty="0"/>
              <a:t>=</a:t>
            </a:r>
            <a:r>
              <a:rPr lang="en-CA" dirty="0"/>
              <a:t>&gt; can use equation based </a:t>
            </a:r>
            <a:r>
              <a:rPr lang="en-CA" dirty="0" smtClean="0"/>
              <a:t>approach</a:t>
            </a:r>
          </a:p>
          <a:p>
            <a:pPr lvl="1"/>
            <a:r>
              <a:rPr lang="en-US" dirty="0"/>
              <a:t>7.8.2 Wide band Intermodulation </a:t>
            </a:r>
            <a:r>
              <a:rPr lang="en-US" dirty="0" smtClean="0"/>
              <a:t> =&gt; equation based approach FFS</a:t>
            </a:r>
          </a:p>
          <a:p>
            <a:pPr lvl="1"/>
            <a:r>
              <a:rPr lang="en-US" dirty="0"/>
              <a:t>Reference measurement channels </a:t>
            </a:r>
            <a:endParaRPr lang="en-CA" dirty="0" smtClean="0"/>
          </a:p>
          <a:p>
            <a:pPr lvl="0"/>
            <a:r>
              <a:rPr lang="en-CA" dirty="0" smtClean="0"/>
              <a:t>For 38.101-1 the </a:t>
            </a:r>
            <a:r>
              <a:rPr lang="en-CA" dirty="0" smtClean="0"/>
              <a:t>affected </a:t>
            </a:r>
            <a:r>
              <a:rPr lang="en-CA" dirty="0"/>
              <a:t>band specific requirements </a:t>
            </a:r>
            <a:r>
              <a:rPr lang="en-CA" dirty="0" smtClean="0"/>
              <a:t>are:</a:t>
            </a:r>
          </a:p>
          <a:p>
            <a:pPr lvl="1"/>
            <a:r>
              <a:rPr lang="en-US" dirty="0"/>
              <a:t>5.3.5 UE channel bandwidth per operating </a:t>
            </a:r>
            <a:r>
              <a:rPr lang="en-US" dirty="0" smtClean="0"/>
              <a:t>band</a:t>
            </a:r>
          </a:p>
          <a:p>
            <a:pPr lvl="1"/>
            <a:r>
              <a:rPr lang="en-US" dirty="0"/>
              <a:t>5.3.6 Asymmetric channel </a:t>
            </a:r>
            <a:r>
              <a:rPr lang="en-US" dirty="0" smtClean="0"/>
              <a:t>bandwidths if UL BW is limited and for n66 and n71</a:t>
            </a:r>
          </a:p>
          <a:p>
            <a:pPr lvl="1"/>
            <a:r>
              <a:rPr lang="en-CA" dirty="0"/>
              <a:t>5.3E.2 Channel bandwidth for V2X concurrent operation </a:t>
            </a:r>
            <a:r>
              <a:rPr lang="en-CA" dirty="0" smtClean="0"/>
              <a:t> for n71?</a:t>
            </a:r>
          </a:p>
          <a:p>
            <a:pPr lvl="1"/>
            <a:r>
              <a:rPr lang="en-US" dirty="0"/>
              <a:t>5.4.4 TX–RX frequency separation </a:t>
            </a:r>
            <a:r>
              <a:rPr lang="en-US" dirty="0" smtClean="0"/>
              <a:t>if asymmetric UL/DL is adopted</a:t>
            </a:r>
          </a:p>
          <a:p>
            <a:pPr lvl="1"/>
            <a:r>
              <a:rPr lang="en-CA" dirty="0"/>
              <a:t>6.2.3 UE additional maximum output power </a:t>
            </a:r>
            <a:r>
              <a:rPr lang="en-CA" dirty="0" smtClean="0"/>
              <a:t>reduction: adding 35/45MHz BW where necessary</a:t>
            </a:r>
          </a:p>
          <a:p>
            <a:pPr lvl="1"/>
            <a:r>
              <a:rPr lang="en-CA" dirty="0" smtClean="0"/>
              <a:t>A-MPR </a:t>
            </a:r>
            <a:r>
              <a:rPr lang="en-CA" dirty="0"/>
              <a:t>for NS_03 and </a:t>
            </a:r>
            <a:r>
              <a:rPr lang="en-CA" dirty="0" smtClean="0"/>
              <a:t>NS_03U, </a:t>
            </a:r>
            <a:r>
              <a:rPr lang="en-US" dirty="0" smtClean="0"/>
              <a:t>NS_46 and NS_35 and associated requirements. =</a:t>
            </a:r>
            <a:r>
              <a:rPr lang="en-CA" dirty="0" smtClean="0"/>
              <a:t>&gt; </a:t>
            </a:r>
            <a:r>
              <a:rPr lang="en-CA" dirty="0" smtClean="0"/>
              <a:t>SEM requirements can use equation based approach</a:t>
            </a:r>
          </a:p>
          <a:p>
            <a:pPr lvl="1"/>
            <a:r>
              <a:rPr lang="en-CA" dirty="0"/>
              <a:t>7.3.2 Reference sensitivity power </a:t>
            </a:r>
            <a:r>
              <a:rPr lang="en-CA" dirty="0" smtClean="0"/>
              <a:t>level: tables for REFSENS and UL configuration are already wider than the page</a:t>
            </a:r>
            <a:endParaRPr lang="x-none" dirty="0"/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539426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Background on entering 35/45MHz channel BW in UE requirements for bands-combinations: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CA" dirty="0" smtClean="0"/>
              <a:t>For 38.101-1 the </a:t>
            </a:r>
            <a:r>
              <a:rPr lang="en-CA" dirty="0" smtClean="0"/>
              <a:t>affected band combination </a:t>
            </a:r>
            <a:r>
              <a:rPr lang="en-CA" dirty="0"/>
              <a:t>specific requirements </a:t>
            </a:r>
            <a:r>
              <a:rPr lang="en-CA" dirty="0" smtClean="0"/>
              <a:t>are:</a:t>
            </a:r>
          </a:p>
          <a:p>
            <a:pPr lvl="1"/>
            <a:r>
              <a:rPr lang="en-US" dirty="0"/>
              <a:t>5.5A Configurations for CA </a:t>
            </a:r>
            <a:endParaRPr lang="en-US" dirty="0" smtClean="0"/>
          </a:p>
          <a:p>
            <a:pPr lvl="1"/>
            <a:r>
              <a:rPr lang="en-US" dirty="0"/>
              <a:t>5.5B Configurations for DC </a:t>
            </a:r>
            <a:endParaRPr lang="en-US" dirty="0" smtClean="0"/>
          </a:p>
          <a:p>
            <a:pPr lvl="1"/>
            <a:r>
              <a:rPr lang="en-US" dirty="0"/>
              <a:t>5.5C Configurations for </a:t>
            </a:r>
            <a:r>
              <a:rPr lang="en-US" dirty="0" smtClean="0"/>
              <a:t>SUL</a:t>
            </a:r>
          </a:p>
          <a:p>
            <a:pPr lvl="1"/>
            <a:r>
              <a:rPr lang="en-US" dirty="0"/>
              <a:t>Associated AMPR</a:t>
            </a:r>
          </a:p>
          <a:p>
            <a:pPr lvl="1"/>
            <a:r>
              <a:rPr lang="en-CA" dirty="0"/>
              <a:t>SEM tables already uses equation based approach</a:t>
            </a:r>
            <a:endParaRPr lang="en-US" dirty="0"/>
          </a:p>
          <a:p>
            <a:pPr lvl="1"/>
            <a:r>
              <a:rPr lang="en-CA" dirty="0" smtClean="0"/>
              <a:t>7.3A.2.4 </a:t>
            </a:r>
            <a:r>
              <a:rPr lang="en-CA" dirty="0"/>
              <a:t>Reference sensitivity power level for SDL bands </a:t>
            </a:r>
            <a:endParaRPr lang="en-CA" dirty="0" smtClean="0"/>
          </a:p>
          <a:p>
            <a:pPr lvl="1"/>
            <a:r>
              <a:rPr lang="en-US" dirty="0" smtClean="0"/>
              <a:t>Associated REFSENS exceptions for UL harmonics, harmonic mixing and cross band isolation</a:t>
            </a:r>
          </a:p>
          <a:p>
            <a:pPr lvl="1"/>
            <a:r>
              <a:rPr lang="en-CA" dirty="0"/>
              <a:t>7.3C.2 Reference sensitivity power level for </a:t>
            </a:r>
            <a:r>
              <a:rPr lang="en-CA" dirty="0" smtClean="0"/>
              <a:t>SUL</a:t>
            </a:r>
          </a:p>
          <a:p>
            <a:pPr lvl="1"/>
            <a:r>
              <a:rPr lang="en-CA" dirty="0" smtClean="0"/>
              <a:t>Blocking and ACS for CA are already equation based </a:t>
            </a:r>
          </a:p>
          <a:p>
            <a:r>
              <a:rPr lang="en-CA" dirty="0" smtClean="0"/>
              <a:t>Some of WF for band specific requirements can apply to band combinations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119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351" y="365125"/>
            <a:ext cx="11167008" cy="1325563"/>
          </a:xfrm>
        </p:spPr>
        <p:txBody>
          <a:bodyPr>
            <a:normAutofit/>
          </a:bodyPr>
          <a:lstStyle/>
          <a:p>
            <a:r>
              <a:rPr lang="en-CA" dirty="0" smtClean="0"/>
              <a:t>WF: R17 Equation based SEM from [1]</a:t>
            </a:r>
            <a:endParaRPr lang="x-non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049" y="1290680"/>
            <a:ext cx="6980561" cy="248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75B09D85-5904-4D12-AED3-8BB881C36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956540"/>
              </p:ext>
            </p:extLst>
          </p:nvPr>
        </p:nvGraphicFramePr>
        <p:xfrm>
          <a:off x="605918" y="4594253"/>
          <a:ext cx="6120766" cy="1783080"/>
        </p:xfrm>
        <a:graphic>
          <a:graphicData uri="http://schemas.openxmlformats.org/drawingml/2006/table">
            <a:tbl>
              <a:tblPr firstRow="1" firstCol="1" bandRow="1"/>
              <a:tblGrid>
                <a:gridCol w="637329">
                  <a:extLst>
                    <a:ext uri="{9D8B030D-6E8A-4147-A177-3AD203B41FA5}">
                      <a16:colId xmlns:a16="http://schemas.microsoft.com/office/drawing/2014/main" xmlns="" val="2946094147"/>
                    </a:ext>
                  </a:extLst>
                </a:gridCol>
                <a:gridCol w="489231">
                  <a:extLst>
                    <a:ext uri="{9D8B030D-6E8A-4147-A177-3AD203B41FA5}">
                      <a16:colId xmlns:a16="http://schemas.microsoft.com/office/drawing/2014/main" xmlns="" val="4147700000"/>
                    </a:ext>
                  </a:extLst>
                </a:gridCol>
                <a:gridCol w="489231">
                  <a:extLst>
                    <a:ext uri="{9D8B030D-6E8A-4147-A177-3AD203B41FA5}">
                      <a16:colId xmlns:a16="http://schemas.microsoft.com/office/drawing/2014/main" xmlns="" val="2385813925"/>
                    </a:ext>
                  </a:extLst>
                </a:gridCol>
                <a:gridCol w="489864">
                  <a:extLst>
                    <a:ext uri="{9D8B030D-6E8A-4147-A177-3AD203B41FA5}">
                      <a16:colId xmlns:a16="http://schemas.microsoft.com/office/drawing/2014/main" xmlns="" val="2256802945"/>
                    </a:ext>
                  </a:extLst>
                </a:gridCol>
                <a:gridCol w="489864">
                  <a:extLst>
                    <a:ext uri="{9D8B030D-6E8A-4147-A177-3AD203B41FA5}">
                      <a16:colId xmlns:a16="http://schemas.microsoft.com/office/drawing/2014/main" xmlns="" val="2133244721"/>
                    </a:ext>
                  </a:extLst>
                </a:gridCol>
                <a:gridCol w="456320">
                  <a:extLst>
                    <a:ext uri="{9D8B030D-6E8A-4147-A177-3AD203B41FA5}">
                      <a16:colId xmlns:a16="http://schemas.microsoft.com/office/drawing/2014/main" xmlns="" val="1219607064"/>
                    </a:ext>
                  </a:extLst>
                </a:gridCol>
                <a:gridCol w="456320">
                  <a:extLst>
                    <a:ext uri="{9D8B030D-6E8A-4147-A177-3AD203B41FA5}">
                      <a16:colId xmlns:a16="http://schemas.microsoft.com/office/drawing/2014/main" xmlns="" val="972034391"/>
                    </a:ext>
                  </a:extLst>
                </a:gridCol>
                <a:gridCol w="453156">
                  <a:extLst>
                    <a:ext uri="{9D8B030D-6E8A-4147-A177-3AD203B41FA5}">
                      <a16:colId xmlns:a16="http://schemas.microsoft.com/office/drawing/2014/main" xmlns="" val="20911200"/>
                    </a:ext>
                  </a:extLst>
                </a:gridCol>
                <a:gridCol w="468978">
                  <a:extLst>
                    <a:ext uri="{9D8B030D-6E8A-4147-A177-3AD203B41FA5}">
                      <a16:colId xmlns:a16="http://schemas.microsoft.com/office/drawing/2014/main" xmlns="" val="2884553198"/>
                    </a:ext>
                  </a:extLst>
                </a:gridCol>
                <a:gridCol w="468978">
                  <a:extLst>
                    <a:ext uri="{9D8B030D-6E8A-4147-A177-3AD203B41FA5}">
                      <a16:colId xmlns:a16="http://schemas.microsoft.com/office/drawing/2014/main" xmlns="" val="1200439500"/>
                    </a:ext>
                  </a:extLst>
                </a:gridCol>
                <a:gridCol w="1221495">
                  <a:extLst>
                    <a:ext uri="{9D8B030D-6E8A-4147-A177-3AD203B41FA5}">
                      <a16:colId xmlns:a16="http://schemas.microsoft.com/office/drawing/2014/main" xmlns="" val="3835162250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Δf</a:t>
                      </a:r>
                      <a:r>
                        <a:rPr lang="en-GB" sz="700" b="1" baseline="-25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OOB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b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MHz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Channel bandwidth (MHz) / Spectrum emission limit (dBm)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Measurement bandwidth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44758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40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0154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0-1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1 % of channel BW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6637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1-6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897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6-10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6254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9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10-15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6970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15-20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716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20-25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7810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25-30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8243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30-35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4035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35-40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951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40-45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5891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45-50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621182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E2A05641-0200-4F99-BF0A-78F90FEDA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971946"/>
              </p:ext>
            </p:extLst>
          </p:nvPr>
        </p:nvGraphicFramePr>
        <p:xfrm>
          <a:off x="7068179" y="4587816"/>
          <a:ext cx="4600972" cy="1645920"/>
        </p:xfrm>
        <a:graphic>
          <a:graphicData uri="http://schemas.openxmlformats.org/drawingml/2006/table">
            <a:tbl>
              <a:tblPr firstRow="1" firstCol="1" bandRow="1"/>
              <a:tblGrid>
                <a:gridCol w="675084">
                  <a:extLst>
                    <a:ext uri="{9D8B030D-6E8A-4147-A177-3AD203B41FA5}">
                      <a16:colId xmlns:a16="http://schemas.microsoft.com/office/drawing/2014/main" xmlns="" val="860385610"/>
                    </a:ext>
                  </a:extLst>
                </a:gridCol>
                <a:gridCol w="525066">
                  <a:extLst>
                    <a:ext uri="{9D8B030D-6E8A-4147-A177-3AD203B41FA5}">
                      <a16:colId xmlns:a16="http://schemas.microsoft.com/office/drawing/2014/main" xmlns="" val="4114714533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xmlns="" val="1859320255"/>
                    </a:ext>
                  </a:extLst>
                </a:gridCol>
                <a:gridCol w="525066">
                  <a:extLst>
                    <a:ext uri="{9D8B030D-6E8A-4147-A177-3AD203B41FA5}">
                      <a16:colId xmlns:a16="http://schemas.microsoft.com/office/drawing/2014/main" xmlns="" val="1094317106"/>
                    </a:ext>
                  </a:extLst>
                </a:gridCol>
                <a:gridCol w="515689">
                  <a:extLst>
                    <a:ext uri="{9D8B030D-6E8A-4147-A177-3AD203B41FA5}">
                      <a16:colId xmlns:a16="http://schemas.microsoft.com/office/drawing/2014/main" xmlns="" val="3340198236"/>
                    </a:ext>
                  </a:extLst>
                </a:gridCol>
                <a:gridCol w="515689">
                  <a:extLst>
                    <a:ext uri="{9D8B030D-6E8A-4147-A177-3AD203B41FA5}">
                      <a16:colId xmlns:a16="http://schemas.microsoft.com/office/drawing/2014/main" xmlns="" val="4115961319"/>
                    </a:ext>
                  </a:extLst>
                </a:gridCol>
                <a:gridCol w="501938">
                  <a:extLst>
                    <a:ext uri="{9D8B030D-6E8A-4147-A177-3AD203B41FA5}">
                      <a16:colId xmlns:a16="http://schemas.microsoft.com/office/drawing/2014/main" xmlns="" val="1140350031"/>
                    </a:ext>
                  </a:extLst>
                </a:gridCol>
                <a:gridCol w="1317040">
                  <a:extLst>
                    <a:ext uri="{9D8B030D-6E8A-4147-A177-3AD203B41FA5}">
                      <a16:colId xmlns:a16="http://schemas.microsoft.com/office/drawing/2014/main" xmlns="" val="67019528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Δf</a:t>
                      </a:r>
                      <a:r>
                        <a:rPr lang="en-GB" sz="700" b="1" baseline="-25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OOB</a:t>
                      </a:r>
                      <a:r>
                        <a:rPr lang="en-US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br>
                        <a:rPr lang="en-US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(MHz)</a:t>
                      </a:r>
                      <a:r>
                        <a:rPr lang="en-US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Channel bandwidth (MHz) / Spectrum emission limit (dBm)</a:t>
                      </a: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Measurement bandwidth</a:t>
                      </a: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27185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59125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0-0.1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-15 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-18 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-20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-21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-23.5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 kHz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39735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0.1-6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 kHz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20901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6-10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GB" sz="7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 kHz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0527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10-15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GB" sz="7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 kHz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77524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15-20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GB" sz="7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 kHz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8123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20-25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GB" sz="7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 kHz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9500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25-35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 kHz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0771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35-40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760496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533400" marR="0" indent="-53340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533400" marR="0" indent="-53340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NOTE 1: The measurement bandwidth shall be 1 MHz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10993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0326" y="1391829"/>
            <a:ext cx="44101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Equation based approach is adopted for general SEM like table on the right and 35/45MHz added to the list</a:t>
            </a:r>
          </a:p>
          <a:p>
            <a:endParaRPr lang="en-CA" sz="2400" dirty="0"/>
          </a:p>
          <a:p>
            <a:r>
              <a:rPr lang="en-CA" sz="2400" dirty="0" smtClean="0"/>
              <a:t>Band specific SEM for NS03 and NS35 tables below can adopt the same approach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3431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WF: R17 Equation based ACS from [1]</a:t>
            </a:r>
            <a:endParaRPr lang="x-non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52" y="1782514"/>
            <a:ext cx="5670217" cy="102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367" y="1787938"/>
            <a:ext cx="4973526" cy="101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57" y="3002144"/>
            <a:ext cx="5648514" cy="230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451" y="3002144"/>
            <a:ext cx="6238549" cy="230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01570" y="5510675"/>
            <a:ext cx="10500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Equation based approach is adopted for general ACS case 1 and 2  like in above tables and 35/45MHz BW added</a:t>
            </a:r>
          </a:p>
        </p:txBody>
      </p:sp>
    </p:spTree>
    <p:extLst>
      <p:ext uri="{BB962C8B-B14F-4D97-AF65-F5344CB8AC3E}">
        <p14:creationId xmlns:p14="http://schemas.microsoft.com/office/powerpoint/2010/main" val="150642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WF: R17 Equation based Blocking from [1]</a:t>
            </a:r>
            <a:endParaRPr lang="x-none" dirty="0"/>
          </a:p>
        </p:txBody>
      </p:sp>
      <p:sp>
        <p:nvSpPr>
          <p:cNvPr id="8" name="TextBox 7"/>
          <p:cNvSpPr txBox="1"/>
          <p:nvPr/>
        </p:nvSpPr>
        <p:spPr>
          <a:xfrm>
            <a:off x="901570" y="5510675"/>
            <a:ext cx="10500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Equation based approach is adopted for in-band and out of band blocking like in above tables with 35/45MHz added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57" y="1415835"/>
            <a:ext cx="5660210" cy="175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512" y="1437828"/>
            <a:ext cx="5355391" cy="171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57" y="3477015"/>
            <a:ext cx="5790217" cy="1345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624" y="3408655"/>
            <a:ext cx="5729084" cy="1355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518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WF: R17 Equation based Blocking from [1]</a:t>
            </a:r>
            <a:endParaRPr lang="x-none" dirty="0"/>
          </a:p>
        </p:txBody>
      </p:sp>
      <p:sp>
        <p:nvSpPr>
          <p:cNvPr id="8" name="TextBox 7"/>
          <p:cNvSpPr txBox="1"/>
          <p:nvPr/>
        </p:nvSpPr>
        <p:spPr>
          <a:xfrm>
            <a:off x="901570" y="5510675"/>
            <a:ext cx="10500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Equation based approach is adopted for narrow band blocking like in above table with 35/45MHz added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4" y="1653684"/>
            <a:ext cx="7727177" cy="331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25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497" y="365125"/>
            <a:ext cx="11692991" cy="1325563"/>
          </a:xfrm>
        </p:spPr>
        <p:txBody>
          <a:bodyPr>
            <a:normAutofit/>
          </a:bodyPr>
          <a:lstStyle/>
          <a:p>
            <a:r>
              <a:rPr lang="en-CA" sz="4000" dirty="0" smtClean="0"/>
              <a:t>WF: R17 Equation based spurious </a:t>
            </a:r>
            <a:r>
              <a:rPr lang="en-CA" sz="4000" dirty="0" smtClean="0"/>
              <a:t>response </a:t>
            </a:r>
            <a:r>
              <a:rPr lang="en-CA" sz="4000" dirty="0" smtClean="0"/>
              <a:t>from [1]</a:t>
            </a:r>
            <a:endParaRPr lang="x-none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901570" y="5510675"/>
            <a:ext cx="10500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Equation based approach is adopted for spurious response like in above table with 35/45MHz added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008" y="1394696"/>
            <a:ext cx="9378669" cy="210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011" y="3411118"/>
            <a:ext cx="9000366" cy="2099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9902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D86B90-44A4-4D14-B93E-0D265AB056AF}">
  <ds:schemaRefs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6f846979-0e6f-42ff-8b87-e1893efeda99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1477</Words>
  <Application>Microsoft Office PowerPoint</Application>
  <PresentationFormat>Custom</PresentationFormat>
  <Paragraphs>316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WF on general aspects for UE RF requirements</vt:lpstr>
      <vt:lpstr>Scope</vt:lpstr>
      <vt:lpstr>Background on entering 35/45MHz channel BW in UE requirements for bands in the WI:</vt:lpstr>
      <vt:lpstr>Background on entering 35/45MHz channel BW in UE requirements for bands-combinations:</vt:lpstr>
      <vt:lpstr>WF: R17 Equation based SEM from [1]</vt:lpstr>
      <vt:lpstr>WF: R17 Equation based ACS from [1]</vt:lpstr>
      <vt:lpstr>WF: R17 Equation based Blocking from [1]</vt:lpstr>
      <vt:lpstr>WF: R17 Equation based Blocking from [1]</vt:lpstr>
      <vt:lpstr>WF: R17 Equation based spurious response from [1]</vt:lpstr>
      <vt:lpstr>WF on tables where equation based approach can’t apply</vt:lpstr>
      <vt:lpstr>Background on UL configuration and UL BW limitation :</vt:lpstr>
      <vt:lpstr>WF on n8 and n71 UL BW:</vt:lpstr>
      <vt:lpstr>WF on n25 UL BW:</vt:lpstr>
      <vt:lpstr>References: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Apple</dc:creator>
  <cp:lastModifiedBy>Skyworks</cp:lastModifiedBy>
  <cp:revision>70</cp:revision>
  <dcterms:created xsi:type="dcterms:W3CDTF">2020-03-02T22:32:10Z</dcterms:created>
  <dcterms:modified xsi:type="dcterms:W3CDTF">2020-11-10T00:43:42Z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