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9" r:id="rId6"/>
    <p:sldId id="264" r:id="rId7"/>
    <p:sldId id="265" r:id="rId8"/>
    <p:sldId id="280" r:id="rId9"/>
    <p:sldId id="273" r:id="rId10"/>
    <p:sldId id="274" r:id="rId11"/>
    <p:sldId id="275" r:id="rId12"/>
    <p:sldId id="276" r:id="rId13"/>
    <p:sldId id="271" r:id="rId14"/>
    <p:sldId id="277" r:id="rId15"/>
    <p:sldId id="281" r:id="rId16"/>
    <p:sldId id="270" r:id="rId17"/>
    <p:sldId id="278" r:id="rId18"/>
    <p:sldId id="279" r:id="rId19"/>
    <p:sldId id="269" r:id="rId20"/>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302" autoAdjust="0"/>
    <p:restoredTop sz="94660"/>
  </p:normalViewPr>
  <p:slideViewPr>
    <p:cSldViewPr snapToGrid="0">
      <p:cViewPr varScale="1">
        <p:scale>
          <a:sx n="94" d="100"/>
          <a:sy n="94" d="100"/>
        </p:scale>
        <p:origin x="-456"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4925799-38F0-4D5D-B92B-5BAD3521BB8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sv-SE"/>
          </a:p>
        </p:txBody>
      </p:sp>
      <p:sp>
        <p:nvSpPr>
          <p:cNvPr id="3" name="Subtitle 2">
            <a:extLst>
              <a:ext uri="{FF2B5EF4-FFF2-40B4-BE49-F238E27FC236}">
                <a16:creationId xmlns:a16="http://schemas.microsoft.com/office/drawing/2014/main" xmlns="" id="{58B4A907-D376-4E66-8824-05437F32F7B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v-SE"/>
          </a:p>
        </p:txBody>
      </p:sp>
      <p:sp>
        <p:nvSpPr>
          <p:cNvPr id="4" name="Date Placeholder 3">
            <a:extLst>
              <a:ext uri="{FF2B5EF4-FFF2-40B4-BE49-F238E27FC236}">
                <a16:creationId xmlns:a16="http://schemas.microsoft.com/office/drawing/2014/main" xmlns="" id="{FBE0742F-4872-4C7C-99C3-73D633B8F5AF}"/>
              </a:ext>
            </a:extLst>
          </p:cNvPr>
          <p:cNvSpPr>
            <a:spLocks noGrp="1"/>
          </p:cNvSpPr>
          <p:nvPr>
            <p:ph type="dt" sz="half" idx="10"/>
          </p:nvPr>
        </p:nvSpPr>
        <p:spPr/>
        <p:txBody>
          <a:bodyPr/>
          <a:lstStyle/>
          <a:p>
            <a:fld id="{635A8632-1673-41B8-A175-B3BBF13535BC}" type="datetimeFigureOut">
              <a:rPr lang="sv-SE" smtClean="0"/>
              <a:t>2020-11-11</a:t>
            </a:fld>
            <a:endParaRPr lang="sv-SE"/>
          </a:p>
        </p:txBody>
      </p:sp>
      <p:sp>
        <p:nvSpPr>
          <p:cNvPr id="5" name="Footer Placeholder 4">
            <a:extLst>
              <a:ext uri="{FF2B5EF4-FFF2-40B4-BE49-F238E27FC236}">
                <a16:creationId xmlns:a16="http://schemas.microsoft.com/office/drawing/2014/main" xmlns="" id="{77216ADA-0B2E-46F8-978A-A02E309F49A0}"/>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xmlns="" id="{6593CFB4-2E95-49D2-9121-E443B6D579CA}"/>
              </a:ext>
            </a:extLst>
          </p:cNvPr>
          <p:cNvSpPr>
            <a:spLocks noGrp="1"/>
          </p:cNvSpPr>
          <p:nvPr>
            <p:ph type="sldNum" sz="quarter" idx="12"/>
          </p:nvPr>
        </p:nvSpPr>
        <p:spPr/>
        <p:txBody>
          <a:bodyPr/>
          <a:lstStyle/>
          <a:p>
            <a:fld id="{AB536557-F1F7-489A-AFF6-00F50F04A6E4}" type="slidenum">
              <a:rPr lang="sv-SE" smtClean="0"/>
              <a:t>‹#›</a:t>
            </a:fld>
            <a:endParaRPr lang="sv-SE"/>
          </a:p>
        </p:txBody>
      </p:sp>
    </p:spTree>
    <p:extLst>
      <p:ext uri="{BB962C8B-B14F-4D97-AF65-F5344CB8AC3E}">
        <p14:creationId xmlns:p14="http://schemas.microsoft.com/office/powerpoint/2010/main" val="34134500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457492-AC61-42F7-A740-3D5D8E559B72}"/>
              </a:ext>
            </a:extLst>
          </p:cNvPr>
          <p:cNvSpPr>
            <a:spLocks noGrp="1"/>
          </p:cNvSpPr>
          <p:nvPr>
            <p:ph type="title"/>
          </p:nvPr>
        </p:nvSpPr>
        <p:spPr/>
        <p:txBody>
          <a:bodyPr/>
          <a:lstStyle/>
          <a:p>
            <a:r>
              <a:rPr lang="en-US"/>
              <a:t>Click to edit Master title style</a:t>
            </a:r>
            <a:endParaRPr lang="sv-SE"/>
          </a:p>
        </p:txBody>
      </p:sp>
      <p:sp>
        <p:nvSpPr>
          <p:cNvPr id="3" name="Vertical Text Placeholder 2">
            <a:extLst>
              <a:ext uri="{FF2B5EF4-FFF2-40B4-BE49-F238E27FC236}">
                <a16:creationId xmlns:a16="http://schemas.microsoft.com/office/drawing/2014/main" xmlns="" id="{A4535FC4-D0C1-47A4-98A1-2D57A722B02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xmlns="" id="{7821D503-B3CF-4BA9-8454-BBC005646993}"/>
              </a:ext>
            </a:extLst>
          </p:cNvPr>
          <p:cNvSpPr>
            <a:spLocks noGrp="1"/>
          </p:cNvSpPr>
          <p:nvPr>
            <p:ph type="dt" sz="half" idx="10"/>
          </p:nvPr>
        </p:nvSpPr>
        <p:spPr/>
        <p:txBody>
          <a:bodyPr/>
          <a:lstStyle/>
          <a:p>
            <a:fld id="{635A8632-1673-41B8-A175-B3BBF13535BC}" type="datetimeFigureOut">
              <a:rPr lang="sv-SE" smtClean="0"/>
              <a:t>2020-11-11</a:t>
            </a:fld>
            <a:endParaRPr lang="sv-SE"/>
          </a:p>
        </p:txBody>
      </p:sp>
      <p:sp>
        <p:nvSpPr>
          <p:cNvPr id="5" name="Footer Placeholder 4">
            <a:extLst>
              <a:ext uri="{FF2B5EF4-FFF2-40B4-BE49-F238E27FC236}">
                <a16:creationId xmlns:a16="http://schemas.microsoft.com/office/drawing/2014/main" xmlns="" id="{2F26D209-5ED4-4D1A-91C7-70654DC35125}"/>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xmlns="" id="{350E3E02-DAE7-4DEC-9CEF-082727156C2B}"/>
              </a:ext>
            </a:extLst>
          </p:cNvPr>
          <p:cNvSpPr>
            <a:spLocks noGrp="1"/>
          </p:cNvSpPr>
          <p:nvPr>
            <p:ph type="sldNum" sz="quarter" idx="12"/>
          </p:nvPr>
        </p:nvSpPr>
        <p:spPr/>
        <p:txBody>
          <a:bodyPr/>
          <a:lstStyle/>
          <a:p>
            <a:fld id="{AB536557-F1F7-489A-AFF6-00F50F04A6E4}" type="slidenum">
              <a:rPr lang="sv-SE" smtClean="0"/>
              <a:t>‹#›</a:t>
            </a:fld>
            <a:endParaRPr lang="sv-SE"/>
          </a:p>
        </p:txBody>
      </p:sp>
    </p:spTree>
    <p:extLst>
      <p:ext uri="{BB962C8B-B14F-4D97-AF65-F5344CB8AC3E}">
        <p14:creationId xmlns:p14="http://schemas.microsoft.com/office/powerpoint/2010/main" val="33233697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120D13F1-F3AE-4C59-B249-BCD21F2842F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sv-SE"/>
          </a:p>
        </p:txBody>
      </p:sp>
      <p:sp>
        <p:nvSpPr>
          <p:cNvPr id="3" name="Vertical Text Placeholder 2">
            <a:extLst>
              <a:ext uri="{FF2B5EF4-FFF2-40B4-BE49-F238E27FC236}">
                <a16:creationId xmlns:a16="http://schemas.microsoft.com/office/drawing/2014/main" xmlns="" id="{BEF7CB7F-08E2-4B7E-BD3E-C741E7DCE85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xmlns="" id="{8817218B-9AF3-4676-9010-E379F2B62868}"/>
              </a:ext>
            </a:extLst>
          </p:cNvPr>
          <p:cNvSpPr>
            <a:spLocks noGrp="1"/>
          </p:cNvSpPr>
          <p:nvPr>
            <p:ph type="dt" sz="half" idx="10"/>
          </p:nvPr>
        </p:nvSpPr>
        <p:spPr/>
        <p:txBody>
          <a:bodyPr/>
          <a:lstStyle/>
          <a:p>
            <a:fld id="{635A8632-1673-41B8-A175-B3BBF13535BC}" type="datetimeFigureOut">
              <a:rPr lang="sv-SE" smtClean="0"/>
              <a:t>2020-11-11</a:t>
            </a:fld>
            <a:endParaRPr lang="sv-SE"/>
          </a:p>
        </p:txBody>
      </p:sp>
      <p:sp>
        <p:nvSpPr>
          <p:cNvPr id="5" name="Footer Placeholder 4">
            <a:extLst>
              <a:ext uri="{FF2B5EF4-FFF2-40B4-BE49-F238E27FC236}">
                <a16:creationId xmlns:a16="http://schemas.microsoft.com/office/drawing/2014/main" xmlns="" id="{00583CE4-1EF8-4BF4-B5E0-7B973E2D2E25}"/>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xmlns="" id="{4B523ADE-87D3-46F4-B7D0-E59CFB983B54}"/>
              </a:ext>
            </a:extLst>
          </p:cNvPr>
          <p:cNvSpPr>
            <a:spLocks noGrp="1"/>
          </p:cNvSpPr>
          <p:nvPr>
            <p:ph type="sldNum" sz="quarter" idx="12"/>
          </p:nvPr>
        </p:nvSpPr>
        <p:spPr/>
        <p:txBody>
          <a:bodyPr/>
          <a:lstStyle/>
          <a:p>
            <a:fld id="{AB536557-F1F7-489A-AFF6-00F50F04A6E4}" type="slidenum">
              <a:rPr lang="sv-SE" smtClean="0"/>
              <a:t>‹#›</a:t>
            </a:fld>
            <a:endParaRPr lang="sv-SE"/>
          </a:p>
        </p:txBody>
      </p:sp>
    </p:spTree>
    <p:extLst>
      <p:ext uri="{BB962C8B-B14F-4D97-AF65-F5344CB8AC3E}">
        <p14:creationId xmlns:p14="http://schemas.microsoft.com/office/powerpoint/2010/main" val="2288468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78F957C-AE0B-4EA6-860F-9AF248859D7C}"/>
              </a:ext>
            </a:extLst>
          </p:cNvPr>
          <p:cNvSpPr>
            <a:spLocks noGrp="1"/>
          </p:cNvSpPr>
          <p:nvPr>
            <p:ph type="title"/>
          </p:nvPr>
        </p:nvSpPr>
        <p:spPr/>
        <p:txBody>
          <a:bodyPr/>
          <a:lstStyle/>
          <a:p>
            <a:r>
              <a:rPr lang="en-US"/>
              <a:t>Click to edit Master title style</a:t>
            </a:r>
            <a:endParaRPr lang="sv-SE"/>
          </a:p>
        </p:txBody>
      </p:sp>
      <p:sp>
        <p:nvSpPr>
          <p:cNvPr id="3" name="Content Placeholder 2">
            <a:extLst>
              <a:ext uri="{FF2B5EF4-FFF2-40B4-BE49-F238E27FC236}">
                <a16:creationId xmlns:a16="http://schemas.microsoft.com/office/drawing/2014/main" xmlns="" id="{E4277862-E99A-4F63-84AB-D024B61D906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xmlns="" id="{50CD797B-6414-4BD1-88E7-21B4BEE6570E}"/>
              </a:ext>
            </a:extLst>
          </p:cNvPr>
          <p:cNvSpPr>
            <a:spLocks noGrp="1"/>
          </p:cNvSpPr>
          <p:nvPr>
            <p:ph type="dt" sz="half" idx="10"/>
          </p:nvPr>
        </p:nvSpPr>
        <p:spPr/>
        <p:txBody>
          <a:bodyPr/>
          <a:lstStyle/>
          <a:p>
            <a:fld id="{635A8632-1673-41B8-A175-B3BBF13535BC}" type="datetimeFigureOut">
              <a:rPr lang="sv-SE" smtClean="0"/>
              <a:t>2020-11-11</a:t>
            </a:fld>
            <a:endParaRPr lang="sv-SE"/>
          </a:p>
        </p:txBody>
      </p:sp>
      <p:sp>
        <p:nvSpPr>
          <p:cNvPr id="5" name="Footer Placeholder 4">
            <a:extLst>
              <a:ext uri="{FF2B5EF4-FFF2-40B4-BE49-F238E27FC236}">
                <a16:creationId xmlns:a16="http://schemas.microsoft.com/office/drawing/2014/main" xmlns="" id="{5DF660F4-BA35-4275-96B9-02A61635627E}"/>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xmlns="" id="{1DDAC75C-FB2A-4F3D-9FAF-1ECAC18F7D31}"/>
              </a:ext>
            </a:extLst>
          </p:cNvPr>
          <p:cNvSpPr>
            <a:spLocks noGrp="1"/>
          </p:cNvSpPr>
          <p:nvPr>
            <p:ph type="sldNum" sz="quarter" idx="12"/>
          </p:nvPr>
        </p:nvSpPr>
        <p:spPr/>
        <p:txBody>
          <a:bodyPr/>
          <a:lstStyle/>
          <a:p>
            <a:fld id="{AB536557-F1F7-489A-AFF6-00F50F04A6E4}" type="slidenum">
              <a:rPr lang="sv-SE" smtClean="0"/>
              <a:t>‹#›</a:t>
            </a:fld>
            <a:endParaRPr lang="sv-SE"/>
          </a:p>
        </p:txBody>
      </p:sp>
    </p:spTree>
    <p:extLst>
      <p:ext uri="{BB962C8B-B14F-4D97-AF65-F5344CB8AC3E}">
        <p14:creationId xmlns:p14="http://schemas.microsoft.com/office/powerpoint/2010/main" val="1758499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2169C27-98EF-477B-897C-FC78EEBDE8F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sv-SE"/>
          </a:p>
        </p:txBody>
      </p:sp>
      <p:sp>
        <p:nvSpPr>
          <p:cNvPr id="3" name="Text Placeholder 2">
            <a:extLst>
              <a:ext uri="{FF2B5EF4-FFF2-40B4-BE49-F238E27FC236}">
                <a16:creationId xmlns:a16="http://schemas.microsoft.com/office/drawing/2014/main" xmlns="" id="{C225CD96-914F-445E-8483-4D61C204D2E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6B7F897F-A631-4B68-B17F-C73DB9B7B8B1}"/>
              </a:ext>
            </a:extLst>
          </p:cNvPr>
          <p:cNvSpPr>
            <a:spLocks noGrp="1"/>
          </p:cNvSpPr>
          <p:nvPr>
            <p:ph type="dt" sz="half" idx="10"/>
          </p:nvPr>
        </p:nvSpPr>
        <p:spPr/>
        <p:txBody>
          <a:bodyPr/>
          <a:lstStyle/>
          <a:p>
            <a:fld id="{635A8632-1673-41B8-A175-B3BBF13535BC}" type="datetimeFigureOut">
              <a:rPr lang="sv-SE" smtClean="0"/>
              <a:t>2020-11-11</a:t>
            </a:fld>
            <a:endParaRPr lang="sv-SE"/>
          </a:p>
        </p:txBody>
      </p:sp>
      <p:sp>
        <p:nvSpPr>
          <p:cNvPr id="5" name="Footer Placeholder 4">
            <a:extLst>
              <a:ext uri="{FF2B5EF4-FFF2-40B4-BE49-F238E27FC236}">
                <a16:creationId xmlns:a16="http://schemas.microsoft.com/office/drawing/2014/main" xmlns="" id="{BA602FE5-11E1-4F61-BE53-B1C28DBB3587}"/>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xmlns="" id="{D63D8EEF-8551-4A72-A6F7-8E98D699EC4E}"/>
              </a:ext>
            </a:extLst>
          </p:cNvPr>
          <p:cNvSpPr>
            <a:spLocks noGrp="1"/>
          </p:cNvSpPr>
          <p:nvPr>
            <p:ph type="sldNum" sz="quarter" idx="12"/>
          </p:nvPr>
        </p:nvSpPr>
        <p:spPr/>
        <p:txBody>
          <a:bodyPr/>
          <a:lstStyle/>
          <a:p>
            <a:fld id="{AB536557-F1F7-489A-AFF6-00F50F04A6E4}" type="slidenum">
              <a:rPr lang="sv-SE" smtClean="0"/>
              <a:t>‹#›</a:t>
            </a:fld>
            <a:endParaRPr lang="sv-SE"/>
          </a:p>
        </p:txBody>
      </p:sp>
    </p:spTree>
    <p:extLst>
      <p:ext uri="{BB962C8B-B14F-4D97-AF65-F5344CB8AC3E}">
        <p14:creationId xmlns:p14="http://schemas.microsoft.com/office/powerpoint/2010/main" val="1457921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23AB115-913C-45F0-88BD-E9689D042768}"/>
              </a:ext>
            </a:extLst>
          </p:cNvPr>
          <p:cNvSpPr>
            <a:spLocks noGrp="1"/>
          </p:cNvSpPr>
          <p:nvPr>
            <p:ph type="title"/>
          </p:nvPr>
        </p:nvSpPr>
        <p:spPr/>
        <p:txBody>
          <a:bodyPr/>
          <a:lstStyle/>
          <a:p>
            <a:r>
              <a:rPr lang="en-US"/>
              <a:t>Click to edit Master title style</a:t>
            </a:r>
            <a:endParaRPr lang="sv-SE"/>
          </a:p>
        </p:txBody>
      </p:sp>
      <p:sp>
        <p:nvSpPr>
          <p:cNvPr id="3" name="Content Placeholder 2">
            <a:extLst>
              <a:ext uri="{FF2B5EF4-FFF2-40B4-BE49-F238E27FC236}">
                <a16:creationId xmlns:a16="http://schemas.microsoft.com/office/drawing/2014/main" xmlns="" id="{268E751B-579F-4EA2-95F9-A3C465075A0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Content Placeholder 3">
            <a:extLst>
              <a:ext uri="{FF2B5EF4-FFF2-40B4-BE49-F238E27FC236}">
                <a16:creationId xmlns:a16="http://schemas.microsoft.com/office/drawing/2014/main" xmlns="" id="{80C04015-0054-4F11-A3C8-4E4D0AEF885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Date Placeholder 4">
            <a:extLst>
              <a:ext uri="{FF2B5EF4-FFF2-40B4-BE49-F238E27FC236}">
                <a16:creationId xmlns:a16="http://schemas.microsoft.com/office/drawing/2014/main" xmlns="" id="{36CF37C7-E954-4B20-A291-01E1F398FC8E}"/>
              </a:ext>
            </a:extLst>
          </p:cNvPr>
          <p:cNvSpPr>
            <a:spLocks noGrp="1"/>
          </p:cNvSpPr>
          <p:nvPr>
            <p:ph type="dt" sz="half" idx="10"/>
          </p:nvPr>
        </p:nvSpPr>
        <p:spPr/>
        <p:txBody>
          <a:bodyPr/>
          <a:lstStyle/>
          <a:p>
            <a:fld id="{635A8632-1673-41B8-A175-B3BBF13535BC}" type="datetimeFigureOut">
              <a:rPr lang="sv-SE" smtClean="0"/>
              <a:t>2020-11-11</a:t>
            </a:fld>
            <a:endParaRPr lang="sv-SE"/>
          </a:p>
        </p:txBody>
      </p:sp>
      <p:sp>
        <p:nvSpPr>
          <p:cNvPr id="6" name="Footer Placeholder 5">
            <a:extLst>
              <a:ext uri="{FF2B5EF4-FFF2-40B4-BE49-F238E27FC236}">
                <a16:creationId xmlns:a16="http://schemas.microsoft.com/office/drawing/2014/main" xmlns="" id="{F4F29F0A-A1A8-48C0-8444-40F4460D5426}"/>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xmlns="" id="{DF91220A-B76F-41AF-B5BE-2C730887C7B8}"/>
              </a:ext>
            </a:extLst>
          </p:cNvPr>
          <p:cNvSpPr>
            <a:spLocks noGrp="1"/>
          </p:cNvSpPr>
          <p:nvPr>
            <p:ph type="sldNum" sz="quarter" idx="12"/>
          </p:nvPr>
        </p:nvSpPr>
        <p:spPr/>
        <p:txBody>
          <a:bodyPr/>
          <a:lstStyle/>
          <a:p>
            <a:fld id="{AB536557-F1F7-489A-AFF6-00F50F04A6E4}" type="slidenum">
              <a:rPr lang="sv-SE" smtClean="0"/>
              <a:t>‹#›</a:t>
            </a:fld>
            <a:endParaRPr lang="sv-SE"/>
          </a:p>
        </p:txBody>
      </p:sp>
    </p:spTree>
    <p:extLst>
      <p:ext uri="{BB962C8B-B14F-4D97-AF65-F5344CB8AC3E}">
        <p14:creationId xmlns:p14="http://schemas.microsoft.com/office/powerpoint/2010/main" val="2952859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AA231-F8FE-4456-9DC1-0E7C809AC741}"/>
              </a:ext>
            </a:extLst>
          </p:cNvPr>
          <p:cNvSpPr>
            <a:spLocks noGrp="1"/>
          </p:cNvSpPr>
          <p:nvPr>
            <p:ph type="title"/>
          </p:nvPr>
        </p:nvSpPr>
        <p:spPr>
          <a:xfrm>
            <a:off x="839788" y="365125"/>
            <a:ext cx="10515600" cy="1325563"/>
          </a:xfrm>
        </p:spPr>
        <p:txBody>
          <a:bodyPr/>
          <a:lstStyle/>
          <a:p>
            <a:r>
              <a:rPr lang="en-US"/>
              <a:t>Click to edit Master title style</a:t>
            </a:r>
            <a:endParaRPr lang="sv-SE"/>
          </a:p>
        </p:txBody>
      </p:sp>
      <p:sp>
        <p:nvSpPr>
          <p:cNvPr id="3" name="Text Placeholder 2">
            <a:extLst>
              <a:ext uri="{FF2B5EF4-FFF2-40B4-BE49-F238E27FC236}">
                <a16:creationId xmlns:a16="http://schemas.microsoft.com/office/drawing/2014/main" xmlns="" id="{5B76CE15-5CC7-40C5-9934-F8D27796340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CEEB9415-20D5-4549-8E79-D79C3533BB3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Text Placeholder 4">
            <a:extLst>
              <a:ext uri="{FF2B5EF4-FFF2-40B4-BE49-F238E27FC236}">
                <a16:creationId xmlns:a16="http://schemas.microsoft.com/office/drawing/2014/main" xmlns="" id="{30BA6B3A-8B92-4A41-8B04-A147FFC98C9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A3C610B2-EBBC-4D39-AE5B-D31FBD40845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7" name="Date Placeholder 6">
            <a:extLst>
              <a:ext uri="{FF2B5EF4-FFF2-40B4-BE49-F238E27FC236}">
                <a16:creationId xmlns:a16="http://schemas.microsoft.com/office/drawing/2014/main" xmlns="" id="{2EE68968-DD4A-496A-A2CC-6618A523EA09}"/>
              </a:ext>
            </a:extLst>
          </p:cNvPr>
          <p:cNvSpPr>
            <a:spLocks noGrp="1"/>
          </p:cNvSpPr>
          <p:nvPr>
            <p:ph type="dt" sz="half" idx="10"/>
          </p:nvPr>
        </p:nvSpPr>
        <p:spPr/>
        <p:txBody>
          <a:bodyPr/>
          <a:lstStyle/>
          <a:p>
            <a:fld id="{635A8632-1673-41B8-A175-B3BBF13535BC}" type="datetimeFigureOut">
              <a:rPr lang="sv-SE" smtClean="0"/>
              <a:t>2020-11-11</a:t>
            </a:fld>
            <a:endParaRPr lang="sv-SE"/>
          </a:p>
        </p:txBody>
      </p:sp>
      <p:sp>
        <p:nvSpPr>
          <p:cNvPr id="8" name="Footer Placeholder 7">
            <a:extLst>
              <a:ext uri="{FF2B5EF4-FFF2-40B4-BE49-F238E27FC236}">
                <a16:creationId xmlns:a16="http://schemas.microsoft.com/office/drawing/2014/main" xmlns="" id="{14073599-2502-4567-B824-9E020C92D5C9}"/>
              </a:ext>
            </a:extLst>
          </p:cNvPr>
          <p:cNvSpPr>
            <a:spLocks noGrp="1"/>
          </p:cNvSpPr>
          <p:nvPr>
            <p:ph type="ftr" sz="quarter" idx="11"/>
          </p:nvPr>
        </p:nvSpPr>
        <p:spPr/>
        <p:txBody>
          <a:bodyPr/>
          <a:lstStyle/>
          <a:p>
            <a:endParaRPr lang="sv-SE"/>
          </a:p>
        </p:txBody>
      </p:sp>
      <p:sp>
        <p:nvSpPr>
          <p:cNvPr id="9" name="Slide Number Placeholder 8">
            <a:extLst>
              <a:ext uri="{FF2B5EF4-FFF2-40B4-BE49-F238E27FC236}">
                <a16:creationId xmlns:a16="http://schemas.microsoft.com/office/drawing/2014/main" xmlns="" id="{25F4938C-D185-4CDA-9C00-85ACBA150EA3}"/>
              </a:ext>
            </a:extLst>
          </p:cNvPr>
          <p:cNvSpPr>
            <a:spLocks noGrp="1"/>
          </p:cNvSpPr>
          <p:nvPr>
            <p:ph type="sldNum" sz="quarter" idx="12"/>
          </p:nvPr>
        </p:nvSpPr>
        <p:spPr/>
        <p:txBody>
          <a:bodyPr/>
          <a:lstStyle/>
          <a:p>
            <a:fld id="{AB536557-F1F7-489A-AFF6-00F50F04A6E4}" type="slidenum">
              <a:rPr lang="sv-SE" smtClean="0"/>
              <a:t>‹#›</a:t>
            </a:fld>
            <a:endParaRPr lang="sv-SE"/>
          </a:p>
        </p:txBody>
      </p:sp>
    </p:spTree>
    <p:extLst>
      <p:ext uri="{BB962C8B-B14F-4D97-AF65-F5344CB8AC3E}">
        <p14:creationId xmlns:p14="http://schemas.microsoft.com/office/powerpoint/2010/main" val="3840064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EEA4331-C747-4A89-AF8C-D70CF21D18C4}"/>
              </a:ext>
            </a:extLst>
          </p:cNvPr>
          <p:cNvSpPr>
            <a:spLocks noGrp="1"/>
          </p:cNvSpPr>
          <p:nvPr>
            <p:ph type="title"/>
          </p:nvPr>
        </p:nvSpPr>
        <p:spPr/>
        <p:txBody>
          <a:bodyPr/>
          <a:lstStyle/>
          <a:p>
            <a:r>
              <a:rPr lang="en-US"/>
              <a:t>Click to edit Master title style</a:t>
            </a:r>
            <a:endParaRPr lang="sv-SE"/>
          </a:p>
        </p:txBody>
      </p:sp>
      <p:sp>
        <p:nvSpPr>
          <p:cNvPr id="3" name="Date Placeholder 2">
            <a:extLst>
              <a:ext uri="{FF2B5EF4-FFF2-40B4-BE49-F238E27FC236}">
                <a16:creationId xmlns:a16="http://schemas.microsoft.com/office/drawing/2014/main" xmlns="" id="{A4966670-AE25-40ED-BFBD-E07FBFD4BD3E}"/>
              </a:ext>
            </a:extLst>
          </p:cNvPr>
          <p:cNvSpPr>
            <a:spLocks noGrp="1"/>
          </p:cNvSpPr>
          <p:nvPr>
            <p:ph type="dt" sz="half" idx="10"/>
          </p:nvPr>
        </p:nvSpPr>
        <p:spPr/>
        <p:txBody>
          <a:bodyPr/>
          <a:lstStyle/>
          <a:p>
            <a:fld id="{635A8632-1673-41B8-A175-B3BBF13535BC}" type="datetimeFigureOut">
              <a:rPr lang="sv-SE" smtClean="0"/>
              <a:t>2020-11-11</a:t>
            </a:fld>
            <a:endParaRPr lang="sv-SE"/>
          </a:p>
        </p:txBody>
      </p:sp>
      <p:sp>
        <p:nvSpPr>
          <p:cNvPr id="4" name="Footer Placeholder 3">
            <a:extLst>
              <a:ext uri="{FF2B5EF4-FFF2-40B4-BE49-F238E27FC236}">
                <a16:creationId xmlns:a16="http://schemas.microsoft.com/office/drawing/2014/main" xmlns="" id="{0E3D2912-0931-4432-B0E4-05FF3C48D94E}"/>
              </a:ext>
            </a:extLst>
          </p:cNvPr>
          <p:cNvSpPr>
            <a:spLocks noGrp="1"/>
          </p:cNvSpPr>
          <p:nvPr>
            <p:ph type="ftr" sz="quarter" idx="11"/>
          </p:nvPr>
        </p:nvSpPr>
        <p:spPr/>
        <p:txBody>
          <a:bodyPr/>
          <a:lstStyle/>
          <a:p>
            <a:endParaRPr lang="sv-SE"/>
          </a:p>
        </p:txBody>
      </p:sp>
      <p:sp>
        <p:nvSpPr>
          <p:cNvPr id="5" name="Slide Number Placeholder 4">
            <a:extLst>
              <a:ext uri="{FF2B5EF4-FFF2-40B4-BE49-F238E27FC236}">
                <a16:creationId xmlns:a16="http://schemas.microsoft.com/office/drawing/2014/main" xmlns="" id="{591E6017-4311-4A10-930D-89169D1EE3CF}"/>
              </a:ext>
            </a:extLst>
          </p:cNvPr>
          <p:cNvSpPr>
            <a:spLocks noGrp="1"/>
          </p:cNvSpPr>
          <p:nvPr>
            <p:ph type="sldNum" sz="quarter" idx="12"/>
          </p:nvPr>
        </p:nvSpPr>
        <p:spPr/>
        <p:txBody>
          <a:bodyPr/>
          <a:lstStyle/>
          <a:p>
            <a:fld id="{AB536557-F1F7-489A-AFF6-00F50F04A6E4}" type="slidenum">
              <a:rPr lang="sv-SE" smtClean="0"/>
              <a:t>‹#›</a:t>
            </a:fld>
            <a:endParaRPr lang="sv-SE"/>
          </a:p>
        </p:txBody>
      </p:sp>
    </p:spTree>
    <p:extLst>
      <p:ext uri="{BB962C8B-B14F-4D97-AF65-F5344CB8AC3E}">
        <p14:creationId xmlns:p14="http://schemas.microsoft.com/office/powerpoint/2010/main" val="34562804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6BA58D0B-AB19-450C-AA3B-670AE55E4A33}"/>
              </a:ext>
            </a:extLst>
          </p:cNvPr>
          <p:cNvSpPr>
            <a:spLocks noGrp="1"/>
          </p:cNvSpPr>
          <p:nvPr>
            <p:ph type="dt" sz="half" idx="10"/>
          </p:nvPr>
        </p:nvSpPr>
        <p:spPr/>
        <p:txBody>
          <a:bodyPr/>
          <a:lstStyle/>
          <a:p>
            <a:fld id="{635A8632-1673-41B8-A175-B3BBF13535BC}" type="datetimeFigureOut">
              <a:rPr lang="sv-SE" smtClean="0"/>
              <a:t>2020-11-11</a:t>
            </a:fld>
            <a:endParaRPr lang="sv-SE"/>
          </a:p>
        </p:txBody>
      </p:sp>
      <p:sp>
        <p:nvSpPr>
          <p:cNvPr id="3" name="Footer Placeholder 2">
            <a:extLst>
              <a:ext uri="{FF2B5EF4-FFF2-40B4-BE49-F238E27FC236}">
                <a16:creationId xmlns:a16="http://schemas.microsoft.com/office/drawing/2014/main" xmlns="" id="{6AFC8D54-CA60-4D0D-96FE-E252800D5703}"/>
              </a:ext>
            </a:extLst>
          </p:cNvPr>
          <p:cNvSpPr>
            <a:spLocks noGrp="1"/>
          </p:cNvSpPr>
          <p:nvPr>
            <p:ph type="ftr" sz="quarter" idx="11"/>
          </p:nvPr>
        </p:nvSpPr>
        <p:spPr/>
        <p:txBody>
          <a:bodyPr/>
          <a:lstStyle/>
          <a:p>
            <a:endParaRPr lang="sv-SE"/>
          </a:p>
        </p:txBody>
      </p:sp>
      <p:sp>
        <p:nvSpPr>
          <p:cNvPr id="4" name="Slide Number Placeholder 3">
            <a:extLst>
              <a:ext uri="{FF2B5EF4-FFF2-40B4-BE49-F238E27FC236}">
                <a16:creationId xmlns:a16="http://schemas.microsoft.com/office/drawing/2014/main" xmlns="" id="{718190CA-7EE6-4DB3-A3F7-973C2A588A6D}"/>
              </a:ext>
            </a:extLst>
          </p:cNvPr>
          <p:cNvSpPr>
            <a:spLocks noGrp="1"/>
          </p:cNvSpPr>
          <p:nvPr>
            <p:ph type="sldNum" sz="quarter" idx="12"/>
          </p:nvPr>
        </p:nvSpPr>
        <p:spPr/>
        <p:txBody>
          <a:bodyPr/>
          <a:lstStyle/>
          <a:p>
            <a:fld id="{AB536557-F1F7-489A-AFF6-00F50F04A6E4}" type="slidenum">
              <a:rPr lang="sv-SE" smtClean="0"/>
              <a:t>‹#›</a:t>
            </a:fld>
            <a:endParaRPr lang="sv-SE"/>
          </a:p>
        </p:txBody>
      </p:sp>
    </p:spTree>
    <p:extLst>
      <p:ext uri="{BB962C8B-B14F-4D97-AF65-F5344CB8AC3E}">
        <p14:creationId xmlns:p14="http://schemas.microsoft.com/office/powerpoint/2010/main" val="3033778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31663EE-12FC-4209-9EF1-438FA83F96F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v-SE"/>
          </a:p>
        </p:txBody>
      </p:sp>
      <p:sp>
        <p:nvSpPr>
          <p:cNvPr id="3" name="Content Placeholder 2">
            <a:extLst>
              <a:ext uri="{FF2B5EF4-FFF2-40B4-BE49-F238E27FC236}">
                <a16:creationId xmlns:a16="http://schemas.microsoft.com/office/drawing/2014/main" xmlns="" id="{873915E4-A118-4B0A-BDC2-A7CBCF48AC1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Text Placeholder 3">
            <a:extLst>
              <a:ext uri="{FF2B5EF4-FFF2-40B4-BE49-F238E27FC236}">
                <a16:creationId xmlns:a16="http://schemas.microsoft.com/office/drawing/2014/main" xmlns="" id="{E550DCBF-2878-401F-8374-35F488521D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EDA13331-8D1B-4A52-AD30-035EE347C79F}"/>
              </a:ext>
            </a:extLst>
          </p:cNvPr>
          <p:cNvSpPr>
            <a:spLocks noGrp="1"/>
          </p:cNvSpPr>
          <p:nvPr>
            <p:ph type="dt" sz="half" idx="10"/>
          </p:nvPr>
        </p:nvSpPr>
        <p:spPr/>
        <p:txBody>
          <a:bodyPr/>
          <a:lstStyle/>
          <a:p>
            <a:fld id="{635A8632-1673-41B8-A175-B3BBF13535BC}" type="datetimeFigureOut">
              <a:rPr lang="sv-SE" smtClean="0"/>
              <a:t>2020-11-11</a:t>
            </a:fld>
            <a:endParaRPr lang="sv-SE"/>
          </a:p>
        </p:txBody>
      </p:sp>
      <p:sp>
        <p:nvSpPr>
          <p:cNvPr id="6" name="Footer Placeholder 5">
            <a:extLst>
              <a:ext uri="{FF2B5EF4-FFF2-40B4-BE49-F238E27FC236}">
                <a16:creationId xmlns:a16="http://schemas.microsoft.com/office/drawing/2014/main" xmlns="" id="{7B628A17-CC11-400B-B349-A54663ADDE89}"/>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xmlns="" id="{778CC8AC-8231-4456-994D-E5C5F5344341}"/>
              </a:ext>
            </a:extLst>
          </p:cNvPr>
          <p:cNvSpPr>
            <a:spLocks noGrp="1"/>
          </p:cNvSpPr>
          <p:nvPr>
            <p:ph type="sldNum" sz="quarter" idx="12"/>
          </p:nvPr>
        </p:nvSpPr>
        <p:spPr/>
        <p:txBody>
          <a:bodyPr/>
          <a:lstStyle/>
          <a:p>
            <a:fld id="{AB536557-F1F7-489A-AFF6-00F50F04A6E4}" type="slidenum">
              <a:rPr lang="sv-SE" smtClean="0"/>
              <a:t>‹#›</a:t>
            </a:fld>
            <a:endParaRPr lang="sv-SE"/>
          </a:p>
        </p:txBody>
      </p:sp>
    </p:spTree>
    <p:extLst>
      <p:ext uri="{BB962C8B-B14F-4D97-AF65-F5344CB8AC3E}">
        <p14:creationId xmlns:p14="http://schemas.microsoft.com/office/powerpoint/2010/main" val="12037577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C37AE61-25FA-40C0-BF1C-19A6922E200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v-SE"/>
          </a:p>
        </p:txBody>
      </p:sp>
      <p:sp>
        <p:nvSpPr>
          <p:cNvPr id="3" name="Picture Placeholder 2">
            <a:extLst>
              <a:ext uri="{FF2B5EF4-FFF2-40B4-BE49-F238E27FC236}">
                <a16:creationId xmlns:a16="http://schemas.microsoft.com/office/drawing/2014/main" xmlns="" id="{E0D80C5E-21F7-4393-9C20-40D63B25B61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Text Placeholder 3">
            <a:extLst>
              <a:ext uri="{FF2B5EF4-FFF2-40B4-BE49-F238E27FC236}">
                <a16:creationId xmlns:a16="http://schemas.microsoft.com/office/drawing/2014/main" xmlns="" id="{4678C6E6-FA27-4625-BAFA-D3E18083F5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EAE89BA1-12D0-4EC4-AA8A-70FD8AE5A656}"/>
              </a:ext>
            </a:extLst>
          </p:cNvPr>
          <p:cNvSpPr>
            <a:spLocks noGrp="1"/>
          </p:cNvSpPr>
          <p:nvPr>
            <p:ph type="dt" sz="half" idx="10"/>
          </p:nvPr>
        </p:nvSpPr>
        <p:spPr/>
        <p:txBody>
          <a:bodyPr/>
          <a:lstStyle/>
          <a:p>
            <a:fld id="{635A8632-1673-41B8-A175-B3BBF13535BC}" type="datetimeFigureOut">
              <a:rPr lang="sv-SE" smtClean="0"/>
              <a:t>2020-11-11</a:t>
            </a:fld>
            <a:endParaRPr lang="sv-SE"/>
          </a:p>
        </p:txBody>
      </p:sp>
      <p:sp>
        <p:nvSpPr>
          <p:cNvPr id="6" name="Footer Placeholder 5">
            <a:extLst>
              <a:ext uri="{FF2B5EF4-FFF2-40B4-BE49-F238E27FC236}">
                <a16:creationId xmlns:a16="http://schemas.microsoft.com/office/drawing/2014/main" xmlns="" id="{7C7381A3-C975-43B6-A87B-2326B0035D17}"/>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xmlns="" id="{235AF181-8CDA-48F9-AF6F-CE3D528ACEF8}"/>
              </a:ext>
            </a:extLst>
          </p:cNvPr>
          <p:cNvSpPr>
            <a:spLocks noGrp="1"/>
          </p:cNvSpPr>
          <p:nvPr>
            <p:ph type="sldNum" sz="quarter" idx="12"/>
          </p:nvPr>
        </p:nvSpPr>
        <p:spPr/>
        <p:txBody>
          <a:bodyPr/>
          <a:lstStyle/>
          <a:p>
            <a:fld id="{AB536557-F1F7-489A-AFF6-00F50F04A6E4}" type="slidenum">
              <a:rPr lang="sv-SE" smtClean="0"/>
              <a:t>‹#›</a:t>
            </a:fld>
            <a:endParaRPr lang="sv-SE"/>
          </a:p>
        </p:txBody>
      </p:sp>
    </p:spTree>
    <p:extLst>
      <p:ext uri="{BB962C8B-B14F-4D97-AF65-F5344CB8AC3E}">
        <p14:creationId xmlns:p14="http://schemas.microsoft.com/office/powerpoint/2010/main" val="2079507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971A8C3F-C1D5-49AD-8413-678A231C5D6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sv-SE"/>
          </a:p>
        </p:txBody>
      </p:sp>
      <p:sp>
        <p:nvSpPr>
          <p:cNvPr id="3" name="Text Placeholder 2">
            <a:extLst>
              <a:ext uri="{FF2B5EF4-FFF2-40B4-BE49-F238E27FC236}">
                <a16:creationId xmlns:a16="http://schemas.microsoft.com/office/drawing/2014/main" xmlns="" id="{982076AF-7BD9-4AFE-B090-85E3C24696D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xmlns="" id="{9B3407A6-D417-4042-BC04-6D47AED6D56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5A8632-1673-41B8-A175-B3BBF13535BC}" type="datetimeFigureOut">
              <a:rPr lang="sv-SE" smtClean="0"/>
              <a:t>2020-11-11</a:t>
            </a:fld>
            <a:endParaRPr lang="sv-SE"/>
          </a:p>
        </p:txBody>
      </p:sp>
      <p:sp>
        <p:nvSpPr>
          <p:cNvPr id="5" name="Footer Placeholder 4">
            <a:extLst>
              <a:ext uri="{FF2B5EF4-FFF2-40B4-BE49-F238E27FC236}">
                <a16:creationId xmlns:a16="http://schemas.microsoft.com/office/drawing/2014/main" xmlns="" id="{D4A5B100-A4E0-489E-A90B-EF42ACA9513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a:extLst>
              <a:ext uri="{FF2B5EF4-FFF2-40B4-BE49-F238E27FC236}">
                <a16:creationId xmlns:a16="http://schemas.microsoft.com/office/drawing/2014/main" xmlns="" id="{BAB03476-DE24-48B6-9222-76314447127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536557-F1F7-489A-AFF6-00F50F04A6E4}" type="slidenum">
              <a:rPr lang="sv-SE" smtClean="0"/>
              <a:t>‹#›</a:t>
            </a:fld>
            <a:endParaRPr lang="sv-SE"/>
          </a:p>
        </p:txBody>
      </p:sp>
    </p:spTree>
    <p:extLst>
      <p:ext uri="{BB962C8B-B14F-4D97-AF65-F5344CB8AC3E}">
        <p14:creationId xmlns:p14="http://schemas.microsoft.com/office/powerpoint/2010/main" val="33383694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07D2E5F-934B-4B00-A1A5-A40E0BF3817E}"/>
              </a:ext>
            </a:extLst>
          </p:cNvPr>
          <p:cNvSpPr>
            <a:spLocks noGrp="1"/>
          </p:cNvSpPr>
          <p:nvPr>
            <p:ph type="ctrTitle"/>
          </p:nvPr>
        </p:nvSpPr>
        <p:spPr>
          <a:xfrm>
            <a:off x="1524000" y="1600201"/>
            <a:ext cx="9144000" cy="2822712"/>
          </a:xfrm>
        </p:spPr>
        <p:txBody>
          <a:bodyPr>
            <a:normAutofit/>
          </a:bodyPr>
          <a:lstStyle/>
          <a:p>
            <a:r>
              <a:rPr lang="en-CA" dirty="0"/>
              <a:t>WF on general aspects for UE RF requirements</a:t>
            </a:r>
            <a:endParaRPr lang="x-none" dirty="0"/>
          </a:p>
        </p:txBody>
      </p:sp>
      <p:sp>
        <p:nvSpPr>
          <p:cNvPr id="3" name="Subtitle 2">
            <a:extLst>
              <a:ext uri="{FF2B5EF4-FFF2-40B4-BE49-F238E27FC236}">
                <a16:creationId xmlns:a16="http://schemas.microsoft.com/office/drawing/2014/main" xmlns="" id="{10E252F5-07EB-4886-BC79-94B025EF90FF}"/>
              </a:ext>
            </a:extLst>
          </p:cNvPr>
          <p:cNvSpPr>
            <a:spLocks noGrp="1"/>
          </p:cNvSpPr>
          <p:nvPr>
            <p:ph type="subTitle" idx="1"/>
          </p:nvPr>
        </p:nvSpPr>
        <p:spPr>
          <a:xfrm>
            <a:off x="1524000" y="4532242"/>
            <a:ext cx="9144000" cy="725557"/>
          </a:xfrm>
        </p:spPr>
        <p:txBody>
          <a:bodyPr/>
          <a:lstStyle/>
          <a:p>
            <a:r>
              <a:rPr lang="en-US" dirty="0" smtClean="0"/>
              <a:t>Skyworks Solutions Inc.</a:t>
            </a:r>
            <a:endParaRPr lang="en-US" dirty="0"/>
          </a:p>
        </p:txBody>
      </p:sp>
      <p:sp>
        <p:nvSpPr>
          <p:cNvPr id="4" name="TextBox 3">
            <a:extLst>
              <a:ext uri="{FF2B5EF4-FFF2-40B4-BE49-F238E27FC236}">
                <a16:creationId xmlns:a16="http://schemas.microsoft.com/office/drawing/2014/main" xmlns="" id="{7EE83764-0A69-4F31-A37F-356A6815C36B}"/>
              </a:ext>
            </a:extLst>
          </p:cNvPr>
          <p:cNvSpPr txBox="1"/>
          <p:nvPr/>
        </p:nvSpPr>
        <p:spPr>
          <a:xfrm>
            <a:off x="9485625" y="522328"/>
            <a:ext cx="1454244" cy="369332"/>
          </a:xfrm>
          <a:prstGeom prst="rect">
            <a:avLst/>
          </a:prstGeom>
          <a:noFill/>
        </p:spPr>
        <p:txBody>
          <a:bodyPr wrap="none" rtlCol="0">
            <a:spAutoFit/>
          </a:bodyPr>
          <a:lstStyle/>
          <a:p>
            <a:r>
              <a:rPr lang="sv-SE" b="1" dirty="0" smtClean="0">
                <a:latin typeface="Arial" panose="020B0604020202020204" pitchFamily="34" charset="0"/>
                <a:cs typeface="Arial" panose="020B0604020202020204" pitchFamily="34" charset="0"/>
              </a:rPr>
              <a:t>R4-2016863</a:t>
            </a:r>
            <a:endParaRPr lang="sv-SE" b="1" dirty="0">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xmlns="" id="{92EF8F4B-4669-4017-9B2A-468E3289AE55}"/>
              </a:ext>
            </a:extLst>
          </p:cNvPr>
          <p:cNvSpPr/>
          <p:nvPr/>
        </p:nvSpPr>
        <p:spPr>
          <a:xfrm>
            <a:off x="588886" y="502930"/>
            <a:ext cx="6096000" cy="646331"/>
          </a:xfrm>
          <a:prstGeom prst="rect">
            <a:avLst/>
          </a:prstGeom>
        </p:spPr>
        <p:txBody>
          <a:bodyPr>
            <a:spAutoFit/>
          </a:bodyPr>
          <a:lstStyle/>
          <a:p>
            <a:pPr>
              <a:spcAft>
                <a:spcPts val="0"/>
              </a:spcAft>
            </a:pPr>
            <a:r>
              <a:rPr lang="en-GB" b="1" dirty="0">
                <a:latin typeface="Arial" panose="020B0604020202020204" pitchFamily="34" charset="0"/>
                <a:ea typeface="Times New Roman" panose="02020603050405020304" pitchFamily="18" charset="0"/>
                <a:cs typeface="Times New Roman" panose="02020603050405020304" pitchFamily="18" charset="0"/>
              </a:rPr>
              <a:t>3GPP TSG-RAN WG4 Meeting #97-e</a:t>
            </a:r>
            <a:endParaRPr lang="sv-SE" sz="1200" dirty="0">
              <a:effectLst/>
              <a:latin typeface="Arial" panose="020B0604020202020204" pitchFamily="34" charset="0"/>
              <a:ea typeface="Times New Roman" panose="02020603050405020304" pitchFamily="18" charset="0"/>
              <a:cs typeface="Times New Roman" panose="02020603050405020304" pitchFamily="18" charset="0"/>
            </a:endParaRPr>
          </a:p>
          <a:p>
            <a:pPr>
              <a:spcAft>
                <a:spcPts val="600"/>
              </a:spcAft>
            </a:pPr>
            <a:r>
              <a:rPr lang="en-GB" b="1" dirty="0">
                <a:latin typeface="Arial" panose="020B0604020202020204" pitchFamily="34" charset="0"/>
                <a:ea typeface="Times New Roman" panose="02020603050405020304" pitchFamily="18" charset="0"/>
                <a:cs typeface="Times New Roman" panose="02020603050405020304" pitchFamily="18" charset="0"/>
              </a:rPr>
              <a:t>Electronic meeting, 2 – 13 November 2020</a:t>
            </a:r>
            <a:endParaRPr lang="sv-SE" sz="12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539144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304395-0370-3046-A683-5796E74535E5}"/>
              </a:ext>
            </a:extLst>
          </p:cNvPr>
          <p:cNvSpPr>
            <a:spLocks noGrp="1"/>
          </p:cNvSpPr>
          <p:nvPr>
            <p:ph type="title"/>
          </p:nvPr>
        </p:nvSpPr>
        <p:spPr>
          <a:xfrm>
            <a:off x="838200" y="365126"/>
            <a:ext cx="10515600" cy="954856"/>
          </a:xfrm>
        </p:spPr>
        <p:txBody>
          <a:bodyPr>
            <a:normAutofit fontScale="90000"/>
          </a:bodyPr>
          <a:lstStyle/>
          <a:p>
            <a:r>
              <a:rPr lang="en-CA" dirty="0" smtClean="0"/>
              <a:t>WF on tables where equation based approach can’t apply</a:t>
            </a:r>
            <a:endParaRPr lang="x-none" dirty="0"/>
          </a:p>
        </p:txBody>
      </p:sp>
      <p:sp>
        <p:nvSpPr>
          <p:cNvPr id="3" name="Content Placeholder 2">
            <a:extLst>
              <a:ext uri="{FF2B5EF4-FFF2-40B4-BE49-F238E27FC236}">
                <a16:creationId xmlns:a16="http://schemas.microsoft.com/office/drawing/2014/main" xmlns="" id="{222A37D9-A92F-2349-B636-2EAFFC9D3601}"/>
              </a:ext>
            </a:extLst>
          </p:cNvPr>
          <p:cNvSpPr>
            <a:spLocks noGrp="1"/>
          </p:cNvSpPr>
          <p:nvPr>
            <p:ph idx="1"/>
          </p:nvPr>
        </p:nvSpPr>
        <p:spPr>
          <a:xfrm>
            <a:off x="838200" y="1533832"/>
            <a:ext cx="10515600" cy="4643131"/>
          </a:xfrm>
        </p:spPr>
        <p:txBody>
          <a:bodyPr>
            <a:normAutofit fontScale="85000" lnSpcReduction="20000"/>
          </a:bodyPr>
          <a:lstStyle/>
          <a:p>
            <a:r>
              <a:rPr lang="en-CA" dirty="0"/>
              <a:t>For </a:t>
            </a:r>
            <a:r>
              <a:rPr lang="en-CA" dirty="0" smtClean="0"/>
              <a:t>TX BW, guard bands, occupied BW and ACLR measurement BW:</a:t>
            </a:r>
            <a:endParaRPr lang="en-CA" dirty="0"/>
          </a:p>
          <a:p>
            <a:pPr lvl="1"/>
            <a:r>
              <a:rPr lang="en-CA" dirty="0" smtClean="0"/>
              <a:t>Two additional columns for 35 and 45MHz fit in the pages and will be updated once SU is confirmed. Occupied BW is basically = </a:t>
            </a:r>
            <a:r>
              <a:rPr lang="en-CA" dirty="0" err="1" smtClean="0"/>
              <a:t>BW</a:t>
            </a:r>
            <a:r>
              <a:rPr lang="en-CA" baseline="-25000" dirty="0" err="1" smtClean="0"/>
              <a:t>channel</a:t>
            </a:r>
            <a:endParaRPr lang="en-CA" baseline="-25000" dirty="0"/>
          </a:p>
          <a:p>
            <a:pPr lvl="0"/>
            <a:r>
              <a:rPr lang="en-CA" dirty="0" smtClean="0"/>
              <a:t>For tables with channel configurations:</a:t>
            </a:r>
          </a:p>
          <a:p>
            <a:pPr lvl="1"/>
            <a:r>
              <a:rPr lang="en-CA" dirty="0" smtClean="0"/>
              <a:t>Tables are already just fitting the page some improvement is needed</a:t>
            </a:r>
          </a:p>
          <a:p>
            <a:r>
              <a:rPr lang="en-CA" dirty="0" smtClean="0"/>
              <a:t>For REFSENS tables:</a:t>
            </a:r>
            <a:endParaRPr lang="en-CA" dirty="0"/>
          </a:p>
          <a:p>
            <a:pPr lvl="1"/>
            <a:r>
              <a:rPr lang="en-CA" dirty="0"/>
              <a:t>Tables are already </a:t>
            </a:r>
            <a:r>
              <a:rPr lang="en-CA" dirty="0" smtClean="0"/>
              <a:t>wider than the </a:t>
            </a:r>
            <a:r>
              <a:rPr lang="en-CA" dirty="0"/>
              <a:t>page and in some case it is difficult to find the associated channel BW with a column</a:t>
            </a:r>
          </a:p>
          <a:p>
            <a:r>
              <a:rPr lang="en-CA" dirty="0" smtClean="0"/>
              <a:t>Options:</a:t>
            </a:r>
          </a:p>
          <a:p>
            <a:pPr lvl="1"/>
            <a:r>
              <a:rPr lang="en-CA" dirty="0" smtClean="0"/>
              <a:t>Swapping columns and rows have been proposed to reduce width</a:t>
            </a:r>
          </a:p>
          <a:p>
            <a:pPr lvl="1"/>
            <a:r>
              <a:rPr lang="en-CA" dirty="0" smtClean="0"/>
              <a:t>Reducing rows per SCS by introducing coding instead of “yes” but it does not apply to RESENS tables </a:t>
            </a:r>
          </a:p>
          <a:p>
            <a:pPr lvl="1"/>
            <a:r>
              <a:rPr lang="en-CA" dirty="0" smtClean="0"/>
              <a:t>Instead of “yes” the BW value could be repeated or a list of BW is used</a:t>
            </a:r>
          </a:p>
          <a:p>
            <a:pPr lvl="1"/>
            <a:r>
              <a:rPr lang="en-CA" dirty="0" smtClean="0"/>
              <a:t>Using page in landscape mode</a:t>
            </a:r>
          </a:p>
          <a:p>
            <a:pPr lvl="1"/>
            <a:r>
              <a:rPr lang="en-CA" dirty="0" smtClean="0"/>
              <a:t>Other</a:t>
            </a:r>
            <a:endParaRPr lang="x-none" dirty="0"/>
          </a:p>
        </p:txBody>
      </p:sp>
    </p:spTree>
    <p:extLst>
      <p:ext uri="{BB962C8B-B14F-4D97-AF65-F5344CB8AC3E}">
        <p14:creationId xmlns:p14="http://schemas.microsoft.com/office/powerpoint/2010/main" val="17995610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304395-0370-3046-A683-5796E74535E5}"/>
              </a:ext>
            </a:extLst>
          </p:cNvPr>
          <p:cNvSpPr>
            <a:spLocks noGrp="1"/>
          </p:cNvSpPr>
          <p:nvPr>
            <p:ph type="title"/>
          </p:nvPr>
        </p:nvSpPr>
        <p:spPr/>
        <p:txBody>
          <a:bodyPr>
            <a:normAutofit/>
          </a:bodyPr>
          <a:lstStyle/>
          <a:p>
            <a:r>
              <a:rPr lang="en-CA" dirty="0" smtClean="0"/>
              <a:t>Background on adding 35/45MHz channel BW for bands-combinations:</a:t>
            </a:r>
            <a:endParaRPr lang="x-none" dirty="0"/>
          </a:p>
        </p:txBody>
      </p:sp>
      <p:sp>
        <p:nvSpPr>
          <p:cNvPr id="3" name="Content Placeholder 2">
            <a:extLst>
              <a:ext uri="{FF2B5EF4-FFF2-40B4-BE49-F238E27FC236}">
                <a16:creationId xmlns:a16="http://schemas.microsoft.com/office/drawing/2014/main" xmlns="" id="{222A37D9-A92F-2349-B636-2EAFFC9D3601}"/>
              </a:ext>
            </a:extLst>
          </p:cNvPr>
          <p:cNvSpPr>
            <a:spLocks noGrp="1"/>
          </p:cNvSpPr>
          <p:nvPr>
            <p:ph idx="1"/>
          </p:nvPr>
        </p:nvSpPr>
        <p:spPr/>
        <p:txBody>
          <a:bodyPr>
            <a:normAutofit fontScale="92500" lnSpcReduction="20000"/>
          </a:bodyPr>
          <a:lstStyle/>
          <a:p>
            <a:pPr lvl="0"/>
            <a:r>
              <a:rPr lang="en-CA" dirty="0" smtClean="0"/>
              <a:t>For 38.101-1 the affected band combination </a:t>
            </a:r>
            <a:r>
              <a:rPr lang="en-CA" dirty="0"/>
              <a:t>specific requirements </a:t>
            </a:r>
            <a:r>
              <a:rPr lang="en-CA" dirty="0" smtClean="0"/>
              <a:t>are:</a:t>
            </a:r>
          </a:p>
          <a:p>
            <a:pPr lvl="1"/>
            <a:r>
              <a:rPr lang="en-US" dirty="0"/>
              <a:t>5.5A Configurations for CA </a:t>
            </a:r>
            <a:endParaRPr lang="en-US" dirty="0" smtClean="0"/>
          </a:p>
          <a:p>
            <a:pPr lvl="1"/>
            <a:r>
              <a:rPr lang="en-US" dirty="0"/>
              <a:t>5.5B Configurations for DC </a:t>
            </a:r>
            <a:endParaRPr lang="en-US" dirty="0" smtClean="0"/>
          </a:p>
          <a:p>
            <a:pPr lvl="1"/>
            <a:r>
              <a:rPr lang="en-US" dirty="0"/>
              <a:t>5.5C Configurations for </a:t>
            </a:r>
            <a:r>
              <a:rPr lang="en-US" dirty="0" smtClean="0"/>
              <a:t>SUL</a:t>
            </a:r>
          </a:p>
          <a:p>
            <a:pPr lvl="1"/>
            <a:r>
              <a:rPr lang="en-US" dirty="0"/>
              <a:t>Associated AMPR</a:t>
            </a:r>
          </a:p>
          <a:p>
            <a:pPr lvl="1"/>
            <a:r>
              <a:rPr lang="en-CA" dirty="0"/>
              <a:t>SEM tables already uses equation based approach</a:t>
            </a:r>
            <a:endParaRPr lang="en-US" dirty="0"/>
          </a:p>
          <a:p>
            <a:pPr lvl="1"/>
            <a:r>
              <a:rPr lang="en-CA" dirty="0" smtClean="0"/>
              <a:t>7.3A.2.4 </a:t>
            </a:r>
            <a:r>
              <a:rPr lang="en-CA" dirty="0"/>
              <a:t>Reference sensitivity power level for SDL bands </a:t>
            </a:r>
            <a:endParaRPr lang="en-CA" dirty="0" smtClean="0"/>
          </a:p>
          <a:p>
            <a:pPr lvl="1"/>
            <a:r>
              <a:rPr lang="en-US" dirty="0" smtClean="0"/>
              <a:t>Associated REFSENS exceptions for UL harmonics, harmonic mixing and cross band isolation</a:t>
            </a:r>
          </a:p>
          <a:p>
            <a:pPr lvl="1"/>
            <a:r>
              <a:rPr lang="en-CA" dirty="0"/>
              <a:t>7.3C.2 Reference sensitivity power level for </a:t>
            </a:r>
            <a:r>
              <a:rPr lang="en-CA" dirty="0" smtClean="0"/>
              <a:t>SUL</a:t>
            </a:r>
          </a:p>
          <a:p>
            <a:pPr lvl="1"/>
            <a:r>
              <a:rPr lang="en-CA" dirty="0" smtClean="0"/>
              <a:t>Blocking and ACS for CA are already equation based </a:t>
            </a:r>
          </a:p>
          <a:p>
            <a:r>
              <a:rPr lang="en-CA" dirty="0" smtClean="0"/>
              <a:t>Some of WF for band specific requirements can apply to band combinations</a:t>
            </a:r>
          </a:p>
        </p:txBody>
      </p:sp>
    </p:spTree>
    <p:extLst>
      <p:ext uri="{BB962C8B-B14F-4D97-AF65-F5344CB8AC3E}">
        <p14:creationId xmlns:p14="http://schemas.microsoft.com/office/powerpoint/2010/main" val="41011933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304395-0370-3046-A683-5796E74535E5}"/>
              </a:ext>
            </a:extLst>
          </p:cNvPr>
          <p:cNvSpPr>
            <a:spLocks noGrp="1"/>
          </p:cNvSpPr>
          <p:nvPr>
            <p:ph type="title"/>
          </p:nvPr>
        </p:nvSpPr>
        <p:spPr>
          <a:xfrm>
            <a:off x="221225" y="365126"/>
            <a:ext cx="11415251" cy="711116"/>
          </a:xfrm>
        </p:spPr>
        <p:txBody>
          <a:bodyPr>
            <a:normAutofit fontScale="90000"/>
          </a:bodyPr>
          <a:lstStyle/>
          <a:p>
            <a:r>
              <a:rPr lang="en-CA" dirty="0" smtClean="0"/>
              <a:t>Adding </a:t>
            </a:r>
            <a:r>
              <a:rPr lang="en-CA" dirty="0"/>
              <a:t>35/45MHz channel BW for </a:t>
            </a:r>
            <a:r>
              <a:rPr lang="en-CA" dirty="0" smtClean="0"/>
              <a:t>bands-combinations</a:t>
            </a:r>
            <a:endParaRPr lang="x-none" dirty="0"/>
          </a:p>
        </p:txBody>
      </p:sp>
      <p:sp>
        <p:nvSpPr>
          <p:cNvPr id="3" name="Content Placeholder 2">
            <a:extLst>
              <a:ext uri="{FF2B5EF4-FFF2-40B4-BE49-F238E27FC236}">
                <a16:creationId xmlns:a16="http://schemas.microsoft.com/office/drawing/2014/main" xmlns="" id="{222A37D9-A92F-2349-B636-2EAFFC9D3601}"/>
              </a:ext>
            </a:extLst>
          </p:cNvPr>
          <p:cNvSpPr>
            <a:spLocks noGrp="1"/>
          </p:cNvSpPr>
          <p:nvPr>
            <p:ph idx="1"/>
          </p:nvPr>
        </p:nvSpPr>
        <p:spPr>
          <a:xfrm>
            <a:off x="838200" y="1108609"/>
            <a:ext cx="10515600" cy="5336436"/>
          </a:xfrm>
        </p:spPr>
        <p:txBody>
          <a:bodyPr>
            <a:normAutofit fontScale="70000" lnSpcReduction="20000"/>
          </a:bodyPr>
          <a:lstStyle/>
          <a:p>
            <a:pPr lvl="0"/>
            <a:r>
              <a:rPr lang="en-CA" dirty="0" smtClean="0"/>
              <a:t>For introduction of 35MHz and 45MHz BW in existing band combinations the following rules should apply</a:t>
            </a:r>
          </a:p>
          <a:p>
            <a:r>
              <a:rPr lang="en-CA" dirty="0"/>
              <a:t>35/45MHz BW can only be added to a band combination if the related band specific work is completed </a:t>
            </a:r>
            <a:r>
              <a:rPr lang="en-CA" dirty="0" smtClean="0"/>
              <a:t>in NR_FR1_35MHz_45MHz_BW WI</a:t>
            </a:r>
          </a:p>
          <a:p>
            <a:r>
              <a:rPr lang="en-CA" dirty="0"/>
              <a:t>Even if </a:t>
            </a:r>
            <a:r>
              <a:rPr lang="en-CA" dirty="0" smtClean="0"/>
              <a:t>35/45MHz BW are </a:t>
            </a:r>
            <a:r>
              <a:rPr lang="en-CA" dirty="0"/>
              <a:t>added to an existing FR1 band combination, it can only be introduced with a TR and not directly as a </a:t>
            </a:r>
            <a:r>
              <a:rPr lang="en-CA" dirty="0" smtClean="0"/>
              <a:t>CR as for any band combination even if &gt;3 band combination. </a:t>
            </a:r>
            <a:r>
              <a:rPr lang="en-CA" dirty="0"/>
              <a:t>This is because </a:t>
            </a:r>
            <a:r>
              <a:rPr lang="en-CA" dirty="0" smtClean="0"/>
              <a:t>the </a:t>
            </a:r>
            <a:r>
              <a:rPr lang="en-CA" dirty="0"/>
              <a:t>MSD of </a:t>
            </a:r>
            <a:r>
              <a:rPr lang="en-CA" dirty="0" smtClean="0"/>
              <a:t>its </a:t>
            </a:r>
            <a:r>
              <a:rPr lang="en-CA" dirty="0"/>
              <a:t>lower order </a:t>
            </a:r>
            <a:r>
              <a:rPr lang="en-CA" dirty="0" smtClean="0"/>
              <a:t>constituents up to 3 </a:t>
            </a:r>
            <a:r>
              <a:rPr lang="en-CA" dirty="0"/>
              <a:t>should be verified and specified for these new channel </a:t>
            </a:r>
            <a:r>
              <a:rPr lang="en-CA" dirty="0" smtClean="0"/>
              <a:t>BW.</a:t>
            </a:r>
            <a:endParaRPr lang="en-US" dirty="0"/>
          </a:p>
          <a:p>
            <a:pPr lvl="1"/>
            <a:r>
              <a:rPr lang="en-CA" dirty="0"/>
              <a:t>If there is existing MSD for the band where the new BWs are introduced is a victim of an UL harmonic or harmonic mixing issue, the MSD values need to be added to the new victim channel BW</a:t>
            </a:r>
            <a:endParaRPr lang="en-US" dirty="0"/>
          </a:p>
          <a:p>
            <a:pPr lvl="1"/>
            <a:r>
              <a:rPr lang="en-CA" dirty="0"/>
              <a:t>If there is existing MSD for the band where the new BWs are introduced is a victim of a cross band isolation issue, the MSD values need to be added to the new victim channel BW</a:t>
            </a:r>
            <a:endParaRPr lang="en-US" dirty="0"/>
          </a:p>
          <a:p>
            <a:pPr lvl="1"/>
            <a:r>
              <a:rPr lang="en-CA" dirty="0"/>
              <a:t>If there is existing MSD for the band where the new BWs are introduced is an aggressor of a cross band isolation issue, the UL configuration values need to be added to the new victim channel BW. </a:t>
            </a:r>
            <a:endParaRPr lang="en-US" dirty="0"/>
          </a:p>
          <a:p>
            <a:pPr lvl="1"/>
            <a:r>
              <a:rPr lang="en-CA" dirty="0"/>
              <a:t>In the case where the new introduced channel BW is the largest one even if cross band isolation issue does not exist for lower channel BW, it should be studied if the issue could exist as an aggressor or a victim.</a:t>
            </a:r>
            <a:endParaRPr lang="en-US" dirty="0"/>
          </a:p>
          <a:p>
            <a:pPr lvl="1"/>
            <a:r>
              <a:rPr lang="en-CA" dirty="0"/>
              <a:t>In the case of adding new BW to intra-band UL/DL CA MSD and AMPR issues also need </a:t>
            </a:r>
            <a:r>
              <a:rPr lang="en-CA" dirty="0" smtClean="0"/>
              <a:t>attention.</a:t>
            </a:r>
          </a:p>
          <a:p>
            <a:r>
              <a:rPr lang="en-CA" dirty="0" smtClean="0"/>
              <a:t>Although this process for the 35/45MHz introduction in band-combination is discussed as an outcome of completion of a band in  </a:t>
            </a:r>
            <a:r>
              <a:rPr lang="en-CA" dirty="0"/>
              <a:t>NR_FR1_35MHz_45MHz_BW </a:t>
            </a:r>
            <a:r>
              <a:rPr lang="en-CA" dirty="0" smtClean="0"/>
              <a:t>WI it could also apply for completion of a band in </a:t>
            </a:r>
            <a:r>
              <a:rPr lang="en-CA" dirty="0"/>
              <a:t>NR_bands_R17_BWs </a:t>
            </a:r>
            <a:r>
              <a:rPr lang="en-CA" dirty="0" smtClean="0"/>
              <a:t>WI.</a:t>
            </a:r>
          </a:p>
          <a:p>
            <a:r>
              <a:rPr lang="en-CA" b="1" dirty="0" smtClean="0"/>
              <a:t>To crystalize and finalize this process it is proposed that an example combination is studied within either </a:t>
            </a:r>
            <a:r>
              <a:rPr lang="en-CA" b="1" dirty="0"/>
              <a:t>NR_FR1_35MHz_45MHz_BW </a:t>
            </a:r>
            <a:r>
              <a:rPr lang="en-CA" b="1" dirty="0" smtClean="0"/>
              <a:t>or NR_bands_R17_BWs WI to develop a template.</a:t>
            </a:r>
            <a:endParaRPr lang="en-CA" b="1" dirty="0"/>
          </a:p>
        </p:txBody>
      </p:sp>
    </p:spTree>
    <p:extLst>
      <p:ext uri="{BB962C8B-B14F-4D97-AF65-F5344CB8AC3E}">
        <p14:creationId xmlns:p14="http://schemas.microsoft.com/office/powerpoint/2010/main" val="3639142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304395-0370-3046-A683-5796E74535E5}"/>
              </a:ext>
            </a:extLst>
          </p:cNvPr>
          <p:cNvSpPr>
            <a:spLocks noGrp="1"/>
          </p:cNvSpPr>
          <p:nvPr>
            <p:ph type="title"/>
          </p:nvPr>
        </p:nvSpPr>
        <p:spPr>
          <a:xfrm>
            <a:off x="574535" y="365125"/>
            <a:ext cx="10779265" cy="1325563"/>
          </a:xfrm>
        </p:spPr>
        <p:txBody>
          <a:bodyPr>
            <a:normAutofit/>
          </a:bodyPr>
          <a:lstStyle/>
          <a:p>
            <a:r>
              <a:rPr lang="en-CA" dirty="0" smtClean="0"/>
              <a:t>Background on UL configuration and UL BW limitation :</a:t>
            </a:r>
            <a:endParaRPr lang="x-none" dirty="0"/>
          </a:p>
        </p:txBody>
      </p:sp>
      <p:sp>
        <p:nvSpPr>
          <p:cNvPr id="3" name="Content Placeholder 2">
            <a:extLst>
              <a:ext uri="{FF2B5EF4-FFF2-40B4-BE49-F238E27FC236}">
                <a16:creationId xmlns:a16="http://schemas.microsoft.com/office/drawing/2014/main" xmlns="" id="{222A37D9-A92F-2349-B636-2EAFFC9D3601}"/>
              </a:ext>
            </a:extLst>
          </p:cNvPr>
          <p:cNvSpPr>
            <a:spLocks noGrp="1"/>
          </p:cNvSpPr>
          <p:nvPr>
            <p:ph idx="1"/>
          </p:nvPr>
        </p:nvSpPr>
        <p:spPr/>
        <p:txBody>
          <a:bodyPr>
            <a:normAutofit fontScale="92500" lnSpcReduction="20000"/>
          </a:bodyPr>
          <a:lstStyle/>
          <a:p>
            <a:r>
              <a:rPr lang="en-CA" dirty="0" smtClean="0"/>
              <a:t>There are a few aspects where UL BW play a role:</a:t>
            </a:r>
          </a:p>
          <a:p>
            <a:pPr lvl="1"/>
            <a:r>
              <a:rPr lang="en-CA" dirty="0" smtClean="0">
                <a:latin typeface="Symbol" panose="05050102010706020507" pitchFamily="18" charset="2"/>
              </a:rPr>
              <a:t>D</a:t>
            </a:r>
            <a:r>
              <a:rPr lang="en-CA" dirty="0" smtClean="0"/>
              <a:t>MPR when FDD BW &gt;3% or TDD BW&gt;4%, This is the case for n8 and n71</a:t>
            </a:r>
          </a:p>
          <a:p>
            <a:pPr lvl="1"/>
            <a:r>
              <a:rPr lang="en-CA" dirty="0" smtClean="0"/>
              <a:t>The new BW becomes the larger BW:</a:t>
            </a:r>
          </a:p>
          <a:p>
            <a:pPr lvl="2"/>
            <a:r>
              <a:rPr lang="en-CA" dirty="0" smtClean="0"/>
              <a:t>MSD related to cross band isolation may have to be considered</a:t>
            </a:r>
          </a:p>
          <a:p>
            <a:pPr lvl="2"/>
            <a:r>
              <a:rPr lang="en-CA" dirty="0" smtClean="0"/>
              <a:t>Same for some band protection</a:t>
            </a:r>
          </a:p>
          <a:p>
            <a:pPr lvl="2"/>
            <a:r>
              <a:rPr lang="en-CA" dirty="0" smtClean="0"/>
              <a:t>Larger A-MPR may be required</a:t>
            </a:r>
          </a:p>
          <a:p>
            <a:pPr lvl="2"/>
            <a:r>
              <a:rPr lang="en-CA" dirty="0" smtClean="0"/>
              <a:t>Beyond BB capability there may be BW limitations on the transmitter on legacy devices</a:t>
            </a:r>
          </a:p>
          <a:p>
            <a:r>
              <a:rPr lang="en-CA" dirty="0" smtClean="0"/>
              <a:t>For FDD bands with small duplex, large MSD and large A-MPR have </a:t>
            </a:r>
            <a:r>
              <a:rPr lang="en-CA" dirty="0" err="1" smtClean="0"/>
              <a:t>laready</a:t>
            </a:r>
            <a:r>
              <a:rPr lang="en-CA" dirty="0" smtClean="0"/>
              <a:t> been observed by measurements</a:t>
            </a:r>
          </a:p>
          <a:p>
            <a:r>
              <a:rPr lang="en-CA" dirty="0" smtClean="0"/>
              <a:t>For n8 and n71 all of the above aspects are relevant as discussed in [2]</a:t>
            </a:r>
          </a:p>
          <a:p>
            <a:r>
              <a:rPr lang="en-CA" dirty="0" smtClean="0"/>
              <a:t>For n25 45 MHz is the largest UL channel BW and has ACLR1 overlap with DL channel =&gt; large MSD</a:t>
            </a:r>
            <a:br>
              <a:rPr lang="en-CA" dirty="0" smtClean="0"/>
            </a:br>
            <a:endParaRPr lang="x-none" dirty="0"/>
          </a:p>
          <a:p>
            <a:pPr marL="0" indent="0">
              <a:buNone/>
            </a:pPr>
            <a:endParaRPr lang="x-none" dirty="0"/>
          </a:p>
        </p:txBody>
      </p:sp>
    </p:spTree>
    <p:extLst>
      <p:ext uri="{BB962C8B-B14F-4D97-AF65-F5344CB8AC3E}">
        <p14:creationId xmlns:p14="http://schemas.microsoft.com/office/powerpoint/2010/main" val="17995610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304395-0370-3046-A683-5796E74535E5}"/>
              </a:ext>
            </a:extLst>
          </p:cNvPr>
          <p:cNvSpPr>
            <a:spLocks noGrp="1"/>
          </p:cNvSpPr>
          <p:nvPr>
            <p:ph type="title"/>
          </p:nvPr>
        </p:nvSpPr>
        <p:spPr>
          <a:xfrm>
            <a:off x="574535" y="365126"/>
            <a:ext cx="10779265" cy="755752"/>
          </a:xfrm>
        </p:spPr>
        <p:txBody>
          <a:bodyPr>
            <a:normAutofit/>
          </a:bodyPr>
          <a:lstStyle/>
          <a:p>
            <a:r>
              <a:rPr lang="en-CA" dirty="0" smtClean="0"/>
              <a:t>WF on n8 and n71 UL BW:</a:t>
            </a:r>
            <a:endParaRPr lang="x-none" dirty="0"/>
          </a:p>
        </p:txBody>
      </p:sp>
      <p:sp>
        <p:nvSpPr>
          <p:cNvPr id="3" name="Content Placeholder 2">
            <a:extLst>
              <a:ext uri="{FF2B5EF4-FFF2-40B4-BE49-F238E27FC236}">
                <a16:creationId xmlns:a16="http://schemas.microsoft.com/office/drawing/2014/main" xmlns="" id="{222A37D9-A92F-2349-B636-2EAFFC9D3601}"/>
              </a:ext>
            </a:extLst>
          </p:cNvPr>
          <p:cNvSpPr>
            <a:spLocks noGrp="1"/>
          </p:cNvSpPr>
          <p:nvPr>
            <p:ph idx="1"/>
          </p:nvPr>
        </p:nvSpPr>
        <p:spPr>
          <a:xfrm>
            <a:off x="479323" y="1216742"/>
            <a:ext cx="11105535" cy="4960221"/>
          </a:xfrm>
        </p:spPr>
        <p:txBody>
          <a:bodyPr>
            <a:normAutofit fontScale="85000" lnSpcReduction="20000"/>
          </a:bodyPr>
          <a:lstStyle/>
          <a:p>
            <a:r>
              <a:rPr lang="en-CA" dirty="0" smtClean="0"/>
              <a:t>Option1: UL BW is limited to 20 MHz</a:t>
            </a:r>
          </a:p>
          <a:p>
            <a:pPr lvl="1"/>
            <a:r>
              <a:rPr lang="en-CA" dirty="0" smtClean="0"/>
              <a:t>No need for </a:t>
            </a:r>
            <a:r>
              <a:rPr lang="en-CA" dirty="0" smtClean="0">
                <a:latin typeface="Symbol" panose="05050102010706020507" pitchFamily="18" charset="2"/>
              </a:rPr>
              <a:t>D</a:t>
            </a:r>
            <a:r>
              <a:rPr lang="en-CA" dirty="0" smtClean="0"/>
              <a:t>MPR, NS_43 and NS_35 A-MPR and associated SEM requirements</a:t>
            </a:r>
          </a:p>
          <a:p>
            <a:pPr lvl="1"/>
            <a:r>
              <a:rPr lang="en-CA" dirty="0" smtClean="0"/>
              <a:t>No issue with other band protection</a:t>
            </a:r>
          </a:p>
          <a:p>
            <a:pPr lvl="1"/>
            <a:r>
              <a:rPr lang="en-CA" dirty="0" smtClean="0"/>
              <a:t>Low MSD can be specified using current 20MHz UL configuration:</a:t>
            </a:r>
          </a:p>
          <a:p>
            <a:pPr lvl="2"/>
            <a:r>
              <a:rPr lang="en-CA" dirty="0" smtClean="0"/>
              <a:t>Option 1a: Worst case </a:t>
            </a:r>
            <a:r>
              <a:rPr lang="en-CA" dirty="0"/>
              <a:t>20MHz </a:t>
            </a:r>
            <a:r>
              <a:rPr lang="en-CA" dirty="0" smtClean="0"/>
              <a:t>UL closest to DL</a:t>
            </a:r>
          </a:p>
          <a:p>
            <a:pPr lvl="2"/>
            <a:r>
              <a:rPr lang="en-CA" dirty="0"/>
              <a:t>Option </a:t>
            </a:r>
            <a:r>
              <a:rPr lang="en-CA" dirty="0" smtClean="0"/>
              <a:t>1b: Best </a:t>
            </a:r>
            <a:r>
              <a:rPr lang="en-CA" dirty="0"/>
              <a:t>case </a:t>
            </a:r>
            <a:r>
              <a:rPr lang="en-CA" dirty="0" smtClean="0"/>
              <a:t>20MHz UL furthest to </a:t>
            </a:r>
            <a:r>
              <a:rPr lang="en-CA" dirty="0"/>
              <a:t>DL</a:t>
            </a:r>
          </a:p>
          <a:p>
            <a:pPr lvl="2"/>
            <a:r>
              <a:rPr lang="en-CA" dirty="0" smtClean="0"/>
              <a:t>Option 1c: both 1b and 1c are specified</a:t>
            </a:r>
          </a:p>
          <a:p>
            <a:pPr lvl="1"/>
            <a:r>
              <a:rPr lang="en-CA" dirty="0" smtClean="0"/>
              <a:t>Limited impact to band combinations</a:t>
            </a:r>
          </a:p>
          <a:p>
            <a:r>
              <a:rPr lang="en-CA" dirty="0" smtClean="0"/>
              <a:t>Option2: 35MHz UL </a:t>
            </a:r>
            <a:r>
              <a:rPr lang="en-CA" dirty="0"/>
              <a:t>BW is </a:t>
            </a:r>
            <a:r>
              <a:rPr lang="en-CA" dirty="0" smtClean="0"/>
              <a:t>supported</a:t>
            </a:r>
            <a:endParaRPr lang="en-CA" dirty="0"/>
          </a:p>
          <a:p>
            <a:pPr lvl="1"/>
            <a:r>
              <a:rPr lang="en-CA" dirty="0" smtClean="0"/>
              <a:t>Need </a:t>
            </a:r>
            <a:r>
              <a:rPr lang="en-CA" dirty="0"/>
              <a:t>for </a:t>
            </a:r>
            <a:r>
              <a:rPr lang="en-CA" dirty="0">
                <a:latin typeface="Symbol" panose="05050102010706020507" pitchFamily="18" charset="2"/>
              </a:rPr>
              <a:t>D</a:t>
            </a:r>
            <a:r>
              <a:rPr lang="en-CA" dirty="0"/>
              <a:t>MPR, NS_03 and NS_35 A-MPR and associated SEM </a:t>
            </a:r>
            <a:r>
              <a:rPr lang="en-CA" dirty="0" smtClean="0"/>
              <a:t>requirements</a:t>
            </a:r>
          </a:p>
          <a:p>
            <a:pPr lvl="1"/>
            <a:r>
              <a:rPr lang="en-CA" dirty="0" smtClean="0"/>
              <a:t>Large MSD with further reduced UL configuration and A-MPR are specified which does not help the link throughput</a:t>
            </a:r>
          </a:p>
          <a:p>
            <a:pPr lvl="1"/>
            <a:r>
              <a:rPr lang="en-CA" dirty="0" smtClean="0"/>
              <a:t>Potential additional work for band combinations with n8 or n71 UL</a:t>
            </a:r>
          </a:p>
          <a:p>
            <a:r>
              <a:rPr lang="en-CA" dirty="0" smtClean="0"/>
              <a:t>WF: Option 1 is chosen and exact 20MHz UL configuration can be part of WF </a:t>
            </a:r>
            <a:r>
              <a:rPr lang="en-US" dirty="0" smtClean="0"/>
              <a:t>R4-2016864 by selecting sub options a, b or c</a:t>
            </a:r>
            <a:r>
              <a:rPr lang="en-CA" dirty="0" smtClean="0"/>
              <a:t/>
            </a:r>
            <a:br>
              <a:rPr lang="en-CA" dirty="0" smtClean="0"/>
            </a:br>
            <a:endParaRPr lang="x-none" dirty="0"/>
          </a:p>
          <a:p>
            <a:pPr marL="0" indent="0">
              <a:buNone/>
            </a:pPr>
            <a:endParaRPr lang="x-none" dirty="0"/>
          </a:p>
        </p:txBody>
      </p:sp>
    </p:spTree>
    <p:extLst>
      <p:ext uri="{BB962C8B-B14F-4D97-AF65-F5344CB8AC3E}">
        <p14:creationId xmlns:p14="http://schemas.microsoft.com/office/powerpoint/2010/main" val="22210557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304395-0370-3046-A683-5796E74535E5}"/>
              </a:ext>
            </a:extLst>
          </p:cNvPr>
          <p:cNvSpPr>
            <a:spLocks noGrp="1"/>
          </p:cNvSpPr>
          <p:nvPr>
            <p:ph type="title"/>
          </p:nvPr>
        </p:nvSpPr>
        <p:spPr>
          <a:xfrm>
            <a:off x="574535" y="365125"/>
            <a:ext cx="10779265" cy="1325563"/>
          </a:xfrm>
        </p:spPr>
        <p:txBody>
          <a:bodyPr>
            <a:normAutofit/>
          </a:bodyPr>
          <a:lstStyle/>
          <a:p>
            <a:r>
              <a:rPr lang="en-CA" dirty="0" smtClean="0"/>
              <a:t>WF on n25 UL BW:</a:t>
            </a:r>
            <a:endParaRPr lang="x-none" dirty="0"/>
          </a:p>
        </p:txBody>
      </p:sp>
      <p:sp>
        <p:nvSpPr>
          <p:cNvPr id="3" name="Content Placeholder 2">
            <a:extLst>
              <a:ext uri="{FF2B5EF4-FFF2-40B4-BE49-F238E27FC236}">
                <a16:creationId xmlns:a16="http://schemas.microsoft.com/office/drawing/2014/main" xmlns="" id="{222A37D9-A92F-2349-B636-2EAFFC9D3601}"/>
              </a:ext>
            </a:extLst>
          </p:cNvPr>
          <p:cNvSpPr>
            <a:spLocks noGrp="1"/>
          </p:cNvSpPr>
          <p:nvPr>
            <p:ph idx="1"/>
          </p:nvPr>
        </p:nvSpPr>
        <p:spPr>
          <a:xfrm>
            <a:off x="838200" y="1563329"/>
            <a:ext cx="10515600" cy="4613634"/>
          </a:xfrm>
        </p:spPr>
        <p:txBody>
          <a:bodyPr>
            <a:normAutofit fontScale="92500" lnSpcReduction="20000"/>
          </a:bodyPr>
          <a:lstStyle/>
          <a:p>
            <a:r>
              <a:rPr lang="en-CA" dirty="0" smtClean="0"/>
              <a:t>Option1: UL BW is limited to 40 MHz</a:t>
            </a:r>
          </a:p>
          <a:p>
            <a:pPr lvl="1"/>
            <a:r>
              <a:rPr lang="en-CA" dirty="0" smtClean="0"/>
              <a:t>No need for NS_03 and associated SEM requirements for 35MHz</a:t>
            </a:r>
          </a:p>
          <a:p>
            <a:pPr lvl="1"/>
            <a:r>
              <a:rPr lang="en-CA" dirty="0" smtClean="0"/>
              <a:t>Low MSD can be specified using current 40MHz UL configuration:</a:t>
            </a:r>
          </a:p>
          <a:p>
            <a:pPr lvl="2"/>
            <a:r>
              <a:rPr lang="en-CA" dirty="0" smtClean="0"/>
              <a:t>Option 1a: Worst case 40MHz UL closest to DL</a:t>
            </a:r>
          </a:p>
          <a:p>
            <a:pPr lvl="2"/>
            <a:r>
              <a:rPr lang="en-CA" dirty="0"/>
              <a:t>Option </a:t>
            </a:r>
            <a:r>
              <a:rPr lang="en-CA" dirty="0" smtClean="0"/>
              <a:t>1b: Best </a:t>
            </a:r>
            <a:r>
              <a:rPr lang="en-CA" dirty="0"/>
              <a:t>case </a:t>
            </a:r>
            <a:r>
              <a:rPr lang="en-CA" dirty="0" smtClean="0"/>
              <a:t>40MHz UL furthest to </a:t>
            </a:r>
            <a:r>
              <a:rPr lang="en-CA" dirty="0"/>
              <a:t>DL</a:t>
            </a:r>
          </a:p>
          <a:p>
            <a:pPr lvl="2"/>
            <a:r>
              <a:rPr lang="en-CA" dirty="0" smtClean="0"/>
              <a:t>Option 1c: both 1b and 1c are specified</a:t>
            </a:r>
          </a:p>
          <a:p>
            <a:pPr lvl="1"/>
            <a:r>
              <a:rPr lang="en-CA" dirty="0" smtClean="0"/>
              <a:t>Limited impact to band combinations</a:t>
            </a:r>
          </a:p>
          <a:p>
            <a:r>
              <a:rPr lang="en-CA" dirty="0" smtClean="0"/>
              <a:t>Option2: 45MHz UL </a:t>
            </a:r>
            <a:r>
              <a:rPr lang="en-CA" dirty="0"/>
              <a:t>BW is </a:t>
            </a:r>
            <a:r>
              <a:rPr lang="en-CA" dirty="0" smtClean="0"/>
              <a:t>supported</a:t>
            </a:r>
            <a:endParaRPr lang="en-CA" dirty="0"/>
          </a:p>
          <a:p>
            <a:pPr lvl="1"/>
            <a:r>
              <a:rPr lang="en-CA" dirty="0" smtClean="0"/>
              <a:t>Need </a:t>
            </a:r>
            <a:r>
              <a:rPr lang="en-CA" dirty="0"/>
              <a:t>for </a:t>
            </a:r>
            <a:r>
              <a:rPr lang="en-CA" dirty="0" smtClean="0"/>
              <a:t>NS_03 and </a:t>
            </a:r>
            <a:r>
              <a:rPr lang="en-CA" dirty="0"/>
              <a:t>associated SEM </a:t>
            </a:r>
            <a:r>
              <a:rPr lang="en-CA" dirty="0" smtClean="0"/>
              <a:t>requirements</a:t>
            </a:r>
          </a:p>
          <a:p>
            <a:pPr lvl="1"/>
            <a:r>
              <a:rPr lang="en-CA" dirty="0" smtClean="0"/>
              <a:t>Large MSD with further reduced UL configuration are specified which does not help the link throughput</a:t>
            </a:r>
          </a:p>
          <a:p>
            <a:pPr lvl="1"/>
            <a:r>
              <a:rPr lang="en-CA" dirty="0" smtClean="0"/>
              <a:t>Potential additional work for band combinations with n25 </a:t>
            </a:r>
            <a:r>
              <a:rPr lang="en-CA" dirty="0"/>
              <a:t>UL </a:t>
            </a:r>
            <a:endParaRPr lang="en-CA" dirty="0" smtClean="0"/>
          </a:p>
          <a:p>
            <a:r>
              <a:rPr lang="en-CA" dirty="0" smtClean="0"/>
              <a:t>WF</a:t>
            </a:r>
            <a:r>
              <a:rPr lang="en-CA" dirty="0"/>
              <a:t>: Option 1 </a:t>
            </a:r>
            <a:r>
              <a:rPr lang="en-CA" dirty="0" smtClean="0"/>
              <a:t>and Option 2 can be further discussed and selected in WF </a:t>
            </a:r>
            <a:r>
              <a:rPr lang="en-US" dirty="0" smtClean="0"/>
              <a:t>R4-2016864</a:t>
            </a:r>
            <a:endParaRPr lang="x-none" dirty="0"/>
          </a:p>
        </p:txBody>
      </p:sp>
    </p:spTree>
    <p:extLst>
      <p:ext uri="{BB962C8B-B14F-4D97-AF65-F5344CB8AC3E}">
        <p14:creationId xmlns:p14="http://schemas.microsoft.com/office/powerpoint/2010/main" val="2632678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304395-0370-3046-A683-5796E74535E5}"/>
              </a:ext>
            </a:extLst>
          </p:cNvPr>
          <p:cNvSpPr>
            <a:spLocks noGrp="1"/>
          </p:cNvSpPr>
          <p:nvPr>
            <p:ph type="title"/>
          </p:nvPr>
        </p:nvSpPr>
        <p:spPr>
          <a:xfrm>
            <a:off x="838200" y="365126"/>
            <a:ext cx="10515600" cy="775852"/>
          </a:xfrm>
        </p:spPr>
        <p:txBody>
          <a:bodyPr>
            <a:normAutofit/>
          </a:bodyPr>
          <a:lstStyle/>
          <a:p>
            <a:r>
              <a:rPr lang="en-US" dirty="0" smtClean="0"/>
              <a:t>References:</a:t>
            </a:r>
            <a:endParaRPr lang="en-US" sz="4800" dirty="0"/>
          </a:p>
        </p:txBody>
      </p:sp>
      <p:sp>
        <p:nvSpPr>
          <p:cNvPr id="3" name="Content Placeholder 2">
            <a:extLst>
              <a:ext uri="{FF2B5EF4-FFF2-40B4-BE49-F238E27FC236}">
                <a16:creationId xmlns:a16="http://schemas.microsoft.com/office/drawing/2014/main" xmlns="" id="{222A37D9-A92F-2349-B636-2EAFFC9D3601}"/>
              </a:ext>
            </a:extLst>
          </p:cNvPr>
          <p:cNvSpPr>
            <a:spLocks noGrp="1"/>
          </p:cNvSpPr>
          <p:nvPr>
            <p:ph idx="1"/>
          </p:nvPr>
        </p:nvSpPr>
        <p:spPr>
          <a:xfrm>
            <a:off x="412694" y="1254265"/>
            <a:ext cx="11474506" cy="4922698"/>
          </a:xfrm>
        </p:spPr>
        <p:txBody>
          <a:bodyPr>
            <a:normAutofit/>
          </a:bodyPr>
          <a:lstStyle/>
          <a:p>
            <a:pPr marL="0" lvl="0" indent="0">
              <a:buNone/>
            </a:pPr>
            <a:r>
              <a:rPr lang="en-CA" sz="2000" dirty="0" smtClean="0"/>
              <a:t>[1] R4-2014911 UE </a:t>
            </a:r>
            <a:r>
              <a:rPr lang="en-CA" sz="2000" dirty="0"/>
              <a:t>RF </a:t>
            </a:r>
            <a:r>
              <a:rPr lang="en-CA" sz="2000" dirty="0" smtClean="0"/>
              <a:t>requirements </a:t>
            </a:r>
            <a:r>
              <a:rPr lang="en-CA" sz="2000" dirty="0"/>
              <a:t>tables with channel </a:t>
            </a:r>
            <a:r>
              <a:rPr lang="en-CA" sz="2000" dirty="0" smtClean="0"/>
              <a:t>BW dependency Apple </a:t>
            </a:r>
            <a:r>
              <a:rPr lang="en-CA" sz="2000" dirty="0"/>
              <a:t>Inc</a:t>
            </a:r>
            <a:r>
              <a:rPr lang="en-CA" sz="2000" dirty="0" smtClean="0"/>
              <a:t>.</a:t>
            </a:r>
          </a:p>
          <a:p>
            <a:pPr marL="0" lvl="0" indent="0">
              <a:buNone/>
            </a:pPr>
            <a:r>
              <a:rPr lang="en-CA" sz="2000" dirty="0" smtClean="0"/>
              <a:t>[2] R4-2015800 Specification </a:t>
            </a:r>
            <a:r>
              <a:rPr lang="en-CA" sz="2000" dirty="0"/>
              <a:t>impact of additional 35&amp;45MHz channel </a:t>
            </a:r>
            <a:r>
              <a:rPr lang="en-CA" sz="2000" dirty="0" smtClean="0"/>
              <a:t>bandwidths Skyworks </a:t>
            </a:r>
            <a:r>
              <a:rPr lang="en-CA" sz="2000" dirty="0"/>
              <a:t>Solutions Inc</a:t>
            </a:r>
            <a:r>
              <a:rPr lang="en-CA" sz="2000" dirty="0" smtClean="0"/>
              <a:t>.</a:t>
            </a:r>
          </a:p>
          <a:p>
            <a:pPr marL="0" lvl="0" indent="0">
              <a:buNone/>
            </a:pPr>
            <a:r>
              <a:rPr lang="pt-BR" sz="2000" dirty="0" smtClean="0"/>
              <a:t>[3] R4-2014173 35M_45M </a:t>
            </a:r>
            <a:r>
              <a:rPr lang="pt-BR" sz="2000" dirty="0"/>
              <a:t>AMPR, MPR, </a:t>
            </a:r>
            <a:r>
              <a:rPr lang="pt-BR" sz="2000" dirty="0" smtClean="0"/>
              <a:t>REFSENS Qualcomm </a:t>
            </a:r>
            <a:r>
              <a:rPr lang="pt-BR" sz="2000" dirty="0"/>
              <a:t>Incorporated</a:t>
            </a:r>
          </a:p>
          <a:p>
            <a:pPr marL="0" lvl="0" indent="0">
              <a:buNone/>
            </a:pPr>
            <a:r>
              <a:rPr lang="en-CA" sz="2000" dirty="0" smtClean="0"/>
              <a:t>[4] R4-2016010 n71 </a:t>
            </a:r>
            <a:r>
              <a:rPr lang="en-CA" sz="2000" dirty="0"/>
              <a:t>35MHz AMPR and MSD </a:t>
            </a:r>
            <a:r>
              <a:rPr lang="en-CA" sz="2000" dirty="0" smtClean="0"/>
              <a:t>Measurements Skyworks </a:t>
            </a:r>
            <a:r>
              <a:rPr lang="en-CA" sz="2000" dirty="0"/>
              <a:t>Solutions Inc.</a:t>
            </a:r>
          </a:p>
          <a:p>
            <a:pPr marL="0" lvl="0" indent="0">
              <a:buNone/>
            </a:pPr>
            <a:r>
              <a:rPr lang="en-CA" sz="2000" dirty="0" smtClean="0"/>
              <a:t>[5] R4-2016011 n8 </a:t>
            </a:r>
            <a:r>
              <a:rPr lang="en-CA" sz="2000" dirty="0"/>
              <a:t>35MHz AMPR and MSD </a:t>
            </a:r>
            <a:r>
              <a:rPr lang="en-CA" sz="2000" dirty="0" smtClean="0"/>
              <a:t>Measurements Skyworks </a:t>
            </a:r>
            <a:r>
              <a:rPr lang="en-CA" sz="2000" dirty="0"/>
              <a:t>Solutions Inc.</a:t>
            </a:r>
          </a:p>
          <a:p>
            <a:pPr marL="0" lvl="0" indent="0">
              <a:buNone/>
            </a:pPr>
            <a:r>
              <a:rPr lang="en-CA" sz="2000" dirty="0" smtClean="0"/>
              <a:t>[6] R4-2016027 n7 </a:t>
            </a:r>
            <a:r>
              <a:rPr lang="en-CA" sz="2000" dirty="0"/>
              <a:t>35MHz AMPR and MSD </a:t>
            </a:r>
            <a:r>
              <a:rPr lang="en-CA" sz="2000" dirty="0" smtClean="0"/>
              <a:t>Measurements Skyworks </a:t>
            </a:r>
            <a:r>
              <a:rPr lang="en-CA" sz="2000" dirty="0"/>
              <a:t>Solutions Inc</a:t>
            </a:r>
            <a:r>
              <a:rPr lang="en-CA" sz="2000" dirty="0" smtClean="0"/>
              <a:t>.</a:t>
            </a:r>
          </a:p>
          <a:p>
            <a:pPr marL="0" lvl="0" indent="0">
              <a:buNone/>
            </a:pPr>
            <a:r>
              <a:rPr lang="en-CA" sz="2000" dirty="0" smtClean="0"/>
              <a:t>[7] R4-2016295 Introduction </a:t>
            </a:r>
            <a:r>
              <a:rPr lang="en-CA" sz="2000" dirty="0"/>
              <a:t>of 35 MHz for n8, n66, n71 and 45 MHz for </a:t>
            </a:r>
            <a:r>
              <a:rPr lang="en-CA" sz="2000" dirty="0" smtClean="0"/>
              <a:t>n66 Apple </a:t>
            </a:r>
            <a:r>
              <a:rPr lang="en-CA" sz="2000" dirty="0"/>
              <a:t>Inc</a:t>
            </a:r>
            <a:r>
              <a:rPr lang="en-CA" sz="2000" dirty="0" smtClean="0"/>
              <a:t>.</a:t>
            </a:r>
          </a:p>
          <a:p>
            <a:pPr marL="0" lvl="0" indent="0">
              <a:buNone/>
            </a:pPr>
            <a:r>
              <a:rPr lang="en-CA" sz="2000" dirty="0" smtClean="0"/>
              <a:t>[8</a:t>
            </a:r>
            <a:r>
              <a:rPr lang="en-CA" sz="2000" dirty="0"/>
              <a:t>] </a:t>
            </a:r>
            <a:r>
              <a:rPr lang="en-CA" sz="2000" dirty="0" smtClean="0"/>
              <a:t>R4-2016060 Introduction </a:t>
            </a:r>
            <a:r>
              <a:rPr lang="en-CA" sz="2000" dirty="0"/>
              <a:t>of 35MHz and 45MHz regarding CA, DC, V2x </a:t>
            </a:r>
            <a:r>
              <a:rPr lang="en-CA" sz="2000" dirty="0" smtClean="0"/>
              <a:t>combinations Ericsson </a:t>
            </a:r>
          </a:p>
          <a:p>
            <a:pPr marL="0" lvl="0" indent="0">
              <a:buNone/>
            </a:pPr>
            <a:r>
              <a:rPr lang="en-CA" sz="2000" dirty="0" smtClean="0"/>
              <a:t>[9</a:t>
            </a:r>
            <a:r>
              <a:rPr lang="en-CA" sz="2000" dirty="0"/>
              <a:t>] </a:t>
            </a:r>
            <a:r>
              <a:rPr lang="en-CA" sz="2000" dirty="0" smtClean="0"/>
              <a:t>R4-2015044 On </a:t>
            </a:r>
            <a:r>
              <a:rPr lang="en-CA" sz="2000" dirty="0"/>
              <a:t>UE RF requirement for new channel bandwidth of 35MHz and </a:t>
            </a:r>
            <a:r>
              <a:rPr lang="en-CA" sz="2000" dirty="0" smtClean="0"/>
              <a:t>45MHz ZTE </a:t>
            </a:r>
            <a:r>
              <a:rPr lang="en-CA" sz="2000" dirty="0"/>
              <a:t>Corporation</a:t>
            </a:r>
          </a:p>
          <a:p>
            <a:pPr marL="0" lvl="0" indent="0">
              <a:buNone/>
            </a:pPr>
            <a:endParaRPr lang="en-CA" sz="2000" dirty="0"/>
          </a:p>
          <a:p>
            <a:pPr marL="0" lvl="0" indent="0">
              <a:buNone/>
            </a:pPr>
            <a:endParaRPr lang="en-CA" sz="2000" dirty="0"/>
          </a:p>
          <a:p>
            <a:pPr marL="0" lvl="0" indent="0">
              <a:buNone/>
            </a:pPr>
            <a:endParaRPr lang="en-CA" sz="2000" dirty="0"/>
          </a:p>
          <a:p>
            <a:pPr marL="0" lvl="0" indent="0">
              <a:buNone/>
            </a:pPr>
            <a:endParaRPr lang="en-CA" sz="2000" dirty="0"/>
          </a:p>
        </p:txBody>
      </p:sp>
    </p:spTree>
    <p:extLst>
      <p:ext uri="{BB962C8B-B14F-4D97-AF65-F5344CB8AC3E}">
        <p14:creationId xmlns:p14="http://schemas.microsoft.com/office/powerpoint/2010/main" val="9088661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304395-0370-3046-A683-5796E74535E5}"/>
              </a:ext>
            </a:extLst>
          </p:cNvPr>
          <p:cNvSpPr>
            <a:spLocks noGrp="1"/>
          </p:cNvSpPr>
          <p:nvPr>
            <p:ph type="title"/>
          </p:nvPr>
        </p:nvSpPr>
        <p:spPr/>
        <p:txBody>
          <a:bodyPr/>
          <a:lstStyle/>
          <a:p>
            <a:r>
              <a:rPr lang="en-CA" dirty="0" smtClean="0"/>
              <a:t>Scope</a:t>
            </a:r>
            <a:endParaRPr lang="x-none" dirty="0"/>
          </a:p>
        </p:txBody>
      </p:sp>
      <p:sp>
        <p:nvSpPr>
          <p:cNvPr id="3" name="Content Placeholder 2">
            <a:extLst>
              <a:ext uri="{FF2B5EF4-FFF2-40B4-BE49-F238E27FC236}">
                <a16:creationId xmlns:a16="http://schemas.microsoft.com/office/drawing/2014/main" xmlns="" id="{222A37D9-A92F-2349-B636-2EAFFC9D3601}"/>
              </a:ext>
            </a:extLst>
          </p:cNvPr>
          <p:cNvSpPr>
            <a:spLocks noGrp="1"/>
          </p:cNvSpPr>
          <p:nvPr>
            <p:ph idx="1"/>
          </p:nvPr>
        </p:nvSpPr>
        <p:spPr>
          <a:xfrm>
            <a:off x="838200" y="1497027"/>
            <a:ext cx="10515600" cy="4679936"/>
          </a:xfrm>
        </p:spPr>
        <p:txBody>
          <a:bodyPr>
            <a:normAutofit lnSpcReduction="10000"/>
          </a:bodyPr>
          <a:lstStyle/>
          <a:p>
            <a:pPr marL="0" indent="0">
              <a:buNone/>
            </a:pPr>
            <a:r>
              <a:rPr lang="en-US" dirty="0"/>
              <a:t>Capture agreeable content from 1st round discussion </a:t>
            </a:r>
            <a:r>
              <a:rPr lang="en-US" dirty="0" smtClean="0"/>
              <a:t>on:</a:t>
            </a:r>
          </a:p>
          <a:p>
            <a:r>
              <a:rPr lang="en-US" dirty="0" smtClean="0"/>
              <a:t>Equation based requirements and how to introduce 35/45MHz channel BW in tables for bands: WF in slide 4-10 </a:t>
            </a:r>
            <a:endParaRPr lang="en-US" dirty="0"/>
          </a:p>
          <a:p>
            <a:r>
              <a:rPr lang="en-CA" dirty="0" smtClean="0"/>
              <a:t>UL configuration limitations based on UL BW or UL RB allocation: WF in slide 14-16</a:t>
            </a:r>
          </a:p>
          <a:p>
            <a:pPr marL="0" indent="0">
              <a:buNone/>
            </a:pPr>
            <a:endParaRPr lang="en-CA" dirty="0" smtClean="0"/>
          </a:p>
          <a:p>
            <a:pPr marL="0" indent="0">
              <a:buNone/>
            </a:pPr>
            <a:r>
              <a:rPr lang="en-US" dirty="0" smtClean="0"/>
              <a:t>How </a:t>
            </a:r>
            <a:r>
              <a:rPr lang="en-US" dirty="0"/>
              <a:t>to introduce 35/45MHz channel BW in tables for </a:t>
            </a:r>
            <a:r>
              <a:rPr lang="en-US" dirty="0" smtClean="0"/>
              <a:t>band combination is not in scope of this WI but the process is worth clarifying. Slide 12</a:t>
            </a:r>
            <a:endParaRPr lang="en-CA" dirty="0" smtClean="0"/>
          </a:p>
          <a:p>
            <a:pPr marL="0" indent="0">
              <a:buNone/>
            </a:pPr>
            <a:endParaRPr lang="en-CA" dirty="0" smtClean="0"/>
          </a:p>
          <a:p>
            <a:pPr marL="0" indent="0">
              <a:buNone/>
            </a:pPr>
            <a:r>
              <a:rPr lang="en-CA" dirty="0" smtClean="0"/>
              <a:t>References of contributions covering these topics are in last slide.</a:t>
            </a:r>
          </a:p>
        </p:txBody>
      </p:sp>
    </p:spTree>
    <p:extLst>
      <p:ext uri="{BB962C8B-B14F-4D97-AF65-F5344CB8AC3E}">
        <p14:creationId xmlns:p14="http://schemas.microsoft.com/office/powerpoint/2010/main" val="19418859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304395-0370-3046-A683-5796E74535E5}"/>
              </a:ext>
            </a:extLst>
          </p:cNvPr>
          <p:cNvSpPr>
            <a:spLocks noGrp="1"/>
          </p:cNvSpPr>
          <p:nvPr>
            <p:ph type="title"/>
          </p:nvPr>
        </p:nvSpPr>
        <p:spPr>
          <a:xfrm>
            <a:off x="838200" y="365126"/>
            <a:ext cx="10515600" cy="969604"/>
          </a:xfrm>
        </p:spPr>
        <p:txBody>
          <a:bodyPr>
            <a:normAutofit fontScale="90000"/>
          </a:bodyPr>
          <a:lstStyle/>
          <a:p>
            <a:r>
              <a:rPr lang="en-CA" dirty="0" smtClean="0"/>
              <a:t>Background on entering 35/45MHz channel BW in UE requirements for bands in the WI:</a:t>
            </a:r>
            <a:endParaRPr lang="x-none" dirty="0"/>
          </a:p>
        </p:txBody>
      </p:sp>
      <p:sp>
        <p:nvSpPr>
          <p:cNvPr id="3" name="Content Placeholder 2">
            <a:extLst>
              <a:ext uri="{FF2B5EF4-FFF2-40B4-BE49-F238E27FC236}">
                <a16:creationId xmlns:a16="http://schemas.microsoft.com/office/drawing/2014/main" xmlns="" id="{222A37D9-A92F-2349-B636-2EAFFC9D3601}"/>
              </a:ext>
            </a:extLst>
          </p:cNvPr>
          <p:cNvSpPr>
            <a:spLocks noGrp="1"/>
          </p:cNvSpPr>
          <p:nvPr>
            <p:ph idx="1"/>
          </p:nvPr>
        </p:nvSpPr>
        <p:spPr>
          <a:xfrm>
            <a:off x="449826" y="1393723"/>
            <a:ext cx="10903974" cy="4783240"/>
          </a:xfrm>
        </p:spPr>
        <p:txBody>
          <a:bodyPr>
            <a:normAutofit fontScale="62500" lnSpcReduction="20000"/>
          </a:bodyPr>
          <a:lstStyle/>
          <a:p>
            <a:r>
              <a:rPr lang="en-CA" dirty="0"/>
              <a:t>For 38.101-1 the </a:t>
            </a:r>
            <a:r>
              <a:rPr lang="en-CA" dirty="0" smtClean="0"/>
              <a:t>affected generic requirements </a:t>
            </a:r>
            <a:r>
              <a:rPr lang="en-CA" dirty="0"/>
              <a:t>are:</a:t>
            </a:r>
          </a:p>
          <a:p>
            <a:pPr lvl="1"/>
            <a:r>
              <a:rPr lang="en-CA" dirty="0"/>
              <a:t>5.3.2 Maximum transmission bandwidth configuration </a:t>
            </a:r>
            <a:endParaRPr lang="en-CA" dirty="0" smtClean="0"/>
          </a:p>
          <a:p>
            <a:pPr lvl="1"/>
            <a:r>
              <a:rPr lang="en-CA" dirty="0" smtClean="0"/>
              <a:t>6.2.2 </a:t>
            </a:r>
            <a:r>
              <a:rPr lang="en-CA" dirty="0"/>
              <a:t>UE maximum output power reduction </a:t>
            </a:r>
            <a:r>
              <a:rPr lang="en-CA" dirty="0" smtClean="0"/>
              <a:t>(DMPR for BW criteria)</a:t>
            </a:r>
          </a:p>
          <a:p>
            <a:pPr lvl="1"/>
            <a:r>
              <a:rPr lang="en-US" dirty="0"/>
              <a:t>6.5.1 Occupied bandwidth </a:t>
            </a:r>
            <a:r>
              <a:rPr lang="en-US" dirty="0" smtClean="0"/>
              <a:t>=&gt; may be simplified since occupied channel BW = </a:t>
            </a:r>
            <a:r>
              <a:rPr lang="en-US" dirty="0" err="1" smtClean="0"/>
              <a:t>BWchannel</a:t>
            </a:r>
            <a:endParaRPr lang="en-CA" dirty="0" smtClean="0"/>
          </a:p>
          <a:p>
            <a:pPr lvl="1"/>
            <a:r>
              <a:rPr lang="en-US" dirty="0"/>
              <a:t>6.5.2.2 Spectrum emission mask =</a:t>
            </a:r>
            <a:r>
              <a:rPr lang="en-CA" dirty="0"/>
              <a:t>&gt; </a:t>
            </a:r>
            <a:r>
              <a:rPr lang="en-CA" dirty="0" smtClean="0"/>
              <a:t>can </a:t>
            </a:r>
            <a:r>
              <a:rPr lang="en-CA" dirty="0"/>
              <a:t>use equation based </a:t>
            </a:r>
            <a:r>
              <a:rPr lang="en-CA" dirty="0" smtClean="0"/>
              <a:t>approach</a:t>
            </a:r>
          </a:p>
          <a:p>
            <a:pPr lvl="1"/>
            <a:r>
              <a:rPr lang="en-US" dirty="0"/>
              <a:t>6.5.2.4.1 NR ACLR </a:t>
            </a:r>
            <a:r>
              <a:rPr lang="en-US" dirty="0" smtClean="0"/>
              <a:t>=&gt; ACLR measurement BW</a:t>
            </a:r>
          </a:p>
          <a:p>
            <a:pPr lvl="1"/>
            <a:r>
              <a:rPr lang="en-GB" dirty="0"/>
              <a:t>7.4	Maximum input </a:t>
            </a:r>
            <a:r>
              <a:rPr lang="en-GB" dirty="0" smtClean="0"/>
              <a:t>level</a:t>
            </a:r>
            <a:endParaRPr lang="en-CA" dirty="0" smtClean="0"/>
          </a:p>
          <a:p>
            <a:pPr lvl="1"/>
            <a:r>
              <a:rPr lang="en-US" dirty="0"/>
              <a:t>7.5 Adjacent channel selectivity </a:t>
            </a:r>
            <a:r>
              <a:rPr lang="en-US" dirty="0" smtClean="0"/>
              <a:t> </a:t>
            </a:r>
            <a:r>
              <a:rPr lang="en-US" dirty="0"/>
              <a:t>=</a:t>
            </a:r>
            <a:r>
              <a:rPr lang="en-CA" dirty="0"/>
              <a:t>&gt; can use equation based </a:t>
            </a:r>
            <a:r>
              <a:rPr lang="en-CA" dirty="0" smtClean="0"/>
              <a:t>approach</a:t>
            </a:r>
          </a:p>
          <a:p>
            <a:pPr lvl="1"/>
            <a:r>
              <a:rPr lang="en-US" dirty="0"/>
              <a:t>7.7 Spurious response =</a:t>
            </a:r>
            <a:r>
              <a:rPr lang="en-CA" dirty="0"/>
              <a:t>&gt; can use equation based </a:t>
            </a:r>
            <a:r>
              <a:rPr lang="en-CA" dirty="0" smtClean="0"/>
              <a:t>approach</a:t>
            </a:r>
          </a:p>
          <a:p>
            <a:pPr lvl="1"/>
            <a:r>
              <a:rPr lang="en-US" dirty="0"/>
              <a:t>7.8.2 Wide band Intermodulation </a:t>
            </a:r>
            <a:r>
              <a:rPr lang="en-US" dirty="0" smtClean="0"/>
              <a:t> =&gt; equation based approach FFS</a:t>
            </a:r>
          </a:p>
          <a:p>
            <a:pPr lvl="1"/>
            <a:r>
              <a:rPr lang="en-US" dirty="0"/>
              <a:t>Reference measurement channels </a:t>
            </a:r>
            <a:endParaRPr lang="en-CA" dirty="0" smtClean="0"/>
          </a:p>
          <a:p>
            <a:pPr lvl="0"/>
            <a:r>
              <a:rPr lang="en-CA" dirty="0" smtClean="0"/>
              <a:t>For 38.101-1 the affected </a:t>
            </a:r>
            <a:r>
              <a:rPr lang="en-CA" dirty="0"/>
              <a:t>band specific requirements </a:t>
            </a:r>
            <a:r>
              <a:rPr lang="en-CA" dirty="0" smtClean="0"/>
              <a:t>are:</a:t>
            </a:r>
          </a:p>
          <a:p>
            <a:pPr lvl="1"/>
            <a:r>
              <a:rPr lang="en-US" dirty="0"/>
              <a:t>5.3.5 UE channel bandwidth per operating </a:t>
            </a:r>
            <a:r>
              <a:rPr lang="en-US" dirty="0" smtClean="0"/>
              <a:t>band</a:t>
            </a:r>
          </a:p>
          <a:p>
            <a:pPr lvl="1"/>
            <a:r>
              <a:rPr lang="en-US" dirty="0"/>
              <a:t>5.3.6 Asymmetric channel </a:t>
            </a:r>
            <a:r>
              <a:rPr lang="en-US" dirty="0" smtClean="0"/>
              <a:t>bandwidths if UL BW is limited and for n66 and n71</a:t>
            </a:r>
          </a:p>
          <a:p>
            <a:pPr lvl="1"/>
            <a:r>
              <a:rPr lang="en-CA" dirty="0"/>
              <a:t>5.3E.2 Channel bandwidth for V2X concurrent operation </a:t>
            </a:r>
            <a:r>
              <a:rPr lang="en-CA" dirty="0" smtClean="0"/>
              <a:t> for n71?</a:t>
            </a:r>
          </a:p>
          <a:p>
            <a:pPr lvl="1"/>
            <a:r>
              <a:rPr lang="en-US" dirty="0"/>
              <a:t>5.4.4 TX–RX frequency separation </a:t>
            </a:r>
            <a:r>
              <a:rPr lang="en-US" dirty="0" smtClean="0"/>
              <a:t>if asymmetric UL/DL is adopted</a:t>
            </a:r>
          </a:p>
          <a:p>
            <a:pPr lvl="1"/>
            <a:r>
              <a:rPr lang="en-CA" dirty="0"/>
              <a:t>6.2.3 UE additional maximum output power </a:t>
            </a:r>
            <a:r>
              <a:rPr lang="en-CA" dirty="0" smtClean="0"/>
              <a:t>reduction: adding 35/45MHz BW where necessary</a:t>
            </a:r>
          </a:p>
          <a:p>
            <a:pPr lvl="1"/>
            <a:r>
              <a:rPr lang="en-CA" dirty="0" smtClean="0"/>
              <a:t>A-MPR </a:t>
            </a:r>
            <a:r>
              <a:rPr lang="en-CA" dirty="0"/>
              <a:t>for NS_03 and </a:t>
            </a:r>
            <a:r>
              <a:rPr lang="en-CA" dirty="0" smtClean="0"/>
              <a:t>NS_03U, </a:t>
            </a:r>
            <a:r>
              <a:rPr lang="en-US" dirty="0" smtClean="0"/>
              <a:t>NS_46 and NS_35 and associated requirements. =</a:t>
            </a:r>
            <a:r>
              <a:rPr lang="en-CA" dirty="0" smtClean="0"/>
              <a:t>&gt; SEM requirements can use equation based approach</a:t>
            </a:r>
          </a:p>
          <a:p>
            <a:pPr lvl="1"/>
            <a:r>
              <a:rPr lang="en-CA" dirty="0"/>
              <a:t>7.3.2 Reference sensitivity power </a:t>
            </a:r>
            <a:r>
              <a:rPr lang="en-CA" dirty="0" smtClean="0"/>
              <a:t>level: tables for REFSENS and UL configuration are already wider than the page</a:t>
            </a:r>
            <a:endParaRPr lang="x-none" dirty="0"/>
          </a:p>
          <a:p>
            <a:pPr marL="0" indent="0">
              <a:buNone/>
            </a:pPr>
            <a:endParaRPr lang="x-none" dirty="0"/>
          </a:p>
        </p:txBody>
      </p:sp>
    </p:spTree>
    <p:extLst>
      <p:ext uri="{BB962C8B-B14F-4D97-AF65-F5344CB8AC3E}">
        <p14:creationId xmlns:p14="http://schemas.microsoft.com/office/powerpoint/2010/main" val="35394267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304395-0370-3046-A683-5796E74535E5}"/>
              </a:ext>
            </a:extLst>
          </p:cNvPr>
          <p:cNvSpPr>
            <a:spLocks noGrp="1"/>
          </p:cNvSpPr>
          <p:nvPr>
            <p:ph type="title"/>
          </p:nvPr>
        </p:nvSpPr>
        <p:spPr>
          <a:xfrm>
            <a:off x="558351" y="365125"/>
            <a:ext cx="11167008" cy="1325563"/>
          </a:xfrm>
        </p:spPr>
        <p:txBody>
          <a:bodyPr>
            <a:normAutofit/>
          </a:bodyPr>
          <a:lstStyle/>
          <a:p>
            <a:r>
              <a:rPr lang="en-CA" dirty="0" smtClean="0"/>
              <a:t>WF: R17 Equation based SEM from [1]</a:t>
            </a:r>
            <a:endParaRPr lang="x-none" dirty="0"/>
          </a:p>
        </p:txBody>
      </p:sp>
      <p:graphicFrame>
        <p:nvGraphicFramePr>
          <p:cNvPr id="12" name="Table 11">
            <a:extLst>
              <a:ext uri="{FF2B5EF4-FFF2-40B4-BE49-F238E27FC236}">
                <a16:creationId xmlns:a16="http://schemas.microsoft.com/office/drawing/2014/main" xmlns="" id="{75B09D85-5904-4D12-AED3-8BB881C36284}"/>
              </a:ext>
            </a:extLst>
          </p:cNvPr>
          <p:cNvGraphicFramePr>
            <a:graphicFrameLocks noGrp="1"/>
          </p:cNvGraphicFramePr>
          <p:nvPr>
            <p:extLst>
              <p:ext uri="{D42A27DB-BD31-4B8C-83A1-F6EECF244321}">
                <p14:modId xmlns:p14="http://schemas.microsoft.com/office/powerpoint/2010/main" val="2326536917"/>
              </p:ext>
            </p:extLst>
          </p:nvPr>
        </p:nvGraphicFramePr>
        <p:xfrm>
          <a:off x="283220" y="4958935"/>
          <a:ext cx="5947647" cy="1371600"/>
        </p:xfrm>
        <a:graphic>
          <a:graphicData uri="http://schemas.openxmlformats.org/drawingml/2006/table">
            <a:tbl>
              <a:tblPr firstRow="1" firstCol="1" bandRow="1"/>
              <a:tblGrid>
                <a:gridCol w="1335187">
                  <a:extLst>
                    <a:ext uri="{9D8B030D-6E8A-4147-A177-3AD203B41FA5}">
                      <a16:colId xmlns:a16="http://schemas.microsoft.com/office/drawing/2014/main" xmlns="" val="2946094147"/>
                    </a:ext>
                  </a:extLst>
                </a:gridCol>
                <a:gridCol w="436970">
                  <a:extLst>
                    <a:ext uri="{9D8B030D-6E8A-4147-A177-3AD203B41FA5}">
                      <a16:colId xmlns:a16="http://schemas.microsoft.com/office/drawing/2014/main" xmlns="" val="4147700000"/>
                    </a:ext>
                  </a:extLst>
                </a:gridCol>
                <a:gridCol w="2953593">
                  <a:extLst>
                    <a:ext uri="{9D8B030D-6E8A-4147-A177-3AD203B41FA5}">
                      <a16:colId xmlns:a16="http://schemas.microsoft.com/office/drawing/2014/main" xmlns="" val="2385813925"/>
                    </a:ext>
                  </a:extLst>
                </a:gridCol>
                <a:gridCol w="1221897">
                  <a:extLst>
                    <a:ext uri="{9D8B030D-6E8A-4147-A177-3AD203B41FA5}">
                      <a16:colId xmlns:a16="http://schemas.microsoft.com/office/drawing/2014/main" xmlns="" val="3835162250"/>
                    </a:ext>
                  </a:extLst>
                </a:gridCol>
              </a:tblGrid>
              <a:tr h="0">
                <a:tc rowSpan="2">
                  <a:txBody>
                    <a:bodyPr/>
                    <a:lstStyle/>
                    <a:p>
                      <a:pPr marL="0" marR="0" algn="ctr" fontAlgn="base">
                        <a:spcBef>
                          <a:spcPts val="0"/>
                        </a:spcBef>
                        <a:spcAft>
                          <a:spcPts val="0"/>
                        </a:spcAft>
                      </a:pPr>
                      <a:r>
                        <a:rPr lang="en-GB" sz="1000" b="1" dirty="0" err="1">
                          <a:effectLst/>
                          <a:latin typeface="Arial" panose="020B0604020202020204" pitchFamily="34" charset="0"/>
                          <a:ea typeface="Times New Roman" panose="02020603050405020304" pitchFamily="18" charset="0"/>
                        </a:rPr>
                        <a:t>Δf</a:t>
                      </a:r>
                      <a:r>
                        <a:rPr lang="en-GB" sz="1000" b="1" baseline="-25000" dirty="0" err="1">
                          <a:effectLst/>
                          <a:latin typeface="Arial" panose="020B0604020202020204" pitchFamily="34" charset="0"/>
                          <a:ea typeface="Times New Roman" panose="02020603050405020304" pitchFamily="18" charset="0"/>
                        </a:rPr>
                        <a:t>OOB</a:t>
                      </a:r>
                      <a:r>
                        <a:rPr lang="en-GB" sz="1000" b="1" dirty="0">
                          <a:effectLst/>
                          <a:latin typeface="Arial" panose="020B0604020202020204" pitchFamily="34" charset="0"/>
                          <a:ea typeface="Times New Roman" panose="02020603050405020304" pitchFamily="18" charset="0"/>
                        </a:rPr>
                        <a:t> </a:t>
                      </a:r>
                      <a:r>
                        <a:rPr lang="en-US" sz="1000" dirty="0">
                          <a:effectLst/>
                          <a:latin typeface="Arial" panose="020B0604020202020204" pitchFamily="34" charset="0"/>
                          <a:ea typeface="Times New Roman" panose="02020603050405020304" pitchFamily="18" charset="0"/>
                        </a:rPr>
                        <a:t> </a:t>
                      </a:r>
                      <a:br>
                        <a:rPr lang="en-US" sz="1000" dirty="0">
                          <a:effectLst/>
                          <a:latin typeface="Arial" panose="020B0604020202020204" pitchFamily="34" charset="0"/>
                          <a:ea typeface="Times New Roman" panose="02020603050405020304" pitchFamily="18" charset="0"/>
                        </a:rPr>
                      </a:br>
                      <a:r>
                        <a:rPr lang="en-GB" sz="1000" b="1" dirty="0">
                          <a:effectLst/>
                          <a:latin typeface="Arial" panose="020B0604020202020204" pitchFamily="34" charset="0"/>
                          <a:ea typeface="Times New Roman" panose="02020603050405020304" pitchFamily="18" charset="0"/>
                        </a:rPr>
                        <a:t>MHz</a:t>
                      </a: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fontAlgn="base">
                        <a:spcBef>
                          <a:spcPts val="0"/>
                        </a:spcBef>
                        <a:spcAft>
                          <a:spcPts val="0"/>
                        </a:spcAft>
                      </a:pPr>
                      <a:r>
                        <a:rPr lang="en-GB" sz="1000" b="1" dirty="0">
                          <a:effectLst/>
                          <a:latin typeface="Arial" panose="020B0604020202020204" pitchFamily="34" charset="0"/>
                          <a:ea typeface="Times New Roman" panose="02020603050405020304" pitchFamily="18" charset="0"/>
                        </a:rPr>
                        <a:t>Channel bandwidth (MHz) / Spectrum emission limit (</a:t>
                      </a:r>
                      <a:r>
                        <a:rPr lang="en-GB" sz="1000" b="1" dirty="0" err="1">
                          <a:effectLst/>
                          <a:latin typeface="Arial" panose="020B0604020202020204" pitchFamily="34" charset="0"/>
                          <a:ea typeface="Times New Roman" panose="02020603050405020304" pitchFamily="18" charset="0"/>
                        </a:rPr>
                        <a:t>dBm</a:t>
                      </a:r>
                      <a:r>
                        <a:rPr lang="en-GB" sz="1000" b="1" dirty="0">
                          <a:effectLst/>
                          <a:latin typeface="Arial" panose="020B0604020202020204" pitchFamily="34" charset="0"/>
                          <a:ea typeface="Times New Roman" panose="02020603050405020304" pitchFamily="18" charset="0"/>
                        </a:rPr>
                        <a:t>)</a:t>
                      </a: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rowSpan="2">
                  <a:txBody>
                    <a:bodyPr/>
                    <a:lstStyle/>
                    <a:p>
                      <a:pPr marL="0" marR="0" algn="ctr" fontAlgn="base">
                        <a:spcBef>
                          <a:spcPts val="0"/>
                        </a:spcBef>
                        <a:spcAft>
                          <a:spcPts val="0"/>
                        </a:spcAft>
                      </a:pPr>
                      <a:r>
                        <a:rPr lang="en-GB" sz="1000" b="1" dirty="0">
                          <a:effectLst/>
                          <a:latin typeface="Arial" panose="020B0604020202020204" pitchFamily="34" charset="0"/>
                          <a:ea typeface="Times New Roman" panose="02020603050405020304" pitchFamily="18" charset="0"/>
                        </a:rPr>
                        <a:t>Measurement bandwidth</a:t>
                      </a: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44475830"/>
                  </a:ext>
                </a:extLst>
              </a:tr>
              <a:tr h="0">
                <a:tc vMerge="1">
                  <a:txBody>
                    <a:bodyPr/>
                    <a:lstStyle/>
                    <a:p>
                      <a:endParaRPr lang="en-US"/>
                    </a:p>
                  </a:txBody>
                  <a:tcPr/>
                </a:tc>
                <a:tc>
                  <a:txBody>
                    <a:bodyPr/>
                    <a:lstStyle/>
                    <a:p>
                      <a:pPr marL="0" marR="0" algn="ctr" fontAlgn="base">
                        <a:spcBef>
                          <a:spcPts val="0"/>
                        </a:spcBef>
                        <a:spcAft>
                          <a:spcPts val="0"/>
                        </a:spcAft>
                      </a:pPr>
                      <a:r>
                        <a:rPr lang="en-GB" sz="1000" b="1" dirty="0" smtClean="0">
                          <a:effectLst/>
                          <a:latin typeface="Arial" panose="020B0604020202020204" pitchFamily="34" charset="0"/>
                          <a:ea typeface="Times New Roman" panose="02020603050405020304" pitchFamily="18" charset="0"/>
                        </a:rPr>
                        <a:t>5</a:t>
                      </a: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spcBef>
                          <a:spcPts val="0"/>
                        </a:spcBef>
                        <a:spcAft>
                          <a:spcPts val="0"/>
                        </a:spcAft>
                      </a:pPr>
                      <a:r>
                        <a:rPr lang="en-GB" sz="1000" b="1" dirty="0" smtClean="0">
                          <a:effectLst/>
                          <a:latin typeface="Arial" panose="020B0604020202020204" pitchFamily="34" charset="0"/>
                          <a:ea typeface="Times New Roman" panose="02020603050405020304" pitchFamily="18" charset="0"/>
                        </a:rPr>
                        <a:t>10, 15, 20, 25, 30, </a:t>
                      </a:r>
                      <a:r>
                        <a:rPr lang="en-GB" sz="1000" b="1" dirty="0" smtClean="0">
                          <a:solidFill>
                            <a:srgbClr val="FF0000"/>
                          </a:solidFill>
                          <a:effectLst/>
                          <a:latin typeface="Arial" panose="020B0604020202020204" pitchFamily="34" charset="0"/>
                          <a:ea typeface="Times New Roman" panose="02020603050405020304" pitchFamily="18" charset="0"/>
                        </a:rPr>
                        <a:t>35</a:t>
                      </a:r>
                      <a:r>
                        <a:rPr lang="en-GB" sz="1000" b="1" dirty="0" smtClean="0">
                          <a:effectLst/>
                          <a:latin typeface="Arial" panose="020B0604020202020204" pitchFamily="34" charset="0"/>
                          <a:ea typeface="Times New Roman" panose="02020603050405020304" pitchFamily="18" charset="0"/>
                        </a:rPr>
                        <a:t>, 40, </a:t>
                      </a:r>
                      <a:r>
                        <a:rPr lang="en-GB" sz="1000" b="1" dirty="0" smtClean="0">
                          <a:solidFill>
                            <a:srgbClr val="FF0000"/>
                          </a:solidFill>
                          <a:effectLst/>
                          <a:latin typeface="Arial" panose="020B0604020202020204" pitchFamily="34" charset="0"/>
                          <a:ea typeface="Times New Roman" panose="02020603050405020304" pitchFamily="18" charset="0"/>
                        </a:rPr>
                        <a:t>45</a:t>
                      </a:r>
                      <a:endParaRPr lang="en-US" sz="1000" dirty="0">
                        <a:solidFill>
                          <a:srgbClr val="FF0000"/>
                        </a:solidFill>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xmlns="" val="4260154944"/>
                  </a:ext>
                </a:extLst>
              </a:tr>
              <a:tr h="0">
                <a:tc>
                  <a:txBody>
                    <a:bodyPr/>
                    <a:lstStyle/>
                    <a:p>
                      <a:pPr marL="0" marR="0" algn="ctr" fontAlgn="base">
                        <a:spcBef>
                          <a:spcPts val="0"/>
                        </a:spcBef>
                        <a:spcAft>
                          <a:spcPts val="0"/>
                        </a:spcAft>
                      </a:pPr>
                      <a:r>
                        <a:rPr lang="en-GB" sz="1000" dirty="0">
                          <a:effectLst/>
                          <a:latin typeface="Symbol" panose="05050102010706020507" pitchFamily="18" charset="2"/>
                          <a:ea typeface="Times New Roman" panose="02020603050405020304" pitchFamily="18" charset="0"/>
                          <a:cs typeface="Segoe UI" panose="020B0502040204020203" pitchFamily="34" charset="0"/>
                        </a:rPr>
                        <a:t>±</a:t>
                      </a:r>
                      <a:r>
                        <a:rPr lang="en-GB" sz="1000" dirty="0">
                          <a:effectLst/>
                          <a:latin typeface="Arial" panose="020B0604020202020204" pitchFamily="34" charset="0"/>
                          <a:ea typeface="Times New Roman" panose="02020603050405020304" pitchFamily="18" charset="0"/>
                        </a:rPr>
                        <a:t> 0-1</a:t>
                      </a: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spcBef>
                          <a:spcPts val="0"/>
                        </a:spcBef>
                        <a:spcAft>
                          <a:spcPts val="0"/>
                        </a:spcAft>
                      </a:pPr>
                      <a:r>
                        <a:rPr lang="en-GB" sz="1000" dirty="0">
                          <a:effectLst/>
                          <a:latin typeface="Arial" panose="020B0604020202020204" pitchFamily="34" charset="0"/>
                          <a:ea typeface="Times New Roman" panose="02020603050405020304" pitchFamily="18" charset="0"/>
                        </a:rPr>
                        <a:t>-</a:t>
                      </a:r>
                      <a:r>
                        <a:rPr lang="en-GB" sz="1000" dirty="0" smtClean="0">
                          <a:effectLst/>
                          <a:latin typeface="Arial" panose="020B0604020202020204" pitchFamily="34" charset="0"/>
                          <a:ea typeface="Times New Roman" panose="02020603050405020304" pitchFamily="18" charset="0"/>
                        </a:rPr>
                        <a:t>13</a:t>
                      </a: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spcBef>
                          <a:spcPts val="0"/>
                        </a:spcBef>
                        <a:spcAft>
                          <a:spcPts val="0"/>
                        </a:spcAft>
                      </a:pPr>
                      <a:r>
                        <a:rPr lang="en-GB" sz="1000" dirty="0">
                          <a:effectLst/>
                          <a:latin typeface="Arial" panose="020B0604020202020204" pitchFamily="34" charset="0"/>
                          <a:ea typeface="Times New Roman" panose="02020603050405020304" pitchFamily="18" charset="0"/>
                        </a:rPr>
                        <a:t>-</a:t>
                      </a:r>
                      <a:r>
                        <a:rPr lang="en-GB" sz="1000" dirty="0" smtClean="0">
                          <a:effectLst/>
                          <a:latin typeface="Arial" panose="020B0604020202020204" pitchFamily="34" charset="0"/>
                          <a:ea typeface="Times New Roman" panose="02020603050405020304" pitchFamily="18" charset="0"/>
                        </a:rPr>
                        <a:t>13</a:t>
                      </a: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spcBef>
                          <a:spcPts val="0"/>
                        </a:spcBef>
                        <a:spcAft>
                          <a:spcPts val="0"/>
                        </a:spcAft>
                      </a:pPr>
                      <a:r>
                        <a:rPr lang="en-GB" sz="1000" dirty="0">
                          <a:effectLst/>
                          <a:latin typeface="Arial" panose="020B0604020202020204" pitchFamily="34" charset="0"/>
                          <a:ea typeface="Times New Roman" panose="02020603050405020304" pitchFamily="18" charset="0"/>
                        </a:rPr>
                        <a:t>1 % of channel BW </a:t>
                      </a: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056637604"/>
                  </a:ext>
                </a:extLst>
              </a:tr>
              <a:tr h="0">
                <a:tc>
                  <a:txBody>
                    <a:bodyPr/>
                    <a:lstStyle/>
                    <a:p>
                      <a:pPr marL="0" marR="0" algn="ctr" fontAlgn="base">
                        <a:spcBef>
                          <a:spcPts val="0"/>
                        </a:spcBef>
                        <a:spcAft>
                          <a:spcPts val="0"/>
                        </a:spcAft>
                      </a:pPr>
                      <a:r>
                        <a:rPr lang="en-GB" sz="1000" dirty="0">
                          <a:effectLst/>
                          <a:latin typeface="Symbol" panose="05050102010706020507" pitchFamily="18" charset="2"/>
                          <a:ea typeface="Times New Roman" panose="02020603050405020304" pitchFamily="18" charset="0"/>
                          <a:cs typeface="Segoe UI" panose="020B0502040204020203" pitchFamily="34" charset="0"/>
                        </a:rPr>
                        <a:t>±</a:t>
                      </a:r>
                      <a:r>
                        <a:rPr lang="en-GB" sz="1000" dirty="0">
                          <a:effectLst/>
                          <a:latin typeface="Arial" panose="020B0604020202020204" pitchFamily="34" charset="0"/>
                          <a:ea typeface="Times New Roman" panose="02020603050405020304" pitchFamily="18" charset="0"/>
                        </a:rPr>
                        <a:t> 1-6</a:t>
                      </a: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spcBef>
                          <a:spcPts val="0"/>
                        </a:spcBef>
                        <a:spcAft>
                          <a:spcPts val="0"/>
                        </a:spcAft>
                      </a:pPr>
                      <a:r>
                        <a:rPr lang="en-GB" sz="1000" dirty="0">
                          <a:effectLst/>
                          <a:latin typeface="Arial" panose="020B0604020202020204" pitchFamily="34" charset="0"/>
                          <a:ea typeface="Times New Roman" panose="02020603050405020304" pitchFamily="18" charset="0"/>
                        </a:rPr>
                        <a:t>-</a:t>
                      </a:r>
                      <a:r>
                        <a:rPr lang="en-GB" sz="1000" dirty="0" smtClean="0">
                          <a:effectLst/>
                          <a:latin typeface="Arial" panose="020B0604020202020204" pitchFamily="34" charset="0"/>
                          <a:ea typeface="Times New Roman" panose="02020603050405020304" pitchFamily="18" charset="0"/>
                        </a:rPr>
                        <a:t>13</a:t>
                      </a: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marL="0" marR="0" algn="ctr" fontAlgn="base">
                        <a:spcBef>
                          <a:spcPts val="0"/>
                        </a:spcBef>
                        <a:spcAft>
                          <a:spcPts val="0"/>
                        </a:spcAft>
                      </a:pPr>
                      <a:endParaRPr lang="en-GB" sz="1000" dirty="0" smtClean="0">
                        <a:effectLst/>
                        <a:latin typeface="Arial" panose="020B0604020202020204" pitchFamily="34" charset="0"/>
                        <a:ea typeface="Times New Roman" panose="02020603050405020304" pitchFamily="18" charset="0"/>
                      </a:endParaRPr>
                    </a:p>
                    <a:p>
                      <a:pPr marL="0" marR="0" algn="ctr" fontAlgn="base">
                        <a:spcBef>
                          <a:spcPts val="0"/>
                        </a:spcBef>
                        <a:spcAft>
                          <a:spcPts val="0"/>
                        </a:spcAft>
                      </a:pPr>
                      <a:endParaRPr lang="en-GB" sz="1000" dirty="0" smtClean="0">
                        <a:effectLst/>
                        <a:latin typeface="Arial" panose="020B0604020202020204" pitchFamily="34" charset="0"/>
                        <a:ea typeface="Times New Roman" panose="02020603050405020304" pitchFamily="18" charset="0"/>
                      </a:endParaRPr>
                    </a:p>
                    <a:p>
                      <a:pPr marL="0" marR="0" algn="ctr" fontAlgn="base">
                        <a:spcBef>
                          <a:spcPts val="0"/>
                        </a:spcBef>
                        <a:spcAft>
                          <a:spcPts val="0"/>
                        </a:spcAft>
                      </a:pPr>
                      <a:r>
                        <a:rPr lang="en-GB" sz="1000" dirty="0" smtClean="0">
                          <a:effectLst/>
                          <a:latin typeface="Arial" panose="020B0604020202020204" pitchFamily="34" charset="0"/>
                          <a:ea typeface="Times New Roman" panose="02020603050405020304" pitchFamily="18" charset="0"/>
                        </a:rPr>
                        <a:t>1 MHz</a:t>
                      </a: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71897499"/>
                  </a:ext>
                </a:extLst>
              </a:tr>
              <a:tr h="0">
                <a:tc>
                  <a:txBody>
                    <a:bodyPr/>
                    <a:lstStyle/>
                    <a:p>
                      <a:pPr marL="0" marR="0" algn="ctr" fontAlgn="base">
                        <a:spcBef>
                          <a:spcPts val="0"/>
                        </a:spcBef>
                        <a:spcAft>
                          <a:spcPts val="0"/>
                        </a:spcAft>
                      </a:pPr>
                      <a:r>
                        <a:rPr lang="en-GB" sz="1000" dirty="0">
                          <a:effectLst/>
                          <a:latin typeface="Symbol" panose="05050102010706020507" pitchFamily="18" charset="2"/>
                          <a:ea typeface="Times New Roman" panose="02020603050405020304" pitchFamily="18" charset="0"/>
                          <a:cs typeface="Segoe UI" panose="020B0502040204020203" pitchFamily="34" charset="0"/>
                        </a:rPr>
                        <a:t>±</a:t>
                      </a:r>
                      <a:r>
                        <a:rPr lang="en-GB" sz="1000" dirty="0">
                          <a:effectLst/>
                          <a:latin typeface="Arial" panose="020B0604020202020204" pitchFamily="34" charset="0"/>
                          <a:ea typeface="Times New Roman" panose="02020603050405020304" pitchFamily="18" charset="0"/>
                        </a:rPr>
                        <a:t> 6-10</a:t>
                      </a: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spcBef>
                          <a:spcPts val="0"/>
                        </a:spcBef>
                        <a:spcAft>
                          <a:spcPts val="0"/>
                        </a:spcAft>
                      </a:pPr>
                      <a:r>
                        <a:rPr lang="en-GB" sz="1000" dirty="0">
                          <a:effectLst/>
                          <a:latin typeface="Arial" panose="020B0604020202020204" pitchFamily="34" charset="0"/>
                          <a:ea typeface="Times New Roman" panose="02020603050405020304" pitchFamily="18" charset="0"/>
                        </a:rPr>
                        <a:t>-</a:t>
                      </a:r>
                      <a:r>
                        <a:rPr lang="en-GB" sz="1000" dirty="0" smtClean="0">
                          <a:effectLst/>
                          <a:latin typeface="Arial" panose="020B0604020202020204" pitchFamily="34" charset="0"/>
                          <a:ea typeface="Times New Roman" panose="02020603050405020304" pitchFamily="18" charset="0"/>
                        </a:rPr>
                        <a:t>25</a:t>
                      </a: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fontAlgn="base">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836254328"/>
                  </a:ext>
                </a:extLst>
              </a:tr>
              <a:tr h="96295">
                <a:tc>
                  <a:txBody>
                    <a:bodyPr/>
                    <a:lstStyle/>
                    <a:p>
                      <a:pPr marL="0" marR="0" algn="ctr" fontAlgn="base">
                        <a:spcBef>
                          <a:spcPts val="0"/>
                        </a:spcBef>
                        <a:spcAft>
                          <a:spcPts val="0"/>
                        </a:spcAft>
                      </a:pPr>
                      <a:r>
                        <a:rPr lang="en-GB" sz="1000" kern="1200" dirty="0" smtClean="0">
                          <a:solidFill>
                            <a:schemeClr val="tx1"/>
                          </a:solidFill>
                          <a:effectLst/>
                          <a:latin typeface="Arial" panose="020B0604020202020204" pitchFamily="34" charset="0"/>
                          <a:ea typeface="+mn-ea"/>
                          <a:cs typeface="Arial" panose="020B0604020202020204" pitchFamily="34" charset="0"/>
                        </a:rPr>
                        <a:t>± 1-BW</a:t>
                      </a:r>
                      <a:r>
                        <a:rPr lang="en-GB" sz="1000" kern="1200" baseline="-25000" dirty="0" smtClean="0">
                          <a:solidFill>
                            <a:schemeClr val="tx1"/>
                          </a:solidFill>
                          <a:effectLst/>
                          <a:latin typeface="Arial" panose="020B0604020202020204" pitchFamily="34" charset="0"/>
                          <a:ea typeface="+mn-ea"/>
                          <a:cs typeface="Arial" panose="020B0604020202020204" pitchFamily="34" charset="0"/>
                        </a:rPr>
                        <a:t>Channel</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spcBef>
                          <a:spcPts val="0"/>
                        </a:spcBef>
                        <a:spcAft>
                          <a:spcPts val="0"/>
                        </a:spcAft>
                      </a:pPr>
                      <a:r>
                        <a:rPr lang="en-GB" sz="1000" dirty="0" smtClean="0">
                          <a:effectLst/>
                          <a:latin typeface="Arial" panose="020B0604020202020204" pitchFamily="34" charset="0"/>
                          <a:ea typeface="Times New Roman" panose="02020603050405020304" pitchFamily="18" charset="0"/>
                        </a:rPr>
                        <a:t>-13</a:t>
                      </a: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fontAlgn="base">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6295">
                <a:tc>
                  <a:txBody>
                    <a:bodyPr/>
                    <a:lstStyle/>
                    <a:p>
                      <a:pPr marL="0" marR="0" algn="ctr" fontAlgn="base">
                        <a:spcBef>
                          <a:spcPts val="0"/>
                        </a:spcBef>
                        <a:spcAft>
                          <a:spcPts val="0"/>
                        </a:spcAft>
                      </a:pPr>
                      <a:r>
                        <a:rPr lang="en-GB" sz="1000" kern="1200" dirty="0" smtClean="0">
                          <a:solidFill>
                            <a:schemeClr val="tx1"/>
                          </a:solidFill>
                          <a:effectLst/>
                          <a:latin typeface="Arial" panose="020B0604020202020204" pitchFamily="34" charset="0"/>
                          <a:ea typeface="+mn-ea"/>
                          <a:cs typeface="Arial" panose="020B0604020202020204" pitchFamily="34" charset="0"/>
                        </a:rPr>
                        <a:t>± </a:t>
                      </a:r>
                      <a:r>
                        <a:rPr lang="en-GB" sz="1000" kern="1200" dirty="0" err="1" smtClean="0">
                          <a:solidFill>
                            <a:schemeClr val="tx1"/>
                          </a:solidFill>
                          <a:effectLst/>
                          <a:latin typeface="Arial" panose="020B0604020202020204" pitchFamily="34" charset="0"/>
                          <a:ea typeface="+mn-ea"/>
                          <a:cs typeface="Arial" panose="020B0604020202020204" pitchFamily="34" charset="0"/>
                        </a:rPr>
                        <a:t>BW</a:t>
                      </a:r>
                      <a:r>
                        <a:rPr lang="en-GB" sz="1000" kern="1200" baseline="-25000" dirty="0" err="1" smtClean="0">
                          <a:solidFill>
                            <a:schemeClr val="tx1"/>
                          </a:solidFill>
                          <a:effectLst/>
                          <a:latin typeface="Arial" panose="020B0604020202020204" pitchFamily="34" charset="0"/>
                          <a:ea typeface="+mn-ea"/>
                          <a:cs typeface="Arial" panose="020B0604020202020204" pitchFamily="34" charset="0"/>
                        </a:rPr>
                        <a:t>Channel</a:t>
                      </a:r>
                      <a:r>
                        <a:rPr lang="en-GB" sz="1000" kern="1200" dirty="0" smtClean="0">
                          <a:solidFill>
                            <a:schemeClr val="tx1"/>
                          </a:solidFill>
                          <a:effectLst/>
                          <a:latin typeface="Arial" panose="020B0604020202020204" pitchFamily="34" charset="0"/>
                          <a:ea typeface="+mn-ea"/>
                          <a:cs typeface="Arial" panose="020B0604020202020204" pitchFamily="34" charset="0"/>
                        </a:rPr>
                        <a:t>-(BW</a:t>
                      </a:r>
                      <a:r>
                        <a:rPr lang="en-GB" sz="1000" kern="1200" baseline="-25000" dirty="0" smtClean="0">
                          <a:solidFill>
                            <a:schemeClr val="tx1"/>
                          </a:solidFill>
                          <a:effectLst/>
                          <a:latin typeface="Arial" panose="020B0604020202020204" pitchFamily="34" charset="0"/>
                          <a:ea typeface="+mn-ea"/>
                          <a:cs typeface="Arial" panose="020B0604020202020204" pitchFamily="34" charset="0"/>
                        </a:rPr>
                        <a:t>Channel</a:t>
                      </a:r>
                      <a:r>
                        <a:rPr lang="en-GB" sz="1000" kern="1200" dirty="0" smtClean="0">
                          <a:solidFill>
                            <a:schemeClr val="tx1"/>
                          </a:solidFill>
                          <a:effectLst/>
                          <a:latin typeface="Arial" panose="020B0604020202020204" pitchFamily="34" charset="0"/>
                          <a:ea typeface="+mn-ea"/>
                          <a:cs typeface="Arial" panose="020B0604020202020204" pitchFamily="34" charset="0"/>
                        </a:rPr>
                        <a:t>+5)</a:t>
                      </a:r>
                      <a:r>
                        <a:rPr lang="en-US" sz="1000" dirty="0">
                          <a:effectLst/>
                          <a:latin typeface="Arial" panose="020B0604020202020204" pitchFamily="34" charset="0"/>
                          <a:ea typeface="Times New Roman" panose="02020603050405020304" pitchFamily="18" charset="0"/>
                          <a:cs typeface="Arial" panose="020B0604020202020204" pitchFamily="34"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spcBef>
                          <a:spcPts val="0"/>
                        </a:spcBef>
                        <a:spcAft>
                          <a:spcPts val="0"/>
                        </a:spcAft>
                      </a:pPr>
                      <a:r>
                        <a:rPr lang="en-GB" sz="1000" dirty="0" smtClean="0">
                          <a:effectLst/>
                          <a:latin typeface="Arial" panose="020B0604020202020204" pitchFamily="34" charset="0"/>
                          <a:ea typeface="Times New Roman" panose="02020603050405020304" pitchFamily="18" charset="0"/>
                        </a:rPr>
                        <a:t>-25</a:t>
                      </a: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fontAlgn="base">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3" name="Table 12">
            <a:extLst>
              <a:ext uri="{FF2B5EF4-FFF2-40B4-BE49-F238E27FC236}">
                <a16:creationId xmlns:a16="http://schemas.microsoft.com/office/drawing/2014/main" xmlns="" id="{E2A05641-0200-4F99-BF0A-78F90FEDA72C}"/>
              </a:ext>
            </a:extLst>
          </p:cNvPr>
          <p:cNvGraphicFramePr>
            <a:graphicFrameLocks noGrp="1"/>
          </p:cNvGraphicFramePr>
          <p:nvPr>
            <p:extLst>
              <p:ext uri="{D42A27DB-BD31-4B8C-83A1-F6EECF244321}">
                <p14:modId xmlns:p14="http://schemas.microsoft.com/office/powerpoint/2010/main" val="2102143679"/>
              </p:ext>
            </p:extLst>
          </p:nvPr>
        </p:nvGraphicFramePr>
        <p:xfrm>
          <a:off x="6510363" y="4905611"/>
          <a:ext cx="5017061" cy="1371600"/>
        </p:xfrm>
        <a:graphic>
          <a:graphicData uri="http://schemas.openxmlformats.org/drawingml/2006/table">
            <a:tbl>
              <a:tblPr firstRow="1" firstCol="1" bandRow="1"/>
              <a:tblGrid>
                <a:gridCol w="1505747">
                  <a:extLst>
                    <a:ext uri="{9D8B030D-6E8A-4147-A177-3AD203B41FA5}">
                      <a16:colId xmlns:a16="http://schemas.microsoft.com/office/drawing/2014/main" xmlns="" val="860385610"/>
                    </a:ext>
                  </a:extLst>
                </a:gridCol>
                <a:gridCol w="550466">
                  <a:extLst>
                    <a:ext uri="{9D8B030D-6E8A-4147-A177-3AD203B41FA5}">
                      <a16:colId xmlns:a16="http://schemas.microsoft.com/office/drawing/2014/main" xmlns="" val="4114714533"/>
                    </a:ext>
                  </a:extLst>
                </a:gridCol>
                <a:gridCol w="525066">
                  <a:extLst>
                    <a:ext uri="{9D8B030D-6E8A-4147-A177-3AD203B41FA5}">
                      <a16:colId xmlns:a16="http://schemas.microsoft.com/office/drawing/2014/main" xmlns="" val="1094317106"/>
                    </a:ext>
                  </a:extLst>
                </a:gridCol>
                <a:gridCol w="515689">
                  <a:extLst>
                    <a:ext uri="{9D8B030D-6E8A-4147-A177-3AD203B41FA5}">
                      <a16:colId xmlns:a16="http://schemas.microsoft.com/office/drawing/2014/main" xmlns="" val="3340198236"/>
                    </a:ext>
                  </a:extLst>
                </a:gridCol>
                <a:gridCol w="515689">
                  <a:extLst>
                    <a:ext uri="{9D8B030D-6E8A-4147-A177-3AD203B41FA5}">
                      <a16:colId xmlns:a16="http://schemas.microsoft.com/office/drawing/2014/main" xmlns="" val="4115961319"/>
                    </a:ext>
                  </a:extLst>
                </a:gridCol>
                <a:gridCol w="501938">
                  <a:extLst>
                    <a:ext uri="{9D8B030D-6E8A-4147-A177-3AD203B41FA5}">
                      <a16:colId xmlns:a16="http://schemas.microsoft.com/office/drawing/2014/main" xmlns="" val="1140350031"/>
                    </a:ext>
                  </a:extLst>
                </a:gridCol>
                <a:gridCol w="902466">
                  <a:extLst>
                    <a:ext uri="{9D8B030D-6E8A-4147-A177-3AD203B41FA5}">
                      <a16:colId xmlns:a16="http://schemas.microsoft.com/office/drawing/2014/main" xmlns="" val="670195283"/>
                    </a:ext>
                  </a:extLst>
                </a:gridCol>
              </a:tblGrid>
              <a:tr h="0">
                <a:tc rowSpan="2">
                  <a:txBody>
                    <a:bodyPr/>
                    <a:lstStyle/>
                    <a:p>
                      <a:pPr marL="0" marR="0" algn="ctr" fontAlgn="base">
                        <a:spcBef>
                          <a:spcPts val="0"/>
                        </a:spcBef>
                        <a:spcAft>
                          <a:spcPts val="0"/>
                        </a:spcAft>
                      </a:pPr>
                      <a:r>
                        <a:rPr lang="en-GB" sz="1000" b="1" dirty="0" err="1">
                          <a:effectLst/>
                          <a:latin typeface="Calibri" panose="020F0502020204030204" pitchFamily="34" charset="0"/>
                          <a:ea typeface="Times New Roman" panose="02020603050405020304" pitchFamily="18" charset="0"/>
                        </a:rPr>
                        <a:t>Δf</a:t>
                      </a:r>
                      <a:r>
                        <a:rPr lang="en-GB" sz="1000" b="1" baseline="-25000" dirty="0" err="1">
                          <a:effectLst/>
                          <a:latin typeface="Arial" panose="020B0604020202020204" pitchFamily="34" charset="0"/>
                          <a:ea typeface="Times New Roman" panose="02020603050405020304" pitchFamily="18" charset="0"/>
                        </a:rPr>
                        <a:t>OOB</a:t>
                      </a:r>
                      <a:r>
                        <a:rPr lang="en-US" sz="1000" b="1" dirty="0">
                          <a:effectLst/>
                          <a:latin typeface="Arial" panose="020B0604020202020204" pitchFamily="34" charset="0"/>
                          <a:ea typeface="Times New Roman" panose="02020603050405020304" pitchFamily="18" charset="0"/>
                        </a:rPr>
                        <a:t> </a:t>
                      </a:r>
                      <a:br>
                        <a:rPr lang="en-US" sz="1000" b="1" dirty="0">
                          <a:effectLst/>
                          <a:latin typeface="Arial" panose="020B0604020202020204" pitchFamily="34" charset="0"/>
                          <a:ea typeface="Times New Roman" panose="02020603050405020304" pitchFamily="18" charset="0"/>
                        </a:rPr>
                      </a:br>
                      <a:r>
                        <a:rPr lang="en-GB" sz="1000" b="1" dirty="0">
                          <a:effectLst/>
                          <a:latin typeface="Arial" panose="020B0604020202020204" pitchFamily="34" charset="0"/>
                          <a:ea typeface="Times New Roman" panose="02020603050405020304" pitchFamily="18" charset="0"/>
                        </a:rPr>
                        <a:t>(MHz)</a:t>
                      </a: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marL="0" marR="0" algn="ctr" fontAlgn="base">
                        <a:spcBef>
                          <a:spcPts val="0"/>
                        </a:spcBef>
                        <a:spcAft>
                          <a:spcPts val="0"/>
                        </a:spcAft>
                      </a:pPr>
                      <a:r>
                        <a:rPr lang="en-GB" sz="1000" b="1">
                          <a:effectLst/>
                          <a:latin typeface="Arial" panose="020B0604020202020204" pitchFamily="34" charset="0"/>
                          <a:ea typeface="Times New Roman" panose="02020603050405020304" pitchFamily="18" charset="0"/>
                        </a:rPr>
                        <a:t>Channel bandwidth (MHz) / Spectrum emission limit (dBm)</a:t>
                      </a:r>
                      <a:r>
                        <a:rPr lang="en-US" sz="1000" b="1">
                          <a:effectLst/>
                          <a:latin typeface="Arial" panose="020B0604020202020204" pitchFamily="34" charset="0"/>
                          <a:ea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marL="0" marR="0" algn="ctr" fontAlgn="base">
                        <a:spcBef>
                          <a:spcPts val="0"/>
                        </a:spcBef>
                        <a:spcAft>
                          <a:spcPts val="0"/>
                        </a:spcAft>
                      </a:pPr>
                      <a:r>
                        <a:rPr lang="en-GB" sz="1000" b="1">
                          <a:effectLst/>
                          <a:latin typeface="Arial" panose="020B0604020202020204" pitchFamily="34" charset="0"/>
                          <a:ea typeface="Times New Roman" panose="02020603050405020304" pitchFamily="18" charset="0"/>
                        </a:rPr>
                        <a:t>Measurement bandwidth</a:t>
                      </a:r>
                      <a:r>
                        <a:rPr lang="en-US" sz="1000" b="1">
                          <a:effectLst/>
                          <a:latin typeface="Arial" panose="020B0604020202020204" pitchFamily="34" charset="0"/>
                          <a:ea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352718572"/>
                  </a:ext>
                </a:extLst>
              </a:tr>
              <a:tr h="0">
                <a:tc vMerge="1">
                  <a:txBody>
                    <a:bodyPr/>
                    <a:lstStyle/>
                    <a:p>
                      <a:endParaRPr lang="en-US"/>
                    </a:p>
                  </a:txBody>
                  <a:tcPr/>
                </a:tc>
                <a:tc>
                  <a:txBody>
                    <a:bodyPr/>
                    <a:lstStyle/>
                    <a:p>
                      <a:pPr marL="0" marR="0" algn="ctr" fontAlgn="base">
                        <a:spcBef>
                          <a:spcPts val="0"/>
                        </a:spcBef>
                        <a:spcAft>
                          <a:spcPts val="0"/>
                        </a:spcAft>
                      </a:pPr>
                      <a:r>
                        <a:rPr lang="en-GB" sz="1000" b="1">
                          <a:effectLst/>
                          <a:latin typeface="Arial" panose="020B0604020202020204" pitchFamily="34" charset="0"/>
                          <a:ea typeface="Times New Roman" panose="02020603050405020304" pitchFamily="18" charset="0"/>
                        </a:rPr>
                        <a:t>5</a:t>
                      </a:r>
                      <a:endParaRPr lang="en-US" sz="100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spcBef>
                          <a:spcPts val="0"/>
                        </a:spcBef>
                        <a:spcAft>
                          <a:spcPts val="0"/>
                        </a:spcAft>
                      </a:pPr>
                      <a:r>
                        <a:rPr lang="en-GB" sz="1000" b="1">
                          <a:effectLst/>
                          <a:latin typeface="Arial" panose="020B0604020202020204" pitchFamily="34" charset="0"/>
                          <a:ea typeface="Times New Roman" panose="02020603050405020304" pitchFamily="18" charset="0"/>
                        </a:rPr>
                        <a:t>10</a:t>
                      </a:r>
                      <a:endParaRPr lang="en-US" sz="100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spcBef>
                          <a:spcPts val="0"/>
                        </a:spcBef>
                        <a:spcAft>
                          <a:spcPts val="0"/>
                        </a:spcAft>
                      </a:pPr>
                      <a:r>
                        <a:rPr lang="en-GB" sz="1000" b="1">
                          <a:effectLst/>
                          <a:latin typeface="Arial" panose="020B0604020202020204" pitchFamily="34" charset="0"/>
                          <a:ea typeface="Times New Roman" panose="02020603050405020304" pitchFamily="18" charset="0"/>
                        </a:rPr>
                        <a:t>15</a:t>
                      </a:r>
                      <a:endParaRPr lang="en-US" sz="100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spcBef>
                          <a:spcPts val="0"/>
                        </a:spcBef>
                        <a:spcAft>
                          <a:spcPts val="0"/>
                        </a:spcAft>
                      </a:pPr>
                      <a:r>
                        <a:rPr lang="en-GB" sz="1000" b="1">
                          <a:effectLst/>
                          <a:latin typeface="Arial" panose="020B0604020202020204" pitchFamily="34" charset="0"/>
                          <a:ea typeface="Times New Roman" panose="02020603050405020304" pitchFamily="18" charset="0"/>
                        </a:rPr>
                        <a:t>20</a:t>
                      </a:r>
                      <a:endParaRPr lang="en-US" sz="100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000" b="1" dirty="0">
                          <a:solidFill>
                            <a:srgbClr val="FF0000"/>
                          </a:solidFill>
                          <a:effectLst/>
                          <a:latin typeface="Arial" panose="020B0604020202020204" pitchFamily="34" charset="0"/>
                          <a:ea typeface="Times New Roman" panose="02020603050405020304" pitchFamily="18" charset="0"/>
                        </a:rPr>
                        <a:t>35</a:t>
                      </a:r>
                      <a:endParaRPr lang="en-US" sz="1000" dirty="0">
                        <a:solidFill>
                          <a:srgbClr val="FF0000"/>
                        </a:solidFill>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xmlns="" val="4085912594"/>
                  </a:ext>
                </a:extLst>
              </a:tr>
              <a:tr h="0">
                <a:tc>
                  <a:txBody>
                    <a:bodyPr/>
                    <a:lstStyle/>
                    <a:p>
                      <a:pPr marL="0" marR="0" algn="ctr" fontAlgn="base">
                        <a:spcBef>
                          <a:spcPts val="0"/>
                        </a:spcBef>
                        <a:spcAft>
                          <a:spcPts val="0"/>
                        </a:spcAft>
                      </a:pPr>
                      <a:r>
                        <a:rPr lang="en-GB" sz="1000">
                          <a:effectLst/>
                          <a:latin typeface="Symbol" panose="05050102010706020507" pitchFamily="18" charset="2"/>
                          <a:ea typeface="Times New Roman" panose="02020603050405020304" pitchFamily="18" charset="0"/>
                          <a:cs typeface="Segoe UI" panose="020B0502040204020203" pitchFamily="34" charset="0"/>
                        </a:rPr>
                        <a:t>±</a:t>
                      </a:r>
                      <a:r>
                        <a:rPr lang="en-GB" sz="1000">
                          <a:effectLst/>
                          <a:latin typeface="Arial" panose="020B0604020202020204" pitchFamily="34" charset="0"/>
                          <a:ea typeface="Times New Roman" panose="02020603050405020304" pitchFamily="18" charset="0"/>
                        </a:rPr>
                        <a:t> 0-0.1</a:t>
                      </a:r>
                      <a:r>
                        <a:rPr lang="en-US" sz="1000">
                          <a:effectLst/>
                          <a:latin typeface="Arial" panose="020B0604020202020204" pitchFamily="34" charset="0"/>
                          <a:ea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spcBef>
                          <a:spcPts val="0"/>
                        </a:spcBef>
                        <a:spcAft>
                          <a:spcPts val="0"/>
                        </a:spcAft>
                      </a:pPr>
                      <a:r>
                        <a:rPr lang="en-GB" sz="1000" dirty="0">
                          <a:effectLst/>
                          <a:latin typeface="Arial" panose="020B0604020202020204" pitchFamily="34" charset="0"/>
                          <a:ea typeface="Times New Roman" panose="02020603050405020304" pitchFamily="18" charset="0"/>
                        </a:rPr>
                        <a:t>-</a:t>
                      </a:r>
                      <a:r>
                        <a:rPr lang="en-GB" sz="1000" dirty="0" smtClean="0">
                          <a:effectLst/>
                          <a:latin typeface="Arial" panose="020B0604020202020204" pitchFamily="34" charset="0"/>
                          <a:ea typeface="Times New Roman" panose="02020603050405020304" pitchFamily="18" charset="0"/>
                        </a:rPr>
                        <a:t>15</a:t>
                      </a: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spcBef>
                          <a:spcPts val="0"/>
                        </a:spcBef>
                        <a:spcAft>
                          <a:spcPts val="0"/>
                        </a:spcAft>
                      </a:pPr>
                      <a:r>
                        <a:rPr lang="en-GB" sz="1000" dirty="0">
                          <a:effectLst/>
                          <a:latin typeface="Arial" panose="020B0604020202020204" pitchFamily="34" charset="0"/>
                          <a:ea typeface="Times New Roman" panose="02020603050405020304" pitchFamily="18" charset="0"/>
                        </a:rPr>
                        <a:t>-18 </a:t>
                      </a: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spcBef>
                          <a:spcPts val="0"/>
                        </a:spcBef>
                        <a:spcAft>
                          <a:spcPts val="0"/>
                        </a:spcAft>
                      </a:pPr>
                      <a:r>
                        <a:rPr lang="en-GB" sz="1000" dirty="0">
                          <a:effectLst/>
                          <a:latin typeface="Arial" panose="020B0604020202020204" pitchFamily="34" charset="0"/>
                          <a:ea typeface="Times New Roman" panose="02020603050405020304" pitchFamily="18" charset="0"/>
                        </a:rPr>
                        <a:t>-20</a:t>
                      </a: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spcBef>
                          <a:spcPts val="0"/>
                        </a:spcBef>
                        <a:spcAft>
                          <a:spcPts val="0"/>
                        </a:spcAft>
                      </a:pPr>
                      <a:r>
                        <a:rPr lang="en-GB" sz="1000" dirty="0">
                          <a:effectLst/>
                          <a:latin typeface="Arial" panose="020B0604020202020204" pitchFamily="34" charset="0"/>
                          <a:ea typeface="Times New Roman" panose="02020603050405020304" pitchFamily="18" charset="0"/>
                        </a:rPr>
                        <a:t>-21</a:t>
                      </a: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spcBef>
                          <a:spcPts val="0"/>
                        </a:spcBef>
                        <a:spcAft>
                          <a:spcPts val="0"/>
                        </a:spcAft>
                      </a:pPr>
                      <a:r>
                        <a:rPr lang="en-GB" sz="1000" dirty="0">
                          <a:effectLst/>
                          <a:latin typeface="Arial" panose="020B0604020202020204" pitchFamily="34" charset="0"/>
                          <a:ea typeface="Times New Roman" panose="02020603050405020304" pitchFamily="18" charset="0"/>
                        </a:rPr>
                        <a:t>-23.5</a:t>
                      </a: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spcBef>
                          <a:spcPts val="0"/>
                        </a:spcBef>
                        <a:spcAft>
                          <a:spcPts val="0"/>
                        </a:spcAft>
                      </a:pPr>
                      <a:r>
                        <a:rPr lang="en-GB" sz="1000">
                          <a:effectLst/>
                          <a:latin typeface="Arial" panose="020B0604020202020204" pitchFamily="34" charset="0"/>
                          <a:ea typeface="Times New Roman" panose="02020603050405020304" pitchFamily="18" charset="0"/>
                        </a:rPr>
                        <a:t>30 kHz </a:t>
                      </a:r>
                      <a:r>
                        <a:rPr lang="en-US" sz="1000">
                          <a:effectLst/>
                          <a:latin typeface="Arial" panose="020B0604020202020204" pitchFamily="34" charset="0"/>
                          <a:ea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523973583"/>
                  </a:ext>
                </a:extLst>
              </a:tr>
              <a:tr h="0">
                <a:tc>
                  <a:txBody>
                    <a:bodyPr/>
                    <a:lstStyle/>
                    <a:p>
                      <a:pPr marL="0" marR="0" algn="ctr" fontAlgn="base">
                        <a:spcBef>
                          <a:spcPts val="0"/>
                        </a:spcBef>
                        <a:spcAft>
                          <a:spcPts val="0"/>
                        </a:spcAft>
                      </a:pPr>
                      <a:r>
                        <a:rPr lang="en-GB" sz="1000" dirty="0">
                          <a:effectLst/>
                          <a:latin typeface="Symbol" panose="05050102010706020507" pitchFamily="18" charset="2"/>
                          <a:ea typeface="Times New Roman" panose="02020603050405020304" pitchFamily="18" charset="0"/>
                          <a:cs typeface="Segoe UI" panose="020B0502040204020203" pitchFamily="34" charset="0"/>
                        </a:rPr>
                        <a:t>±</a:t>
                      </a:r>
                      <a:r>
                        <a:rPr lang="en-GB" sz="1000" dirty="0">
                          <a:effectLst/>
                          <a:latin typeface="Arial" panose="020B0604020202020204" pitchFamily="34" charset="0"/>
                          <a:ea typeface="Times New Roman" panose="02020603050405020304" pitchFamily="18" charset="0"/>
                        </a:rPr>
                        <a:t> 0.1-6</a:t>
                      </a: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spcBef>
                          <a:spcPts val="0"/>
                        </a:spcBef>
                        <a:spcAft>
                          <a:spcPts val="0"/>
                        </a:spcAft>
                      </a:pPr>
                      <a:r>
                        <a:rPr lang="en-GB" sz="1000" dirty="0">
                          <a:effectLst/>
                          <a:latin typeface="Arial" panose="020B0604020202020204" pitchFamily="34" charset="0"/>
                          <a:ea typeface="Times New Roman" panose="02020603050405020304" pitchFamily="18" charset="0"/>
                        </a:rPr>
                        <a:t>-</a:t>
                      </a:r>
                      <a:r>
                        <a:rPr lang="en-GB" sz="1000" dirty="0" smtClean="0">
                          <a:effectLst/>
                          <a:latin typeface="Arial" panose="020B0604020202020204" pitchFamily="34" charset="0"/>
                          <a:ea typeface="Times New Roman" panose="02020603050405020304" pitchFamily="18" charset="0"/>
                        </a:rPr>
                        <a:t>13</a:t>
                      </a: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marL="0" marR="0" algn="ctr" fontAlgn="base">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fontAlgn="base">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fontAlgn="base">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fontAlgn="base">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spcBef>
                          <a:spcPts val="0"/>
                        </a:spcBef>
                        <a:spcAft>
                          <a:spcPts val="0"/>
                        </a:spcAft>
                      </a:pPr>
                      <a:r>
                        <a:rPr lang="en-GB" sz="1000">
                          <a:effectLst/>
                          <a:latin typeface="Arial" panose="020B0604020202020204" pitchFamily="34" charset="0"/>
                          <a:ea typeface="Times New Roman" panose="02020603050405020304" pitchFamily="18" charset="0"/>
                        </a:rPr>
                        <a:t>100 kHz</a:t>
                      </a:r>
                      <a:r>
                        <a:rPr lang="en-US" sz="1000">
                          <a:effectLst/>
                          <a:latin typeface="Arial" panose="020B0604020202020204" pitchFamily="34" charset="0"/>
                          <a:ea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592090123"/>
                  </a:ext>
                </a:extLst>
              </a:tr>
              <a:tr h="0">
                <a:tc>
                  <a:txBody>
                    <a:bodyPr/>
                    <a:lstStyle/>
                    <a:p>
                      <a:pPr marL="0" marR="0" algn="ctr" fontAlgn="base">
                        <a:spcBef>
                          <a:spcPts val="0"/>
                        </a:spcBef>
                        <a:spcAft>
                          <a:spcPts val="0"/>
                        </a:spcAft>
                      </a:pPr>
                      <a:r>
                        <a:rPr lang="en-GB" sz="1000" dirty="0">
                          <a:effectLst/>
                          <a:latin typeface="Symbol" panose="05050102010706020507" pitchFamily="18" charset="2"/>
                          <a:ea typeface="Times New Roman" panose="02020603050405020304" pitchFamily="18" charset="0"/>
                          <a:cs typeface="Segoe UI" panose="020B0502040204020203" pitchFamily="34" charset="0"/>
                        </a:rPr>
                        <a:t>±</a:t>
                      </a:r>
                      <a:r>
                        <a:rPr lang="en-GB" sz="1000" dirty="0">
                          <a:effectLst/>
                          <a:latin typeface="Arial" panose="020B0604020202020204" pitchFamily="34" charset="0"/>
                          <a:ea typeface="Times New Roman" panose="02020603050405020304" pitchFamily="18" charset="0"/>
                        </a:rPr>
                        <a:t> 6-10</a:t>
                      </a: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spcBef>
                          <a:spcPts val="0"/>
                        </a:spcBef>
                        <a:spcAft>
                          <a:spcPts val="0"/>
                        </a:spcAft>
                      </a:pPr>
                      <a:r>
                        <a:rPr lang="en-GB" sz="1000" dirty="0">
                          <a:effectLst/>
                          <a:latin typeface="Arial" panose="020B0604020202020204" pitchFamily="34" charset="0"/>
                          <a:ea typeface="Times New Roman" panose="02020603050405020304" pitchFamily="18" charset="0"/>
                        </a:rPr>
                        <a:t>-</a:t>
                      </a:r>
                      <a:r>
                        <a:rPr lang="en-GB" sz="1000" dirty="0" smtClean="0">
                          <a:effectLst/>
                          <a:latin typeface="Arial" panose="020B0604020202020204" pitchFamily="34" charset="0"/>
                          <a:ea typeface="Times New Roman" panose="02020603050405020304" pitchFamily="18" charset="0"/>
                        </a:rPr>
                        <a:t>25</a:t>
                      </a: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marL="0" marR="0" algn="ctr" fontAlgn="base">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fontAlgn="base">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fontAlgn="base">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fontAlgn="base">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base" latinLnBrk="0" hangingPunct="1">
                        <a:lnSpc>
                          <a:spcPct val="100000"/>
                        </a:lnSpc>
                        <a:spcBef>
                          <a:spcPts val="0"/>
                        </a:spcBef>
                        <a:spcAft>
                          <a:spcPts val="0"/>
                        </a:spcAft>
                        <a:buClrTx/>
                        <a:buSzTx/>
                        <a:buFontTx/>
                        <a:buNone/>
                        <a:tabLst/>
                        <a:defRPr/>
                      </a:pPr>
                      <a:r>
                        <a:rPr lang="en-GB" sz="1000" dirty="0" smtClean="0">
                          <a:effectLst/>
                          <a:latin typeface="Arial" panose="020B0604020202020204" pitchFamily="34" charset="0"/>
                          <a:ea typeface="Times New Roman" panose="02020603050405020304" pitchFamily="18" charset="0"/>
                        </a:rPr>
                        <a:t>1 MHz</a:t>
                      </a: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650527112"/>
                  </a:ext>
                </a:extLst>
              </a:tr>
              <a:tr h="0">
                <a:tc>
                  <a:txBody>
                    <a:bodyPr/>
                    <a:lstStyle/>
                    <a:p>
                      <a:pPr marL="0" marR="0" algn="ctr" defTabSz="914400" rtl="0" eaLnBrk="1" fontAlgn="base" latinLnBrk="0" hangingPunct="1">
                        <a:spcBef>
                          <a:spcPts val="0"/>
                        </a:spcBef>
                        <a:spcAft>
                          <a:spcPts val="0"/>
                        </a:spcAft>
                      </a:pPr>
                      <a:r>
                        <a:rPr lang="en-GB" sz="1000" kern="1200" dirty="0" smtClean="0">
                          <a:solidFill>
                            <a:schemeClr val="tx1"/>
                          </a:solidFill>
                          <a:effectLst/>
                          <a:latin typeface="Arial" panose="020B0604020202020204" pitchFamily="34" charset="0"/>
                          <a:ea typeface="+mn-ea"/>
                          <a:cs typeface="Arial" panose="020B0604020202020204" pitchFamily="34" charset="0"/>
                        </a:rPr>
                        <a:t>± 0.1-BW</a:t>
                      </a:r>
                      <a:r>
                        <a:rPr lang="en-GB" sz="1000" kern="1200" baseline="-25000" dirty="0" smtClean="0">
                          <a:solidFill>
                            <a:schemeClr val="tx1"/>
                          </a:solidFill>
                          <a:effectLst/>
                          <a:latin typeface="Arial" panose="020B0604020202020204" pitchFamily="34" charset="0"/>
                          <a:ea typeface="+mn-ea"/>
                          <a:cs typeface="Arial" panose="020B0604020202020204" pitchFamily="34" charset="0"/>
                        </a:rPr>
                        <a:t>Channel</a:t>
                      </a:r>
                      <a:endParaRPr lang="en-US" sz="1000" kern="1200" dirty="0">
                        <a:solidFill>
                          <a:schemeClr val="tx1"/>
                        </a:solidFill>
                        <a:effectLst/>
                        <a:latin typeface="Arial" panose="020B0604020202020204" pitchFamily="34" charset="0"/>
                        <a:ea typeface="+mn-ea"/>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spcBef>
                          <a:spcPts val="0"/>
                        </a:spcBef>
                        <a:spcAft>
                          <a:spcPts val="0"/>
                        </a:spcAft>
                      </a:pPr>
                      <a:r>
                        <a:rPr lang="en-US" sz="1000">
                          <a:effectLst/>
                          <a:latin typeface="Arial" panose="020B0604020202020204" pitchFamily="34" charset="0"/>
                          <a:ea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marL="0" marR="0" algn="ctr" fontAlgn="base">
                        <a:spcBef>
                          <a:spcPts val="0"/>
                        </a:spcBef>
                        <a:spcAft>
                          <a:spcPts val="0"/>
                        </a:spcAft>
                      </a:pPr>
                      <a:r>
                        <a:rPr lang="en-GB" sz="1000" dirty="0" smtClean="0">
                          <a:effectLst/>
                          <a:latin typeface="Arial" panose="020B0604020202020204" pitchFamily="34" charset="0"/>
                          <a:ea typeface="Times New Roman" panose="02020603050405020304" pitchFamily="18" charset="0"/>
                        </a:rPr>
                        <a:t>-</a:t>
                      </a:r>
                      <a:r>
                        <a:rPr lang="en-GB" sz="1000" dirty="0">
                          <a:effectLst/>
                          <a:latin typeface="Arial" panose="020B0604020202020204" pitchFamily="34" charset="0"/>
                          <a:ea typeface="Times New Roman" panose="02020603050405020304" pitchFamily="18" charset="0"/>
                        </a:rPr>
                        <a:t>13</a:t>
                      </a: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fontAlgn="base">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fontAlgn="base">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fontAlgn="base">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spcBef>
                          <a:spcPts val="0"/>
                        </a:spcBef>
                        <a:spcAft>
                          <a:spcPts val="0"/>
                        </a:spcAft>
                      </a:pPr>
                      <a:r>
                        <a:rPr lang="en-GB" sz="1000">
                          <a:effectLst/>
                          <a:latin typeface="Arial" panose="020B0604020202020204" pitchFamily="34" charset="0"/>
                          <a:ea typeface="Times New Roman" panose="02020603050405020304" pitchFamily="18" charset="0"/>
                        </a:rPr>
                        <a:t>100 kHz</a:t>
                      </a:r>
                      <a:r>
                        <a:rPr lang="en-US" sz="1000">
                          <a:effectLst/>
                          <a:latin typeface="Arial" panose="020B0604020202020204" pitchFamily="34" charset="0"/>
                          <a:ea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210771063"/>
                  </a:ext>
                </a:extLst>
              </a:tr>
              <a:tr h="0">
                <a:tc>
                  <a:txBody>
                    <a:bodyPr/>
                    <a:lstStyle/>
                    <a:p>
                      <a:pPr marL="0" marR="0" algn="ctr" fontAlgn="base">
                        <a:spcBef>
                          <a:spcPts val="0"/>
                        </a:spcBef>
                        <a:spcAft>
                          <a:spcPts val="0"/>
                        </a:spcAft>
                      </a:pPr>
                      <a:r>
                        <a:rPr lang="en-GB" sz="1000" kern="1200" dirty="0" smtClean="0">
                          <a:solidFill>
                            <a:schemeClr val="tx1"/>
                          </a:solidFill>
                          <a:effectLst/>
                          <a:latin typeface="Arial" panose="020B0604020202020204" pitchFamily="34" charset="0"/>
                          <a:ea typeface="+mn-ea"/>
                          <a:cs typeface="Arial" panose="020B0604020202020204" pitchFamily="34" charset="0"/>
                        </a:rPr>
                        <a:t>± </a:t>
                      </a:r>
                      <a:r>
                        <a:rPr lang="en-GB" sz="1000" kern="1200" dirty="0" err="1" smtClean="0">
                          <a:solidFill>
                            <a:schemeClr val="tx1"/>
                          </a:solidFill>
                          <a:effectLst/>
                          <a:latin typeface="Arial" panose="020B0604020202020204" pitchFamily="34" charset="0"/>
                          <a:ea typeface="+mn-ea"/>
                          <a:cs typeface="Arial" panose="020B0604020202020204" pitchFamily="34" charset="0"/>
                        </a:rPr>
                        <a:t>BW</a:t>
                      </a:r>
                      <a:r>
                        <a:rPr lang="en-GB" sz="1000" kern="1200" baseline="-25000" dirty="0" err="1" smtClean="0">
                          <a:solidFill>
                            <a:schemeClr val="tx1"/>
                          </a:solidFill>
                          <a:effectLst/>
                          <a:latin typeface="Arial" panose="020B0604020202020204" pitchFamily="34" charset="0"/>
                          <a:ea typeface="+mn-ea"/>
                          <a:cs typeface="Arial" panose="020B0604020202020204" pitchFamily="34" charset="0"/>
                        </a:rPr>
                        <a:t>Channel</a:t>
                      </a:r>
                      <a:r>
                        <a:rPr lang="en-GB" sz="1000" kern="1200" dirty="0" smtClean="0">
                          <a:solidFill>
                            <a:schemeClr val="tx1"/>
                          </a:solidFill>
                          <a:effectLst/>
                          <a:latin typeface="Arial" panose="020B0604020202020204" pitchFamily="34" charset="0"/>
                          <a:ea typeface="+mn-ea"/>
                          <a:cs typeface="Arial" panose="020B0604020202020204" pitchFamily="34" charset="0"/>
                        </a:rPr>
                        <a:t>-(BW</a:t>
                      </a:r>
                      <a:r>
                        <a:rPr lang="en-GB" sz="1000" kern="1200" baseline="-25000" dirty="0" smtClean="0">
                          <a:solidFill>
                            <a:schemeClr val="tx1"/>
                          </a:solidFill>
                          <a:effectLst/>
                          <a:latin typeface="Arial" panose="020B0604020202020204" pitchFamily="34" charset="0"/>
                          <a:ea typeface="+mn-ea"/>
                          <a:cs typeface="Arial" panose="020B0604020202020204" pitchFamily="34" charset="0"/>
                        </a:rPr>
                        <a:t>Channel</a:t>
                      </a:r>
                      <a:r>
                        <a:rPr lang="en-GB" sz="1000" kern="1200" dirty="0" smtClean="0">
                          <a:solidFill>
                            <a:schemeClr val="tx1"/>
                          </a:solidFill>
                          <a:effectLst/>
                          <a:latin typeface="Arial" panose="020B0604020202020204" pitchFamily="34" charset="0"/>
                          <a:ea typeface="+mn-ea"/>
                          <a:cs typeface="Arial" panose="020B0604020202020204" pitchFamily="34" charset="0"/>
                        </a:rPr>
                        <a:t>+5)</a:t>
                      </a:r>
                      <a:r>
                        <a:rPr lang="en-US" sz="1000" dirty="0" smtClean="0">
                          <a:effectLst/>
                          <a:latin typeface="Arial" panose="020B0604020202020204" pitchFamily="34" charset="0"/>
                          <a:ea typeface="Times New Roman" panose="02020603050405020304" pitchFamily="18" charset="0"/>
                          <a:cs typeface="Arial" panose="020B0604020202020204" pitchFamily="34" charset="0"/>
                        </a:rPr>
                        <a:t> </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marL="0" marR="0" algn="ctr" fontAlgn="base">
                        <a:spcBef>
                          <a:spcPts val="0"/>
                        </a:spcBef>
                        <a:spcAft>
                          <a:spcPts val="0"/>
                        </a:spcAft>
                      </a:pPr>
                      <a:r>
                        <a:rPr lang="en-GB" sz="1000" dirty="0" smtClean="0">
                          <a:effectLst/>
                          <a:latin typeface="Arial" panose="020B0604020202020204" pitchFamily="34" charset="0"/>
                          <a:ea typeface="Times New Roman" panose="02020603050405020304" pitchFamily="18" charset="0"/>
                        </a:rPr>
                        <a:t>-</a:t>
                      </a:r>
                      <a:r>
                        <a:rPr lang="en-GB" sz="1000" dirty="0">
                          <a:effectLst/>
                          <a:latin typeface="Arial" panose="020B0604020202020204" pitchFamily="34" charset="0"/>
                          <a:ea typeface="Times New Roman" panose="02020603050405020304" pitchFamily="18" charset="0"/>
                        </a:rPr>
                        <a:t>25</a:t>
                      </a: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fontAlgn="base">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fontAlgn="base">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fontAlgn="base">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spcBef>
                          <a:spcPts val="0"/>
                        </a:spcBef>
                        <a:spcAft>
                          <a:spcPts val="0"/>
                        </a:spcAft>
                      </a:pPr>
                      <a:r>
                        <a:rPr lang="en-GB" sz="1000" dirty="0">
                          <a:effectLst/>
                          <a:latin typeface="Arial" panose="020B0604020202020204" pitchFamily="34" charset="0"/>
                          <a:ea typeface="Times New Roman" panose="02020603050405020304" pitchFamily="18" charset="0"/>
                        </a:rPr>
                        <a:t>1 MHz</a:t>
                      </a: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067604964"/>
                  </a:ext>
                </a:extLst>
              </a:tr>
              <a:tr h="0">
                <a:tc gridSpan="7">
                  <a:txBody>
                    <a:bodyPr/>
                    <a:lstStyle/>
                    <a:p>
                      <a:pPr marL="533400" marR="0" indent="-533400" fontAlgn="base">
                        <a:spcBef>
                          <a:spcPts val="0"/>
                        </a:spcBef>
                        <a:spcAft>
                          <a:spcPts val="0"/>
                        </a:spcAft>
                      </a:pPr>
                      <a:r>
                        <a:rPr lang="en-GB" sz="1000" dirty="0">
                          <a:effectLst/>
                          <a:latin typeface="Arial" panose="020B0604020202020204" pitchFamily="34" charset="0"/>
                          <a:ea typeface="Times New Roman" panose="02020603050405020304" pitchFamily="18" charset="0"/>
                        </a:rPr>
                        <a:t> </a:t>
                      </a:r>
                      <a:r>
                        <a:rPr lang="en-GB" sz="1000" dirty="0" smtClean="0">
                          <a:effectLst/>
                          <a:latin typeface="Arial" panose="020B0604020202020204" pitchFamily="34" charset="0"/>
                          <a:ea typeface="Times New Roman" panose="02020603050405020304" pitchFamily="18" charset="0"/>
                        </a:rPr>
                        <a:t>NOTE 1: </a:t>
                      </a:r>
                      <a:r>
                        <a:rPr lang="en-CA" sz="1000" dirty="0" smtClean="0">
                          <a:effectLst/>
                          <a:latin typeface="Arial" panose="020B0604020202020204" pitchFamily="34" charset="0"/>
                          <a:ea typeface="Times New Roman" panose="02020603050405020304" pitchFamily="18" charset="0"/>
                        </a:rPr>
                        <a:t>Void</a:t>
                      </a: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305109934"/>
                  </a:ext>
                </a:extLst>
              </a:tr>
            </a:tbl>
          </a:graphicData>
        </a:graphic>
      </p:graphicFrame>
      <p:sp>
        <p:nvSpPr>
          <p:cNvPr id="8" name="TextBox 7"/>
          <p:cNvSpPr txBox="1"/>
          <p:nvPr/>
        </p:nvSpPr>
        <p:spPr>
          <a:xfrm>
            <a:off x="347959" y="2095836"/>
            <a:ext cx="4410159" cy="1200329"/>
          </a:xfrm>
          <a:prstGeom prst="rect">
            <a:avLst/>
          </a:prstGeom>
          <a:noFill/>
        </p:spPr>
        <p:txBody>
          <a:bodyPr wrap="square" rtlCol="0">
            <a:spAutoFit/>
          </a:bodyPr>
          <a:lstStyle/>
          <a:p>
            <a:r>
              <a:rPr lang="en-CA" sz="2400" dirty="0" smtClean="0"/>
              <a:t>Equation based approach is adopted for general SEM like table on the right</a:t>
            </a:r>
          </a:p>
        </p:txBody>
      </p:sp>
      <p:sp>
        <p:nvSpPr>
          <p:cNvPr id="9" name="TextBox 8"/>
          <p:cNvSpPr txBox="1"/>
          <p:nvPr/>
        </p:nvSpPr>
        <p:spPr>
          <a:xfrm>
            <a:off x="208262" y="3882690"/>
            <a:ext cx="11700348" cy="707886"/>
          </a:xfrm>
          <a:prstGeom prst="rect">
            <a:avLst/>
          </a:prstGeom>
          <a:noFill/>
        </p:spPr>
        <p:txBody>
          <a:bodyPr wrap="square" rtlCol="0">
            <a:spAutoFit/>
          </a:bodyPr>
          <a:lstStyle/>
          <a:p>
            <a:r>
              <a:rPr lang="en-CA" sz="2000" dirty="0" smtClean="0"/>
              <a:t>Band specific SEM for NS03 and NS_35 adopts the same approach as in respective tables below. Addition of 35MHz and or 45MHz may not be needed depending on UL BW </a:t>
            </a:r>
            <a:endParaRPr lang="en-US" sz="2000" dirty="0"/>
          </a:p>
        </p:txBody>
      </p:sp>
      <p:graphicFrame>
        <p:nvGraphicFramePr>
          <p:cNvPr id="10" name="Table 9">
            <a:extLst>
              <a:ext uri="{FF2B5EF4-FFF2-40B4-BE49-F238E27FC236}">
                <a16:creationId xmlns:a16="http://schemas.microsoft.com/office/drawing/2014/main" xmlns="" id="{E2A05641-0200-4F99-BF0A-78F90FEDA72C}"/>
              </a:ext>
            </a:extLst>
          </p:cNvPr>
          <p:cNvGraphicFramePr>
            <a:graphicFrameLocks noGrp="1"/>
          </p:cNvGraphicFramePr>
          <p:nvPr>
            <p:extLst>
              <p:ext uri="{D42A27DB-BD31-4B8C-83A1-F6EECF244321}">
                <p14:modId xmlns:p14="http://schemas.microsoft.com/office/powerpoint/2010/main" val="3040395531"/>
              </p:ext>
            </p:extLst>
          </p:nvPr>
        </p:nvGraphicFramePr>
        <p:xfrm>
          <a:off x="4801815" y="1974455"/>
          <a:ext cx="6365195" cy="1524000"/>
        </p:xfrm>
        <a:graphic>
          <a:graphicData uri="http://schemas.openxmlformats.org/drawingml/2006/table">
            <a:tbl>
              <a:tblPr firstRow="1" firstCol="1" bandRow="1"/>
              <a:tblGrid>
                <a:gridCol w="1523310">
                  <a:extLst>
                    <a:ext uri="{9D8B030D-6E8A-4147-A177-3AD203B41FA5}">
                      <a16:colId xmlns:a16="http://schemas.microsoft.com/office/drawing/2014/main" xmlns="" val="860385610"/>
                    </a:ext>
                  </a:extLst>
                </a:gridCol>
                <a:gridCol w="556887">
                  <a:extLst>
                    <a:ext uri="{9D8B030D-6E8A-4147-A177-3AD203B41FA5}">
                      <a16:colId xmlns:a16="http://schemas.microsoft.com/office/drawing/2014/main" xmlns="" val="4114714533"/>
                    </a:ext>
                  </a:extLst>
                </a:gridCol>
                <a:gridCol w="1690468">
                  <a:extLst>
                    <a:ext uri="{9D8B030D-6E8A-4147-A177-3AD203B41FA5}">
                      <a16:colId xmlns:a16="http://schemas.microsoft.com/office/drawing/2014/main" xmlns="" val="1094317106"/>
                    </a:ext>
                  </a:extLst>
                </a:gridCol>
                <a:gridCol w="1383848">
                  <a:extLst>
                    <a:ext uri="{9D8B030D-6E8A-4147-A177-3AD203B41FA5}">
                      <a16:colId xmlns:a16="http://schemas.microsoft.com/office/drawing/2014/main" xmlns="" val="4115961319"/>
                    </a:ext>
                  </a:extLst>
                </a:gridCol>
                <a:gridCol w="1210682">
                  <a:extLst>
                    <a:ext uri="{9D8B030D-6E8A-4147-A177-3AD203B41FA5}">
                      <a16:colId xmlns:a16="http://schemas.microsoft.com/office/drawing/2014/main" xmlns="" val="670195283"/>
                    </a:ext>
                  </a:extLst>
                </a:gridCol>
              </a:tblGrid>
              <a:tr h="0">
                <a:tc rowSpan="2">
                  <a:txBody>
                    <a:bodyPr/>
                    <a:lstStyle/>
                    <a:p>
                      <a:pPr marL="0" marR="0" algn="ctr" fontAlgn="base">
                        <a:spcBef>
                          <a:spcPts val="0"/>
                        </a:spcBef>
                        <a:spcAft>
                          <a:spcPts val="0"/>
                        </a:spcAft>
                      </a:pPr>
                      <a:r>
                        <a:rPr lang="en-GB" sz="1000" b="1" dirty="0" err="1">
                          <a:effectLst/>
                          <a:latin typeface="Calibri" panose="020F0502020204030204" pitchFamily="34" charset="0"/>
                          <a:ea typeface="Times New Roman" panose="02020603050405020304" pitchFamily="18" charset="0"/>
                        </a:rPr>
                        <a:t>Δf</a:t>
                      </a:r>
                      <a:r>
                        <a:rPr lang="en-GB" sz="1000" b="1" baseline="-25000" dirty="0" err="1">
                          <a:effectLst/>
                          <a:latin typeface="Arial" panose="020B0604020202020204" pitchFamily="34" charset="0"/>
                          <a:ea typeface="Times New Roman" panose="02020603050405020304" pitchFamily="18" charset="0"/>
                        </a:rPr>
                        <a:t>OOB</a:t>
                      </a:r>
                      <a:r>
                        <a:rPr lang="en-US" sz="1000" b="1" dirty="0">
                          <a:effectLst/>
                          <a:latin typeface="Arial" panose="020B0604020202020204" pitchFamily="34" charset="0"/>
                          <a:ea typeface="Times New Roman" panose="02020603050405020304" pitchFamily="18" charset="0"/>
                        </a:rPr>
                        <a:t> </a:t>
                      </a:r>
                      <a:br>
                        <a:rPr lang="en-US" sz="1000" b="1" dirty="0">
                          <a:effectLst/>
                          <a:latin typeface="Arial" panose="020B0604020202020204" pitchFamily="34" charset="0"/>
                          <a:ea typeface="Times New Roman" panose="02020603050405020304" pitchFamily="18" charset="0"/>
                        </a:rPr>
                      </a:br>
                      <a:r>
                        <a:rPr lang="en-GB" sz="1000" b="1" dirty="0">
                          <a:effectLst/>
                          <a:latin typeface="Arial" panose="020B0604020202020204" pitchFamily="34" charset="0"/>
                          <a:ea typeface="Times New Roman" panose="02020603050405020304" pitchFamily="18" charset="0"/>
                        </a:rPr>
                        <a:t>(MHz)</a:t>
                      </a: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gn="ctr" fontAlgn="base">
                        <a:spcBef>
                          <a:spcPts val="0"/>
                        </a:spcBef>
                        <a:spcAft>
                          <a:spcPts val="0"/>
                        </a:spcAft>
                      </a:pPr>
                      <a:r>
                        <a:rPr lang="en-GB" sz="1000" b="1">
                          <a:effectLst/>
                          <a:latin typeface="Arial" panose="020B0604020202020204" pitchFamily="34" charset="0"/>
                          <a:ea typeface="Times New Roman" panose="02020603050405020304" pitchFamily="18" charset="0"/>
                        </a:rPr>
                        <a:t>Channel bandwidth (MHz) / Spectrum emission limit (dBm)</a:t>
                      </a:r>
                      <a:r>
                        <a:rPr lang="en-US" sz="1000" b="1">
                          <a:effectLst/>
                          <a:latin typeface="Arial" panose="020B0604020202020204" pitchFamily="34" charset="0"/>
                          <a:ea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rowSpan="2">
                  <a:txBody>
                    <a:bodyPr/>
                    <a:lstStyle/>
                    <a:p>
                      <a:pPr marL="0" marR="0" algn="ctr" fontAlgn="base">
                        <a:spcBef>
                          <a:spcPts val="0"/>
                        </a:spcBef>
                        <a:spcAft>
                          <a:spcPts val="0"/>
                        </a:spcAft>
                      </a:pPr>
                      <a:r>
                        <a:rPr lang="en-GB" sz="1000" b="1" dirty="0">
                          <a:effectLst/>
                          <a:latin typeface="Arial" panose="020B0604020202020204" pitchFamily="34" charset="0"/>
                          <a:ea typeface="Times New Roman" panose="02020603050405020304" pitchFamily="18" charset="0"/>
                        </a:rPr>
                        <a:t>Measurement bandwidth</a:t>
                      </a:r>
                      <a:r>
                        <a:rPr lang="en-US" sz="1000" b="1"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352718572"/>
                  </a:ext>
                </a:extLst>
              </a:tr>
              <a:tr h="0">
                <a:tc vMerge="1">
                  <a:txBody>
                    <a:bodyPr/>
                    <a:lstStyle/>
                    <a:p>
                      <a:endParaRPr lang="en-US"/>
                    </a:p>
                  </a:txBody>
                  <a:tcPr/>
                </a:tc>
                <a:tc>
                  <a:txBody>
                    <a:bodyPr/>
                    <a:lstStyle/>
                    <a:p>
                      <a:pPr marL="0" marR="0" algn="ctr" fontAlgn="base">
                        <a:spcBef>
                          <a:spcPts val="0"/>
                        </a:spcBef>
                        <a:spcAft>
                          <a:spcPts val="0"/>
                        </a:spcAft>
                      </a:pPr>
                      <a:r>
                        <a:rPr lang="en-GB" sz="1000" b="1">
                          <a:effectLst/>
                          <a:latin typeface="Arial" panose="020B0604020202020204" pitchFamily="34" charset="0"/>
                          <a:ea typeface="Times New Roman" panose="02020603050405020304" pitchFamily="18" charset="0"/>
                        </a:rPr>
                        <a:t>5</a:t>
                      </a:r>
                      <a:endParaRPr lang="en-US" sz="100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spcBef>
                          <a:spcPts val="0"/>
                        </a:spcBef>
                        <a:spcAft>
                          <a:spcPts val="0"/>
                        </a:spcAft>
                      </a:pPr>
                      <a:r>
                        <a:rPr lang="en-GB" sz="1000" b="1" dirty="0" smtClean="0">
                          <a:effectLst/>
                          <a:latin typeface="Arial" panose="020B0604020202020204" pitchFamily="34" charset="0"/>
                          <a:ea typeface="Times New Roman" panose="02020603050405020304" pitchFamily="18" charset="0"/>
                        </a:rPr>
                        <a:t>10, 15, 20, 25, 30, </a:t>
                      </a:r>
                      <a:r>
                        <a:rPr lang="en-GB" sz="1000" b="1" dirty="0" smtClean="0">
                          <a:solidFill>
                            <a:srgbClr val="FF0000"/>
                          </a:solidFill>
                          <a:effectLst/>
                          <a:latin typeface="Arial" panose="020B0604020202020204" pitchFamily="34" charset="0"/>
                          <a:ea typeface="Times New Roman" panose="02020603050405020304" pitchFamily="18" charset="0"/>
                        </a:rPr>
                        <a:t>35</a:t>
                      </a:r>
                      <a:r>
                        <a:rPr lang="en-GB" sz="1000" b="1" dirty="0" smtClean="0">
                          <a:effectLst/>
                          <a:latin typeface="Arial" panose="020B0604020202020204" pitchFamily="34" charset="0"/>
                          <a:ea typeface="Times New Roman" panose="02020603050405020304" pitchFamily="18" charset="0"/>
                        </a:rPr>
                        <a:t>, 40, </a:t>
                      </a:r>
                      <a:r>
                        <a:rPr lang="en-GB" sz="1000" b="1" dirty="0" smtClean="0">
                          <a:solidFill>
                            <a:srgbClr val="FF0000"/>
                          </a:solidFill>
                          <a:effectLst/>
                          <a:latin typeface="Arial" panose="020B0604020202020204" pitchFamily="34" charset="0"/>
                          <a:ea typeface="Times New Roman" panose="02020603050405020304" pitchFamily="18" charset="0"/>
                        </a:rPr>
                        <a:t>45</a:t>
                      </a:r>
                      <a:endParaRPr lang="en-US" sz="1000" dirty="0">
                        <a:solidFill>
                          <a:srgbClr val="FF0000"/>
                        </a:solidFill>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spcBef>
                          <a:spcPts val="0"/>
                        </a:spcBef>
                        <a:spcAft>
                          <a:spcPts val="0"/>
                        </a:spcAft>
                      </a:pPr>
                      <a:r>
                        <a:rPr lang="en-CA" sz="1000" b="1" dirty="0" smtClean="0">
                          <a:effectLst/>
                          <a:latin typeface="Arial" panose="020B0604020202020204" pitchFamily="34" charset="0"/>
                          <a:ea typeface="Times New Roman" panose="02020603050405020304" pitchFamily="18" charset="0"/>
                        </a:rPr>
                        <a:t>50, 60,</a:t>
                      </a:r>
                      <a:r>
                        <a:rPr lang="en-CA" sz="1000" b="1" baseline="0" dirty="0" smtClean="0">
                          <a:effectLst/>
                          <a:latin typeface="Arial" panose="020B0604020202020204" pitchFamily="34" charset="0"/>
                          <a:ea typeface="Times New Roman" panose="02020603050405020304" pitchFamily="18" charset="0"/>
                        </a:rPr>
                        <a:t> 70, 80, 90, 100</a:t>
                      </a: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xmlns="" val="4085912594"/>
                  </a:ext>
                </a:extLst>
              </a:tr>
              <a:tr h="0">
                <a:tc>
                  <a:txBody>
                    <a:bodyPr/>
                    <a:lstStyle/>
                    <a:p>
                      <a:pPr marL="0" marR="0" algn="ctr" fontAlgn="base">
                        <a:spcBef>
                          <a:spcPts val="0"/>
                        </a:spcBef>
                        <a:spcAft>
                          <a:spcPts val="0"/>
                        </a:spcAft>
                      </a:pPr>
                      <a:r>
                        <a:rPr lang="en-GB" sz="1000" dirty="0">
                          <a:effectLst/>
                          <a:latin typeface="Symbol" panose="05050102010706020507" pitchFamily="18" charset="2"/>
                          <a:ea typeface="Times New Roman" panose="02020603050405020304" pitchFamily="18" charset="0"/>
                          <a:cs typeface="Segoe UI" panose="020B0502040204020203" pitchFamily="34" charset="0"/>
                        </a:rPr>
                        <a:t>±</a:t>
                      </a:r>
                      <a:r>
                        <a:rPr lang="en-GB" sz="1000" dirty="0">
                          <a:effectLst/>
                          <a:latin typeface="Arial" panose="020B0604020202020204" pitchFamily="34" charset="0"/>
                          <a:ea typeface="Times New Roman" panose="02020603050405020304" pitchFamily="18" charset="0"/>
                        </a:rPr>
                        <a:t> </a:t>
                      </a:r>
                      <a:r>
                        <a:rPr lang="en-GB" sz="1000" dirty="0" smtClean="0">
                          <a:effectLst/>
                          <a:latin typeface="Arial" panose="020B0604020202020204" pitchFamily="34" charset="0"/>
                          <a:ea typeface="Times New Roman" panose="02020603050405020304" pitchFamily="18" charset="0"/>
                        </a:rPr>
                        <a:t>0-1</a:t>
                      </a: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spcBef>
                          <a:spcPts val="0"/>
                        </a:spcBef>
                        <a:spcAft>
                          <a:spcPts val="0"/>
                        </a:spcAft>
                      </a:pPr>
                      <a:r>
                        <a:rPr lang="en-GB" sz="1000" dirty="0">
                          <a:effectLst/>
                          <a:latin typeface="Arial" panose="020B0604020202020204" pitchFamily="34" charset="0"/>
                          <a:ea typeface="Times New Roman" panose="02020603050405020304" pitchFamily="18" charset="0"/>
                        </a:rPr>
                        <a:t>-</a:t>
                      </a:r>
                      <a:r>
                        <a:rPr lang="en-GB" sz="1000" dirty="0" smtClean="0">
                          <a:effectLst/>
                          <a:latin typeface="Arial" panose="020B0604020202020204" pitchFamily="34" charset="0"/>
                          <a:ea typeface="Times New Roman" panose="02020603050405020304" pitchFamily="18" charset="0"/>
                        </a:rPr>
                        <a:t>13</a:t>
                      </a: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spcBef>
                          <a:spcPts val="0"/>
                        </a:spcBef>
                        <a:spcAft>
                          <a:spcPts val="0"/>
                        </a:spcAft>
                      </a:pPr>
                      <a:r>
                        <a:rPr lang="en-GB" sz="1000" dirty="0">
                          <a:effectLst/>
                          <a:latin typeface="Arial" panose="020B0604020202020204" pitchFamily="34" charset="0"/>
                          <a:ea typeface="Times New Roman" panose="02020603050405020304" pitchFamily="18" charset="0"/>
                        </a:rPr>
                        <a:t>-</a:t>
                      </a:r>
                      <a:r>
                        <a:rPr lang="en-GB" sz="1000" dirty="0" smtClean="0">
                          <a:effectLst/>
                          <a:latin typeface="Arial" panose="020B0604020202020204" pitchFamily="34" charset="0"/>
                          <a:ea typeface="Times New Roman" panose="02020603050405020304" pitchFamily="18" charset="0"/>
                        </a:rPr>
                        <a:t>1</a:t>
                      </a:r>
                      <a:r>
                        <a:rPr lang="en-CA" sz="1000" dirty="0" smtClean="0">
                          <a:effectLst/>
                          <a:latin typeface="Arial" panose="020B0604020202020204" pitchFamily="34" charset="0"/>
                          <a:ea typeface="Times New Roman" panose="02020603050405020304" pitchFamily="18" charset="0"/>
                        </a:rPr>
                        <a:t>3</a:t>
                      </a: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spcBef>
                          <a:spcPts val="0"/>
                        </a:spcBef>
                        <a:spcAft>
                          <a:spcPts val="0"/>
                        </a:spcAft>
                      </a:pPr>
                      <a:r>
                        <a:rPr lang="en-GB" sz="1000" dirty="0" smtClean="0">
                          <a:effectLst/>
                          <a:latin typeface="Arial" panose="020B0604020202020204" pitchFamily="34" charset="0"/>
                          <a:ea typeface="Times New Roman" panose="02020603050405020304" pitchFamily="18" charset="0"/>
                        </a:rPr>
                        <a:t>1 % of channel BW </a:t>
                      </a:r>
                      <a:r>
                        <a:rPr lang="en-GB" sz="1000" dirty="0">
                          <a:effectLst/>
                          <a:latin typeface="Arial" panose="020B0604020202020204" pitchFamily="34" charset="0"/>
                          <a:ea typeface="Times New Roman" panose="02020603050405020304" pitchFamily="18" charset="0"/>
                        </a:rPr>
                        <a:t> </a:t>
                      </a: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523973583"/>
                  </a:ext>
                </a:extLst>
              </a:tr>
              <a:tr h="0">
                <a:tc>
                  <a:txBody>
                    <a:bodyPr/>
                    <a:lstStyle/>
                    <a:p>
                      <a:pPr marL="0" marR="0" algn="ctr" fontAlgn="base">
                        <a:spcBef>
                          <a:spcPts val="0"/>
                        </a:spcBef>
                        <a:spcAft>
                          <a:spcPts val="0"/>
                        </a:spcAft>
                      </a:pPr>
                      <a:r>
                        <a:rPr lang="en-GB" sz="1000" dirty="0">
                          <a:effectLst/>
                          <a:latin typeface="Symbol" panose="05050102010706020507" pitchFamily="18" charset="2"/>
                          <a:ea typeface="Times New Roman" panose="02020603050405020304" pitchFamily="18" charset="0"/>
                          <a:cs typeface="Segoe UI" panose="020B0502040204020203" pitchFamily="34" charset="0"/>
                        </a:rPr>
                        <a:t>±</a:t>
                      </a:r>
                      <a:r>
                        <a:rPr lang="en-GB" sz="1000" dirty="0">
                          <a:effectLst/>
                          <a:latin typeface="Arial" panose="020B0604020202020204" pitchFamily="34" charset="0"/>
                          <a:ea typeface="Times New Roman" panose="02020603050405020304" pitchFamily="18" charset="0"/>
                        </a:rPr>
                        <a:t> </a:t>
                      </a:r>
                      <a:r>
                        <a:rPr lang="en-GB" sz="1000" dirty="0" smtClean="0">
                          <a:effectLst/>
                          <a:latin typeface="Arial" panose="020B0604020202020204" pitchFamily="34" charset="0"/>
                          <a:ea typeface="Times New Roman" panose="02020603050405020304" pitchFamily="18" charset="0"/>
                        </a:rPr>
                        <a:t>0-1</a:t>
                      </a: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spcBef>
                          <a:spcPts val="0"/>
                        </a:spcBef>
                        <a:spcAft>
                          <a:spcPts val="0"/>
                        </a:spcAft>
                      </a:pPr>
                      <a:r>
                        <a:rPr lang="en-GB" sz="1000" dirty="0">
                          <a:effectLst/>
                          <a:latin typeface="Arial" panose="020B0604020202020204" pitchFamily="34" charset="0"/>
                          <a:ea typeface="Times New Roman" panose="02020603050405020304" pitchFamily="18" charset="0"/>
                        </a:rPr>
                        <a:t>-</a:t>
                      </a:r>
                      <a:r>
                        <a:rPr lang="en-GB" sz="1000" dirty="0" smtClean="0">
                          <a:effectLst/>
                          <a:latin typeface="Arial" panose="020B0604020202020204" pitchFamily="34" charset="0"/>
                          <a:ea typeface="Times New Roman" panose="02020603050405020304" pitchFamily="18" charset="0"/>
                        </a:rPr>
                        <a:t>24</a:t>
                      </a: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spcBef>
                          <a:spcPts val="0"/>
                        </a:spcBef>
                        <a:spcAft>
                          <a:spcPts val="0"/>
                        </a:spcAft>
                      </a:pPr>
                      <a:r>
                        <a:rPr lang="en-GB" sz="1000" dirty="0">
                          <a:effectLst/>
                          <a:latin typeface="Arial" panose="020B0604020202020204" pitchFamily="34" charset="0"/>
                          <a:ea typeface="Times New Roman" panose="02020603050405020304" pitchFamily="18" charset="0"/>
                        </a:rPr>
                        <a:t>30 kHz </a:t>
                      </a: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fontAlgn="base">
                        <a:spcBef>
                          <a:spcPts val="0"/>
                        </a:spcBef>
                        <a:spcAft>
                          <a:spcPts val="0"/>
                        </a:spcAft>
                      </a:pPr>
                      <a:r>
                        <a:rPr lang="en-GB" sz="1000" dirty="0">
                          <a:effectLst/>
                          <a:latin typeface="Symbol" panose="05050102010706020507" pitchFamily="18" charset="2"/>
                          <a:ea typeface="Times New Roman" panose="02020603050405020304" pitchFamily="18" charset="0"/>
                          <a:cs typeface="Segoe UI" panose="020B0502040204020203" pitchFamily="34" charset="0"/>
                        </a:rPr>
                        <a:t>±</a:t>
                      </a:r>
                      <a:r>
                        <a:rPr lang="en-GB" sz="1000" dirty="0">
                          <a:effectLst/>
                          <a:latin typeface="Arial" panose="020B0604020202020204" pitchFamily="34" charset="0"/>
                          <a:ea typeface="Times New Roman" panose="02020603050405020304" pitchFamily="18" charset="0"/>
                        </a:rPr>
                        <a:t> </a:t>
                      </a:r>
                      <a:r>
                        <a:rPr lang="en-GB" sz="1000" dirty="0" smtClean="0">
                          <a:effectLst/>
                          <a:latin typeface="Arial" panose="020B0604020202020204" pitchFamily="34" charset="0"/>
                          <a:ea typeface="Times New Roman" panose="02020603050405020304" pitchFamily="18" charset="0"/>
                        </a:rPr>
                        <a:t>1-5</a:t>
                      </a: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spcBef>
                          <a:spcPts val="0"/>
                        </a:spcBef>
                        <a:spcAft>
                          <a:spcPts val="0"/>
                        </a:spcAft>
                      </a:pPr>
                      <a:r>
                        <a:rPr lang="en-GB" sz="1000" dirty="0">
                          <a:effectLst/>
                          <a:latin typeface="Arial" panose="020B0604020202020204" pitchFamily="34" charset="0"/>
                          <a:ea typeface="Times New Roman" panose="02020603050405020304" pitchFamily="18" charset="0"/>
                        </a:rPr>
                        <a:t>-</a:t>
                      </a:r>
                      <a:r>
                        <a:rPr lang="en-GB" sz="1000" dirty="0" smtClean="0">
                          <a:effectLst/>
                          <a:latin typeface="Arial" panose="020B0604020202020204" pitchFamily="34" charset="0"/>
                          <a:ea typeface="Times New Roman" panose="02020603050405020304" pitchFamily="18" charset="0"/>
                        </a:rPr>
                        <a:t>10</a:t>
                      </a: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fontAlgn="base">
                        <a:spcBef>
                          <a:spcPts val="0"/>
                        </a:spcBef>
                        <a:spcAft>
                          <a:spcPts val="0"/>
                        </a:spcAft>
                      </a:pPr>
                      <a:r>
                        <a:rPr lang="en-CA" sz="1000" dirty="0" smtClean="0">
                          <a:effectLst/>
                          <a:latin typeface="Arial" panose="020B0604020202020204" pitchFamily="34" charset="0"/>
                          <a:ea typeface="Times New Roman" panose="02020603050405020304" pitchFamily="18" charset="0"/>
                          <a:cs typeface="Arial" panose="020B0604020202020204" pitchFamily="34" charset="0"/>
                        </a:rPr>
                        <a:t>-10</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fontAlgn="base">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marL="0" marR="0" algn="ctr" fontAlgn="base">
                        <a:spcBef>
                          <a:spcPts val="0"/>
                        </a:spcBef>
                        <a:spcAft>
                          <a:spcPts val="0"/>
                        </a:spcAft>
                      </a:pPr>
                      <a:r>
                        <a:rPr lang="en-GB" sz="1000" dirty="0" smtClean="0">
                          <a:effectLst/>
                          <a:latin typeface="Arial" panose="020B0604020202020204" pitchFamily="34" charset="0"/>
                          <a:ea typeface="Times New Roman" panose="02020603050405020304" pitchFamily="18" charset="0"/>
                        </a:rPr>
                        <a:t> </a:t>
                      </a:r>
                    </a:p>
                    <a:p>
                      <a:pPr marL="0" marR="0" algn="ctr" fontAlgn="base">
                        <a:spcBef>
                          <a:spcPts val="0"/>
                        </a:spcBef>
                        <a:spcAft>
                          <a:spcPts val="0"/>
                        </a:spcAft>
                      </a:pPr>
                      <a:endParaRPr lang="en-GB" sz="1000" dirty="0" smtClean="0">
                        <a:effectLst/>
                        <a:latin typeface="Arial" panose="020B0604020202020204" pitchFamily="34" charset="0"/>
                        <a:ea typeface="Times New Roman" panose="02020603050405020304" pitchFamily="18" charset="0"/>
                      </a:endParaRPr>
                    </a:p>
                    <a:p>
                      <a:pPr marL="0" marR="0" algn="ctr" fontAlgn="base">
                        <a:spcBef>
                          <a:spcPts val="0"/>
                        </a:spcBef>
                        <a:spcAft>
                          <a:spcPts val="0"/>
                        </a:spcAft>
                      </a:pPr>
                      <a:r>
                        <a:rPr lang="en-GB" sz="1000" dirty="0" smtClean="0">
                          <a:effectLst/>
                          <a:latin typeface="Arial" panose="020B0604020202020204" pitchFamily="34" charset="0"/>
                          <a:ea typeface="Times New Roman" panose="02020603050405020304" pitchFamily="18" charset="0"/>
                        </a:rPr>
                        <a:t>1 </a:t>
                      </a:r>
                      <a:r>
                        <a:rPr lang="en-GB" sz="1000" dirty="0">
                          <a:effectLst/>
                          <a:latin typeface="Arial" panose="020B0604020202020204" pitchFamily="34" charset="0"/>
                          <a:ea typeface="Times New Roman" panose="02020603050405020304" pitchFamily="18" charset="0"/>
                        </a:rPr>
                        <a:t>MHz</a:t>
                      </a: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592090123"/>
                  </a:ext>
                </a:extLst>
              </a:tr>
              <a:tr h="0">
                <a:tc>
                  <a:txBody>
                    <a:bodyPr/>
                    <a:lstStyle/>
                    <a:p>
                      <a:pPr marL="0" marR="0" algn="ctr" fontAlgn="base">
                        <a:spcBef>
                          <a:spcPts val="0"/>
                        </a:spcBef>
                        <a:spcAft>
                          <a:spcPts val="0"/>
                        </a:spcAft>
                      </a:pPr>
                      <a:r>
                        <a:rPr lang="en-GB" sz="1000" dirty="0">
                          <a:effectLst/>
                          <a:latin typeface="Symbol" panose="05050102010706020507" pitchFamily="18" charset="2"/>
                          <a:ea typeface="Times New Roman" panose="02020603050405020304" pitchFamily="18" charset="0"/>
                          <a:cs typeface="Segoe UI" panose="020B0502040204020203" pitchFamily="34" charset="0"/>
                        </a:rPr>
                        <a:t>±</a:t>
                      </a:r>
                      <a:r>
                        <a:rPr lang="en-GB" sz="1000" dirty="0">
                          <a:effectLst/>
                          <a:latin typeface="Arial" panose="020B0604020202020204" pitchFamily="34" charset="0"/>
                          <a:ea typeface="Times New Roman" panose="02020603050405020304" pitchFamily="18" charset="0"/>
                        </a:rPr>
                        <a:t> </a:t>
                      </a:r>
                      <a:r>
                        <a:rPr lang="en-GB" sz="1000" dirty="0" smtClean="0">
                          <a:effectLst/>
                          <a:latin typeface="Arial" panose="020B0604020202020204" pitchFamily="34" charset="0"/>
                          <a:ea typeface="Times New Roman" panose="02020603050405020304" pitchFamily="18" charset="0"/>
                        </a:rPr>
                        <a:t>5-6</a:t>
                      </a: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spcBef>
                          <a:spcPts val="0"/>
                        </a:spcBef>
                        <a:spcAft>
                          <a:spcPts val="0"/>
                        </a:spcAft>
                      </a:pPr>
                      <a:r>
                        <a:rPr lang="en-GB" sz="1000" dirty="0" smtClean="0">
                          <a:effectLst/>
                          <a:latin typeface="Arial" panose="020B0604020202020204" pitchFamily="34" charset="0"/>
                          <a:ea typeface="Times New Roman" panose="02020603050405020304" pitchFamily="18" charset="0"/>
                        </a:rPr>
                        <a:t>-13</a:t>
                      </a: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fontAlgn="base">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fontAlgn="base">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indent="0" algn="ctr" defTabSz="914400" rtl="0" eaLnBrk="1" fontAlgn="base" latinLnBrk="0" hangingPunct="1">
                        <a:lnSpc>
                          <a:spcPct val="100000"/>
                        </a:lnSpc>
                        <a:spcBef>
                          <a:spcPts val="0"/>
                        </a:spcBef>
                        <a:spcAft>
                          <a:spcPts val="0"/>
                        </a:spcAft>
                        <a:buClrTx/>
                        <a:buSzTx/>
                        <a:buFontTx/>
                        <a:buNone/>
                        <a:tabLst/>
                        <a:defRPr/>
                      </a:pP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650527112"/>
                  </a:ext>
                </a:extLst>
              </a:tr>
              <a:tr h="0">
                <a:tc>
                  <a:txBody>
                    <a:bodyPr/>
                    <a:lstStyle/>
                    <a:p>
                      <a:pPr marL="0" marR="0" algn="ctr" fontAlgn="base">
                        <a:spcBef>
                          <a:spcPts val="0"/>
                        </a:spcBef>
                        <a:spcAft>
                          <a:spcPts val="0"/>
                        </a:spcAft>
                      </a:pPr>
                      <a:r>
                        <a:rPr lang="en-GB" sz="1000" dirty="0">
                          <a:effectLst/>
                          <a:latin typeface="Symbol" panose="05050102010706020507" pitchFamily="18" charset="2"/>
                          <a:ea typeface="Times New Roman" panose="02020603050405020304" pitchFamily="18" charset="0"/>
                          <a:cs typeface="Segoe UI" panose="020B0502040204020203" pitchFamily="34" charset="0"/>
                        </a:rPr>
                        <a:t>±</a:t>
                      </a:r>
                      <a:r>
                        <a:rPr lang="en-GB" sz="1000" dirty="0">
                          <a:effectLst/>
                          <a:latin typeface="Arial" panose="020B0604020202020204" pitchFamily="34" charset="0"/>
                          <a:ea typeface="Times New Roman" panose="02020603050405020304" pitchFamily="18" charset="0"/>
                        </a:rPr>
                        <a:t> </a:t>
                      </a:r>
                      <a:r>
                        <a:rPr lang="en-GB" sz="1000" dirty="0" smtClean="0">
                          <a:effectLst/>
                          <a:latin typeface="Arial" panose="020B0604020202020204" pitchFamily="34" charset="0"/>
                          <a:ea typeface="Times New Roman" panose="02020603050405020304" pitchFamily="18" charset="0"/>
                        </a:rPr>
                        <a:t>6-10</a:t>
                      </a: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spcBef>
                          <a:spcPts val="0"/>
                        </a:spcBef>
                        <a:spcAft>
                          <a:spcPts val="0"/>
                        </a:spcAft>
                      </a:pPr>
                      <a:r>
                        <a:rPr lang="en-GB" sz="1000" dirty="0" smtClean="0">
                          <a:effectLst/>
                          <a:latin typeface="Arial" panose="020B0604020202020204" pitchFamily="34" charset="0"/>
                          <a:ea typeface="Times New Roman" panose="02020603050405020304" pitchFamily="18" charset="0"/>
                        </a:rPr>
                        <a:t>-25</a:t>
                      </a: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fontAlgn="base">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vMerge="1">
                  <a:txBody>
                    <a:bodyPr/>
                    <a:lstStyle/>
                    <a:p>
                      <a:endParaRPr lang="en-US"/>
                    </a:p>
                  </a:txBody>
                  <a:tcPr/>
                </a:tc>
              </a:tr>
              <a:tr h="0">
                <a:tc>
                  <a:txBody>
                    <a:bodyPr/>
                    <a:lstStyle/>
                    <a:p>
                      <a:pPr marL="0" marR="0" algn="ctr" fontAlgn="base">
                        <a:spcBef>
                          <a:spcPts val="0"/>
                        </a:spcBef>
                        <a:spcAft>
                          <a:spcPts val="0"/>
                        </a:spcAft>
                      </a:pPr>
                      <a:r>
                        <a:rPr lang="en-GB" sz="1000" kern="1200" dirty="0" smtClean="0">
                          <a:solidFill>
                            <a:schemeClr val="tx1"/>
                          </a:solidFill>
                          <a:effectLst/>
                          <a:latin typeface="+mn-lt"/>
                          <a:ea typeface="+mn-ea"/>
                          <a:cs typeface="+mn-cs"/>
                        </a:rPr>
                        <a:t>± 5-BW</a:t>
                      </a:r>
                      <a:r>
                        <a:rPr lang="en-GB" sz="1000" kern="1200" baseline="-25000" dirty="0" smtClean="0">
                          <a:solidFill>
                            <a:schemeClr val="tx1"/>
                          </a:solidFill>
                          <a:effectLst/>
                          <a:latin typeface="+mn-lt"/>
                          <a:ea typeface="+mn-ea"/>
                          <a:cs typeface="+mn-cs"/>
                        </a:rPr>
                        <a:t>Channel</a:t>
                      </a: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spcBef>
                          <a:spcPts val="0"/>
                        </a:spcBef>
                        <a:spcAft>
                          <a:spcPts val="0"/>
                        </a:spcAft>
                      </a:pPr>
                      <a:r>
                        <a:rPr lang="en-US" sz="1000">
                          <a:effectLst/>
                          <a:latin typeface="Arial" panose="020B0604020202020204" pitchFamily="34" charset="0"/>
                          <a:ea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fontAlgn="base">
                        <a:spcBef>
                          <a:spcPts val="0"/>
                        </a:spcBef>
                        <a:spcAft>
                          <a:spcPts val="0"/>
                        </a:spcAft>
                      </a:pPr>
                      <a:r>
                        <a:rPr lang="en-GB" sz="1000" dirty="0" smtClean="0">
                          <a:effectLst/>
                          <a:latin typeface="Arial" panose="020B0604020202020204" pitchFamily="34" charset="0"/>
                          <a:ea typeface="Times New Roman" panose="02020603050405020304" pitchFamily="18" charset="0"/>
                        </a:rPr>
                        <a:t>-</a:t>
                      </a:r>
                      <a:r>
                        <a:rPr lang="en-GB" sz="1000" dirty="0">
                          <a:effectLst/>
                          <a:latin typeface="Arial" panose="020B0604020202020204" pitchFamily="34" charset="0"/>
                          <a:ea typeface="Times New Roman" panose="02020603050405020304" pitchFamily="18" charset="0"/>
                        </a:rPr>
                        <a:t>13</a:t>
                      </a: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fontAlgn="base">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indent="0" algn="ctr" defTabSz="914400" rtl="0" eaLnBrk="1" fontAlgn="base" latinLnBrk="0" hangingPunct="1">
                        <a:lnSpc>
                          <a:spcPct val="100000"/>
                        </a:lnSpc>
                        <a:spcBef>
                          <a:spcPts val="0"/>
                        </a:spcBef>
                        <a:spcAft>
                          <a:spcPts val="0"/>
                        </a:spcAft>
                        <a:buClrTx/>
                        <a:buSzTx/>
                        <a:buFontTx/>
                        <a:buNone/>
                        <a:tabLst/>
                        <a:defRPr/>
                      </a:pP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210771063"/>
                  </a:ext>
                </a:extLst>
              </a:tr>
              <a:tr h="0">
                <a:tc>
                  <a:txBody>
                    <a:bodyPr/>
                    <a:lstStyle/>
                    <a:p>
                      <a:pPr marL="0" marR="0" algn="ctr" fontAlgn="base">
                        <a:spcBef>
                          <a:spcPts val="0"/>
                        </a:spcBef>
                        <a:spcAft>
                          <a:spcPts val="0"/>
                        </a:spcAft>
                      </a:pPr>
                      <a:r>
                        <a:rPr lang="en-GB" sz="1000" kern="1200" dirty="0" smtClean="0">
                          <a:solidFill>
                            <a:schemeClr val="tx1"/>
                          </a:solidFill>
                          <a:effectLst/>
                          <a:latin typeface="+mn-lt"/>
                          <a:ea typeface="+mn-ea"/>
                          <a:cs typeface="+mn-cs"/>
                        </a:rPr>
                        <a:t>± </a:t>
                      </a:r>
                      <a:r>
                        <a:rPr lang="en-GB" sz="1000" kern="1200" dirty="0" err="1" smtClean="0">
                          <a:solidFill>
                            <a:schemeClr val="tx1"/>
                          </a:solidFill>
                          <a:effectLst/>
                          <a:latin typeface="+mn-lt"/>
                          <a:ea typeface="+mn-ea"/>
                          <a:cs typeface="+mn-cs"/>
                        </a:rPr>
                        <a:t>BW</a:t>
                      </a:r>
                      <a:r>
                        <a:rPr lang="en-GB" sz="1000" kern="1200" baseline="-25000" dirty="0" err="1" smtClean="0">
                          <a:solidFill>
                            <a:schemeClr val="tx1"/>
                          </a:solidFill>
                          <a:effectLst/>
                          <a:latin typeface="+mn-lt"/>
                          <a:ea typeface="+mn-ea"/>
                          <a:cs typeface="+mn-cs"/>
                        </a:rPr>
                        <a:t>Channel</a:t>
                      </a:r>
                      <a:r>
                        <a:rPr lang="en-GB" sz="1000" kern="1200" dirty="0" smtClean="0">
                          <a:solidFill>
                            <a:schemeClr val="tx1"/>
                          </a:solidFill>
                          <a:effectLst/>
                          <a:latin typeface="+mn-lt"/>
                          <a:ea typeface="+mn-ea"/>
                          <a:cs typeface="+mn-cs"/>
                        </a:rPr>
                        <a:t>-(BW</a:t>
                      </a:r>
                      <a:r>
                        <a:rPr lang="en-GB" sz="1000" kern="1200" baseline="-25000" dirty="0" smtClean="0">
                          <a:solidFill>
                            <a:schemeClr val="tx1"/>
                          </a:solidFill>
                          <a:effectLst/>
                          <a:latin typeface="+mn-lt"/>
                          <a:ea typeface="+mn-ea"/>
                          <a:cs typeface="+mn-cs"/>
                        </a:rPr>
                        <a:t>Channel</a:t>
                      </a:r>
                      <a:r>
                        <a:rPr lang="en-GB" sz="1000" kern="1200" dirty="0" smtClean="0">
                          <a:solidFill>
                            <a:schemeClr val="tx1"/>
                          </a:solidFill>
                          <a:effectLst/>
                          <a:latin typeface="+mn-lt"/>
                          <a:ea typeface="+mn-ea"/>
                          <a:cs typeface="+mn-cs"/>
                        </a:rPr>
                        <a:t>+5)</a:t>
                      </a: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ase">
                        <a:spcBef>
                          <a:spcPts val="0"/>
                        </a:spcBef>
                        <a:spcAft>
                          <a:spcPts val="0"/>
                        </a:spcAft>
                      </a:pPr>
                      <a:r>
                        <a:rPr lang="en-US" sz="1000" dirty="0">
                          <a:effectLst/>
                          <a:latin typeface="Arial" panose="020B0604020202020204" pitchFamily="34" charset="0"/>
                          <a:ea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fontAlgn="base">
                        <a:spcBef>
                          <a:spcPts val="0"/>
                        </a:spcBef>
                        <a:spcAft>
                          <a:spcPts val="0"/>
                        </a:spcAft>
                      </a:pPr>
                      <a:r>
                        <a:rPr lang="en-GB" sz="1000" dirty="0" smtClean="0">
                          <a:effectLst/>
                          <a:latin typeface="Arial" panose="020B0604020202020204" pitchFamily="34" charset="0"/>
                          <a:ea typeface="Times New Roman" panose="02020603050405020304" pitchFamily="18" charset="0"/>
                        </a:rPr>
                        <a:t>-</a:t>
                      </a:r>
                      <a:r>
                        <a:rPr lang="en-GB" sz="1000" dirty="0">
                          <a:effectLst/>
                          <a:latin typeface="Arial" panose="020B0604020202020204" pitchFamily="34" charset="0"/>
                          <a:ea typeface="Times New Roman" panose="02020603050405020304" pitchFamily="18" charset="0"/>
                        </a:rPr>
                        <a:t>25</a:t>
                      </a: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fontAlgn="base">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fontAlgn="base">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067604964"/>
                  </a:ext>
                </a:extLst>
              </a:tr>
              <a:tr h="0">
                <a:tc gridSpan="5">
                  <a:txBody>
                    <a:bodyPr/>
                    <a:lstStyle/>
                    <a:p>
                      <a:pPr marL="533400" marR="0" indent="-533400" fontAlgn="base">
                        <a:spcBef>
                          <a:spcPts val="0"/>
                        </a:spcBef>
                        <a:spcAft>
                          <a:spcPts val="0"/>
                        </a:spcAft>
                      </a:pPr>
                      <a:r>
                        <a:rPr lang="en-GB" sz="1000" dirty="0">
                          <a:effectLst/>
                          <a:latin typeface="Arial" panose="020B0604020202020204" pitchFamily="34" charset="0"/>
                          <a:ea typeface="Times New Roman" panose="02020603050405020304" pitchFamily="18" charset="0"/>
                        </a:rPr>
                        <a:t> </a:t>
                      </a:r>
                      <a:r>
                        <a:rPr lang="en-GB" sz="1000" dirty="0" smtClean="0">
                          <a:effectLst/>
                          <a:latin typeface="Arial" panose="020B0604020202020204" pitchFamily="34" charset="0"/>
                          <a:ea typeface="Times New Roman" panose="02020603050405020304" pitchFamily="18" charset="0"/>
                        </a:rPr>
                        <a:t>NOTE 1: </a:t>
                      </a:r>
                      <a:r>
                        <a:rPr lang="en-CA" sz="1000" dirty="0" smtClean="0">
                          <a:effectLst/>
                          <a:latin typeface="Arial" panose="020B0604020202020204" pitchFamily="34" charset="0"/>
                          <a:ea typeface="Times New Roman" panose="02020603050405020304" pitchFamily="18" charset="0"/>
                        </a:rPr>
                        <a:t>Void</a:t>
                      </a:r>
                      <a:endParaRPr lang="en-US" sz="1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305109934"/>
                  </a:ext>
                </a:extLst>
              </a:tr>
            </a:tbl>
          </a:graphicData>
        </a:graphic>
      </p:graphicFrame>
      <p:sp>
        <p:nvSpPr>
          <p:cNvPr id="4" name="Rectangle 3"/>
          <p:cNvSpPr/>
          <p:nvPr/>
        </p:nvSpPr>
        <p:spPr>
          <a:xfrm>
            <a:off x="5525222" y="1593559"/>
            <a:ext cx="3267241" cy="261610"/>
          </a:xfrm>
          <a:prstGeom prst="rect">
            <a:avLst/>
          </a:prstGeom>
        </p:spPr>
        <p:txBody>
          <a:bodyPr wrap="none">
            <a:spAutoFit/>
          </a:bodyPr>
          <a:lstStyle/>
          <a:p>
            <a:r>
              <a:rPr lang="en-US" sz="1100" b="1" dirty="0"/>
              <a:t>Table 6.5.2.2-1: General NR spectrum emission mask</a:t>
            </a:r>
          </a:p>
        </p:txBody>
      </p:sp>
      <p:sp>
        <p:nvSpPr>
          <p:cNvPr id="5" name="Rectangle 4"/>
          <p:cNvSpPr/>
          <p:nvPr/>
        </p:nvSpPr>
        <p:spPr>
          <a:xfrm>
            <a:off x="7158842" y="4590576"/>
            <a:ext cx="3684407" cy="276999"/>
          </a:xfrm>
          <a:prstGeom prst="rect">
            <a:avLst/>
          </a:prstGeom>
        </p:spPr>
        <p:txBody>
          <a:bodyPr wrap="none">
            <a:spAutoFit/>
          </a:bodyPr>
          <a:lstStyle/>
          <a:p>
            <a:r>
              <a:rPr lang="en-GB" sz="1200" b="1" dirty="0"/>
              <a:t>Table 6.5.2.3.1-1: Additional requirements for "NS_35"</a:t>
            </a:r>
            <a:endParaRPr lang="en-US" sz="1200" b="1" dirty="0"/>
          </a:p>
        </p:txBody>
      </p:sp>
      <p:sp>
        <p:nvSpPr>
          <p:cNvPr id="6" name="Rectangle 5"/>
          <p:cNvSpPr/>
          <p:nvPr/>
        </p:nvSpPr>
        <p:spPr>
          <a:xfrm>
            <a:off x="347959" y="4590576"/>
            <a:ext cx="6096000" cy="276999"/>
          </a:xfrm>
          <a:prstGeom prst="rect">
            <a:avLst/>
          </a:prstGeom>
        </p:spPr>
        <p:txBody>
          <a:bodyPr>
            <a:spAutoFit/>
          </a:bodyPr>
          <a:lstStyle/>
          <a:p>
            <a:r>
              <a:rPr lang="en-GB" sz="1200" b="1" dirty="0"/>
              <a:t>Table 6.5.2.3.3-1: Additional requirements for "NS_03" and "NS_21"</a:t>
            </a:r>
            <a:endParaRPr lang="en-US" sz="1200" b="1" dirty="0"/>
          </a:p>
        </p:txBody>
      </p:sp>
      <p:sp>
        <p:nvSpPr>
          <p:cNvPr id="11" name="TextBox 10"/>
          <p:cNvSpPr txBox="1"/>
          <p:nvPr/>
        </p:nvSpPr>
        <p:spPr>
          <a:xfrm>
            <a:off x="6629156" y="6228998"/>
            <a:ext cx="4625753" cy="338554"/>
          </a:xfrm>
          <a:prstGeom prst="rect">
            <a:avLst/>
          </a:prstGeom>
          <a:noFill/>
        </p:spPr>
        <p:txBody>
          <a:bodyPr wrap="none" rtlCol="0">
            <a:spAutoFit/>
          </a:bodyPr>
          <a:lstStyle/>
          <a:p>
            <a:r>
              <a:rPr lang="en-CA" sz="1600" dirty="0" smtClean="0"/>
              <a:t>First row could be further simplified with an equation</a:t>
            </a:r>
            <a:endParaRPr lang="en-US" sz="1600" dirty="0"/>
          </a:p>
        </p:txBody>
      </p:sp>
    </p:spTree>
    <p:extLst>
      <p:ext uri="{BB962C8B-B14F-4D97-AF65-F5344CB8AC3E}">
        <p14:creationId xmlns:p14="http://schemas.microsoft.com/office/powerpoint/2010/main" val="24534319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304395-0370-3046-A683-5796E74535E5}"/>
              </a:ext>
            </a:extLst>
          </p:cNvPr>
          <p:cNvSpPr>
            <a:spLocks noGrp="1"/>
          </p:cNvSpPr>
          <p:nvPr>
            <p:ph type="title"/>
          </p:nvPr>
        </p:nvSpPr>
        <p:spPr>
          <a:xfrm>
            <a:off x="404602" y="365125"/>
            <a:ext cx="10949198" cy="1325563"/>
          </a:xfrm>
        </p:spPr>
        <p:txBody>
          <a:bodyPr>
            <a:normAutofit/>
          </a:bodyPr>
          <a:lstStyle/>
          <a:p>
            <a:r>
              <a:rPr lang="en-CA" dirty="0" smtClean="0"/>
              <a:t>WF: R17 Equation based maximum input power</a:t>
            </a:r>
            <a:endParaRPr lang="x-none" dirty="0"/>
          </a:p>
        </p:txBody>
      </p:sp>
      <p:sp>
        <p:nvSpPr>
          <p:cNvPr id="8" name="TextBox 7"/>
          <p:cNvSpPr txBox="1"/>
          <p:nvPr/>
        </p:nvSpPr>
        <p:spPr>
          <a:xfrm>
            <a:off x="1014859" y="4377790"/>
            <a:ext cx="10500108" cy="461665"/>
          </a:xfrm>
          <a:prstGeom prst="rect">
            <a:avLst/>
          </a:prstGeom>
          <a:noFill/>
        </p:spPr>
        <p:txBody>
          <a:bodyPr wrap="square" rtlCol="0">
            <a:spAutoFit/>
          </a:bodyPr>
          <a:lstStyle/>
          <a:p>
            <a:r>
              <a:rPr lang="en-CA" sz="2400" dirty="0" smtClean="0"/>
              <a:t>Equation based approach is adopted for </a:t>
            </a:r>
            <a:r>
              <a:rPr lang="en-CA" sz="2400" dirty="0"/>
              <a:t>maximum input </a:t>
            </a:r>
            <a:r>
              <a:rPr lang="en-CA" sz="2400" dirty="0" smtClean="0"/>
              <a:t>power like in above table</a:t>
            </a:r>
          </a:p>
        </p:txBody>
      </p:sp>
      <p:graphicFrame>
        <p:nvGraphicFramePr>
          <p:cNvPr id="5" name="Table 4"/>
          <p:cNvGraphicFramePr>
            <a:graphicFrameLocks noGrp="1"/>
          </p:cNvGraphicFramePr>
          <p:nvPr>
            <p:extLst>
              <p:ext uri="{D42A27DB-BD31-4B8C-83A1-F6EECF244321}">
                <p14:modId xmlns:p14="http://schemas.microsoft.com/office/powerpoint/2010/main" val="185005273"/>
              </p:ext>
            </p:extLst>
          </p:nvPr>
        </p:nvGraphicFramePr>
        <p:xfrm>
          <a:off x="1511630" y="2379058"/>
          <a:ext cx="6135343" cy="1584409"/>
        </p:xfrm>
        <a:graphic>
          <a:graphicData uri="http://schemas.openxmlformats.org/drawingml/2006/table">
            <a:tbl>
              <a:tblPr firstRow="1" firstCol="1" lastRow="1" lastCol="1" bandRow="1" bandCol="1">
                <a:tableStyleId>{5940675A-B579-460E-94D1-54222C63F5DA}</a:tableStyleId>
              </a:tblPr>
              <a:tblGrid>
                <a:gridCol w="924073"/>
                <a:gridCol w="524510"/>
                <a:gridCol w="870585"/>
                <a:gridCol w="402273"/>
                <a:gridCol w="402273"/>
                <a:gridCol w="507047"/>
                <a:gridCol w="402273"/>
                <a:gridCol w="507047"/>
                <a:gridCol w="402273"/>
                <a:gridCol w="1192989"/>
              </a:tblGrid>
              <a:tr h="212809">
                <a:tc rowSpan="2">
                  <a:txBody>
                    <a:bodyPr/>
                    <a:lstStyle/>
                    <a:p>
                      <a:pPr marL="0" marR="0" algn="ctr">
                        <a:spcBef>
                          <a:spcPts val="0"/>
                        </a:spcBef>
                        <a:spcAft>
                          <a:spcPts val="0"/>
                        </a:spcAft>
                      </a:pPr>
                      <a:r>
                        <a:rPr lang="en-GB" sz="1000" b="1" dirty="0">
                          <a:effectLst/>
                          <a:latin typeface="Arial" panose="020B0604020202020204" pitchFamily="34" charset="0"/>
                          <a:cs typeface="Arial" panose="020B0604020202020204" pitchFamily="34" charset="0"/>
                        </a:rPr>
                        <a:t>Rx Parameter</a:t>
                      </a:r>
                      <a:endParaRPr lang="en-US" sz="1000" b="1" dirty="0">
                        <a:effectLst/>
                        <a:latin typeface="Arial" panose="020B0604020202020204" pitchFamily="34" charset="0"/>
                        <a:ea typeface="MS Mincho"/>
                        <a:cs typeface="Arial" panose="020B0604020202020204" pitchFamily="34" charset="0"/>
                      </a:endParaRPr>
                    </a:p>
                  </a:txBody>
                  <a:tcPr marL="68580" marR="68580" marT="0" marB="0"/>
                </a:tc>
                <a:tc rowSpan="2">
                  <a:txBody>
                    <a:bodyPr/>
                    <a:lstStyle/>
                    <a:p>
                      <a:pPr marL="0" marR="0" algn="ctr">
                        <a:spcBef>
                          <a:spcPts val="0"/>
                        </a:spcBef>
                        <a:spcAft>
                          <a:spcPts val="0"/>
                        </a:spcAft>
                      </a:pPr>
                      <a:r>
                        <a:rPr lang="en-GB" sz="1000" b="1" dirty="0">
                          <a:effectLst/>
                          <a:latin typeface="Arial" panose="020B0604020202020204" pitchFamily="34" charset="0"/>
                          <a:cs typeface="Arial" panose="020B0604020202020204" pitchFamily="34" charset="0"/>
                        </a:rPr>
                        <a:t>Units </a:t>
                      </a:r>
                      <a:endParaRPr lang="en-US" sz="1000" b="1" dirty="0">
                        <a:effectLst/>
                        <a:latin typeface="Arial" panose="020B0604020202020204" pitchFamily="34" charset="0"/>
                        <a:ea typeface="MS Mincho"/>
                        <a:cs typeface="Arial" panose="020B0604020202020204" pitchFamily="34" charset="0"/>
                      </a:endParaRPr>
                    </a:p>
                  </a:txBody>
                  <a:tcPr marL="68580" marR="68580" marT="0" marB="0"/>
                </a:tc>
                <a:tc gridSpan="8">
                  <a:txBody>
                    <a:bodyPr/>
                    <a:lstStyle/>
                    <a:p>
                      <a:pPr marL="0" marR="0" algn="ctr">
                        <a:spcBef>
                          <a:spcPts val="0"/>
                        </a:spcBef>
                        <a:spcAft>
                          <a:spcPts val="0"/>
                        </a:spcAft>
                      </a:pPr>
                      <a:r>
                        <a:rPr lang="en-GB" sz="1000" b="1" dirty="0">
                          <a:effectLst/>
                          <a:latin typeface="Arial" panose="020B0604020202020204" pitchFamily="34" charset="0"/>
                          <a:cs typeface="Arial" panose="020B0604020202020204" pitchFamily="34" charset="0"/>
                        </a:rPr>
                        <a:t>Channel </a:t>
                      </a:r>
                      <a:r>
                        <a:rPr lang="en-GB" sz="1000" b="1" dirty="0" smtClean="0">
                          <a:effectLst/>
                          <a:latin typeface="Arial" panose="020B0604020202020204" pitchFamily="34" charset="0"/>
                          <a:cs typeface="Arial" panose="020B0604020202020204" pitchFamily="34" charset="0"/>
                        </a:rPr>
                        <a:t>bandwidth (MHz)</a:t>
                      </a:r>
                      <a:endParaRPr lang="en-US" sz="1000" b="1" dirty="0">
                        <a:effectLst/>
                        <a:latin typeface="Arial" panose="020B0604020202020204" pitchFamily="34" charset="0"/>
                        <a:ea typeface="MS Mincho"/>
                        <a:cs typeface="Arial" panose="020B0604020202020204" pitchFamily="34"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35149">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GB" sz="1000" b="1" dirty="0" smtClean="0">
                          <a:effectLst/>
                          <a:latin typeface="Arial" panose="020B0604020202020204" pitchFamily="34" charset="0"/>
                          <a:cs typeface="Arial" panose="020B0604020202020204" pitchFamily="34" charset="0"/>
                        </a:rPr>
                        <a:t>5, 10, 15, 20</a:t>
                      </a:r>
                      <a:endParaRPr lang="en-US" sz="1000" b="1" dirty="0">
                        <a:effectLst/>
                        <a:latin typeface="Arial" panose="020B0604020202020204" pitchFamily="34" charset="0"/>
                        <a:ea typeface="MS Mincho"/>
                        <a:cs typeface="Arial" panose="020B0604020202020204" pitchFamily="34" charset="0"/>
                      </a:endParaRPr>
                    </a:p>
                  </a:txBody>
                  <a:tcPr marL="68580" marR="68580" marT="0" marB="0"/>
                </a:tc>
                <a:tc>
                  <a:txBody>
                    <a:bodyPr/>
                    <a:lstStyle/>
                    <a:p>
                      <a:pPr marL="0" marR="0" algn="ctr">
                        <a:spcBef>
                          <a:spcPts val="0"/>
                        </a:spcBef>
                        <a:spcAft>
                          <a:spcPts val="0"/>
                        </a:spcAft>
                      </a:pPr>
                      <a:r>
                        <a:rPr lang="en-GB" sz="1000" b="1" dirty="0" smtClean="0">
                          <a:effectLst/>
                          <a:latin typeface="Arial" panose="020B0604020202020204" pitchFamily="34" charset="0"/>
                          <a:cs typeface="Arial" panose="020B0604020202020204" pitchFamily="34" charset="0"/>
                        </a:rPr>
                        <a:t>25</a:t>
                      </a:r>
                      <a:endParaRPr lang="en-US" sz="1000" b="1" dirty="0">
                        <a:effectLst/>
                        <a:latin typeface="Arial" panose="020B0604020202020204" pitchFamily="34" charset="0"/>
                        <a:ea typeface="MS Mincho"/>
                        <a:cs typeface="Arial" panose="020B0604020202020204" pitchFamily="34" charset="0"/>
                      </a:endParaRPr>
                    </a:p>
                  </a:txBody>
                  <a:tcPr marL="68580" marR="68580" marT="0" marB="0"/>
                </a:tc>
                <a:tc>
                  <a:txBody>
                    <a:bodyPr/>
                    <a:lstStyle/>
                    <a:p>
                      <a:pPr marL="0" marR="0" algn="ctr">
                        <a:spcBef>
                          <a:spcPts val="0"/>
                        </a:spcBef>
                        <a:spcAft>
                          <a:spcPts val="0"/>
                        </a:spcAft>
                      </a:pPr>
                      <a:r>
                        <a:rPr lang="en-GB" sz="1000" b="1" dirty="0" smtClean="0">
                          <a:effectLst/>
                          <a:latin typeface="Arial" panose="020B0604020202020204" pitchFamily="34" charset="0"/>
                          <a:cs typeface="Arial" panose="020B0604020202020204" pitchFamily="34" charset="0"/>
                        </a:rPr>
                        <a:t>30</a:t>
                      </a:r>
                      <a:endParaRPr lang="en-US" sz="1000" b="1" dirty="0">
                        <a:effectLst/>
                        <a:latin typeface="Arial" panose="020B0604020202020204" pitchFamily="34" charset="0"/>
                        <a:ea typeface="MS Mincho"/>
                        <a:cs typeface="Arial" panose="020B0604020202020204" pitchFamily="34" charset="0"/>
                      </a:endParaRPr>
                    </a:p>
                  </a:txBody>
                  <a:tcPr marL="68580" marR="68580" marT="0" marB="0"/>
                </a:tc>
                <a:tc>
                  <a:txBody>
                    <a:bodyPr/>
                    <a:lstStyle/>
                    <a:p>
                      <a:pPr marL="0" marR="0" algn="ctr">
                        <a:spcBef>
                          <a:spcPts val="0"/>
                        </a:spcBef>
                        <a:spcAft>
                          <a:spcPts val="0"/>
                        </a:spcAft>
                      </a:pPr>
                      <a:r>
                        <a:rPr lang="en-CA" sz="1000" b="1" dirty="0" smtClean="0">
                          <a:solidFill>
                            <a:srgbClr val="FF0000"/>
                          </a:solidFill>
                          <a:effectLst/>
                          <a:latin typeface="Arial" panose="020B0604020202020204" pitchFamily="34" charset="0"/>
                          <a:ea typeface="MS Mincho"/>
                          <a:cs typeface="Arial" panose="020B0604020202020204" pitchFamily="34" charset="0"/>
                        </a:rPr>
                        <a:t>35</a:t>
                      </a:r>
                      <a:endParaRPr lang="en-US" sz="1000" b="1" dirty="0">
                        <a:solidFill>
                          <a:srgbClr val="FF0000"/>
                        </a:solidFill>
                        <a:effectLst/>
                        <a:latin typeface="Arial" panose="020B0604020202020204" pitchFamily="34" charset="0"/>
                        <a:ea typeface="MS Mincho"/>
                        <a:cs typeface="Arial" panose="020B0604020202020204" pitchFamily="34" charset="0"/>
                      </a:endParaRPr>
                    </a:p>
                  </a:txBody>
                  <a:tcPr marL="68580" marR="68580" marT="0" marB="0"/>
                </a:tc>
                <a:tc>
                  <a:txBody>
                    <a:bodyPr/>
                    <a:lstStyle/>
                    <a:p>
                      <a:pPr marL="0" marR="0" algn="ctr">
                        <a:spcBef>
                          <a:spcPts val="0"/>
                        </a:spcBef>
                        <a:spcAft>
                          <a:spcPts val="0"/>
                        </a:spcAft>
                      </a:pPr>
                      <a:r>
                        <a:rPr lang="en-GB" sz="1000" b="1" dirty="0" smtClean="0">
                          <a:effectLst/>
                          <a:latin typeface="Arial" panose="020B0604020202020204" pitchFamily="34" charset="0"/>
                          <a:cs typeface="Arial" panose="020B0604020202020204" pitchFamily="34" charset="0"/>
                        </a:rPr>
                        <a:t>40</a:t>
                      </a:r>
                      <a:endParaRPr lang="en-US" sz="1000" b="1" dirty="0">
                        <a:effectLst/>
                        <a:latin typeface="Arial" panose="020B0604020202020204" pitchFamily="34" charset="0"/>
                        <a:ea typeface="MS Mincho"/>
                        <a:cs typeface="Arial" panose="020B0604020202020204" pitchFamily="34" charset="0"/>
                      </a:endParaRPr>
                    </a:p>
                  </a:txBody>
                  <a:tcPr marL="68580" marR="68580" marT="0" marB="0"/>
                </a:tc>
                <a:tc>
                  <a:txBody>
                    <a:bodyPr/>
                    <a:lstStyle/>
                    <a:p>
                      <a:pPr marL="0" marR="0" algn="ctr">
                        <a:spcBef>
                          <a:spcPts val="0"/>
                        </a:spcBef>
                        <a:spcAft>
                          <a:spcPts val="0"/>
                        </a:spcAft>
                      </a:pPr>
                      <a:r>
                        <a:rPr lang="en-CA" sz="1000" b="1" dirty="0" smtClean="0">
                          <a:solidFill>
                            <a:srgbClr val="FF0000"/>
                          </a:solidFill>
                          <a:effectLst/>
                          <a:latin typeface="Arial" panose="020B0604020202020204" pitchFamily="34" charset="0"/>
                          <a:ea typeface="MS Mincho"/>
                          <a:cs typeface="Arial" panose="020B0604020202020204" pitchFamily="34" charset="0"/>
                        </a:rPr>
                        <a:t>45</a:t>
                      </a:r>
                      <a:endParaRPr lang="en-US" sz="1000" b="1" dirty="0">
                        <a:solidFill>
                          <a:srgbClr val="FF0000"/>
                        </a:solidFill>
                        <a:effectLst/>
                        <a:latin typeface="Arial" panose="020B0604020202020204" pitchFamily="34" charset="0"/>
                        <a:ea typeface="MS Mincho"/>
                        <a:cs typeface="Arial" panose="020B0604020202020204" pitchFamily="34" charset="0"/>
                      </a:endParaRPr>
                    </a:p>
                  </a:txBody>
                  <a:tcPr marL="68580" marR="68580" marT="0" marB="0"/>
                </a:tc>
                <a:tc>
                  <a:txBody>
                    <a:bodyPr/>
                    <a:lstStyle/>
                    <a:p>
                      <a:pPr marL="0" marR="0" algn="ctr">
                        <a:spcBef>
                          <a:spcPts val="0"/>
                        </a:spcBef>
                        <a:spcAft>
                          <a:spcPts val="0"/>
                        </a:spcAft>
                      </a:pPr>
                      <a:r>
                        <a:rPr lang="en-GB" sz="1000" b="1" dirty="0" smtClean="0">
                          <a:effectLst/>
                          <a:latin typeface="Arial" panose="020B0604020202020204" pitchFamily="34" charset="0"/>
                          <a:cs typeface="Arial" panose="020B0604020202020204" pitchFamily="34" charset="0"/>
                        </a:rPr>
                        <a:t>50</a:t>
                      </a:r>
                      <a:endParaRPr lang="en-US" sz="1000" b="1" dirty="0">
                        <a:effectLst/>
                        <a:latin typeface="Arial" panose="020B0604020202020204" pitchFamily="34" charset="0"/>
                        <a:ea typeface="MS Mincho"/>
                        <a:cs typeface="Arial" panose="020B0604020202020204" pitchFamily="34" charset="0"/>
                      </a:endParaRPr>
                    </a:p>
                  </a:txBody>
                  <a:tcPr marL="68580" marR="68580" marT="0" marB="0"/>
                </a:tc>
                <a:tc>
                  <a:txBody>
                    <a:bodyPr/>
                    <a:lstStyle/>
                    <a:p>
                      <a:pPr marL="0" marR="0" algn="ctr">
                        <a:spcBef>
                          <a:spcPts val="0"/>
                        </a:spcBef>
                        <a:spcAft>
                          <a:spcPts val="0"/>
                        </a:spcAft>
                      </a:pPr>
                      <a:r>
                        <a:rPr lang="en-GB" sz="1000" b="1" dirty="0" smtClean="0">
                          <a:effectLst/>
                          <a:latin typeface="Arial" panose="020B0604020202020204" pitchFamily="34" charset="0"/>
                          <a:cs typeface="Arial" panose="020B0604020202020204" pitchFamily="34" charset="0"/>
                        </a:rPr>
                        <a:t>60, 70, 80, 90, 100</a:t>
                      </a:r>
                      <a:endParaRPr lang="en-US" sz="1000" b="1" dirty="0">
                        <a:effectLst/>
                        <a:latin typeface="Arial" panose="020B0604020202020204" pitchFamily="34" charset="0"/>
                        <a:ea typeface="MS Mincho"/>
                        <a:cs typeface="Arial" panose="020B0604020202020204" pitchFamily="34" charset="0"/>
                      </a:endParaRPr>
                    </a:p>
                  </a:txBody>
                  <a:tcPr marL="68580" marR="68580" marT="0" marB="0"/>
                </a:tc>
              </a:tr>
              <a:tr h="185050">
                <a:tc rowSpan="2">
                  <a:txBody>
                    <a:bodyPr/>
                    <a:lstStyle/>
                    <a:p>
                      <a:pPr marL="0" marR="0">
                        <a:spcBef>
                          <a:spcPts val="0"/>
                        </a:spcBef>
                        <a:spcAft>
                          <a:spcPts val="0"/>
                        </a:spcAft>
                      </a:pPr>
                      <a:r>
                        <a:rPr lang="en-GB" sz="1000">
                          <a:effectLst/>
                          <a:latin typeface="Arial" panose="020B0604020202020204" pitchFamily="34" charset="0"/>
                          <a:cs typeface="Arial" panose="020B0604020202020204" pitchFamily="34" charset="0"/>
                        </a:rPr>
                        <a:t>Power in Transmission Bandwidth Configuration</a:t>
                      </a:r>
                      <a:endParaRPr lang="en-US" sz="1000">
                        <a:effectLst/>
                        <a:latin typeface="Arial" panose="020B0604020202020204" pitchFamily="34" charset="0"/>
                        <a:ea typeface="MS Mincho"/>
                        <a:cs typeface="Arial" panose="020B0604020202020204" pitchFamily="34" charset="0"/>
                      </a:endParaRPr>
                    </a:p>
                  </a:txBody>
                  <a:tcPr marL="68580" marR="68580" marT="0" marB="0"/>
                </a:tc>
                <a:tc rowSpan="2">
                  <a:txBody>
                    <a:bodyPr/>
                    <a:lstStyle/>
                    <a:p>
                      <a:pPr marL="0" marR="0" algn="ctr">
                        <a:spcBef>
                          <a:spcPts val="0"/>
                        </a:spcBef>
                        <a:spcAft>
                          <a:spcPts val="0"/>
                        </a:spcAft>
                      </a:pPr>
                      <a:r>
                        <a:rPr lang="en-GB" sz="1000">
                          <a:effectLst/>
                          <a:latin typeface="Arial" panose="020B0604020202020204" pitchFamily="34" charset="0"/>
                          <a:cs typeface="Arial" panose="020B0604020202020204" pitchFamily="34" charset="0"/>
                        </a:rPr>
                        <a:t>dBm</a:t>
                      </a:r>
                      <a:endParaRPr lang="en-US" sz="1000">
                        <a:effectLst/>
                        <a:latin typeface="Arial" panose="020B0604020202020204" pitchFamily="34" charset="0"/>
                        <a:ea typeface="MS Mincho"/>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a:effectLst/>
                          <a:latin typeface="Arial" panose="020B0604020202020204" pitchFamily="34" charset="0"/>
                          <a:cs typeface="Arial" panose="020B0604020202020204" pitchFamily="34" charset="0"/>
                        </a:rPr>
                        <a:t>-25</a:t>
                      </a:r>
                      <a:r>
                        <a:rPr lang="en-GB" sz="1000" baseline="30000">
                          <a:effectLst/>
                          <a:latin typeface="Arial" panose="020B0604020202020204" pitchFamily="34" charset="0"/>
                          <a:cs typeface="Arial" panose="020B0604020202020204" pitchFamily="34" charset="0"/>
                        </a:rPr>
                        <a:t>2</a:t>
                      </a:r>
                      <a:endParaRPr lang="en-US" sz="1000">
                        <a:effectLst/>
                        <a:latin typeface="Arial" panose="020B0604020202020204" pitchFamily="34" charset="0"/>
                        <a:ea typeface="MS Mincho"/>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dirty="0">
                          <a:effectLst/>
                          <a:latin typeface="Arial" panose="020B0604020202020204" pitchFamily="34" charset="0"/>
                          <a:cs typeface="Arial" panose="020B0604020202020204" pitchFamily="34" charset="0"/>
                        </a:rPr>
                        <a:t>-24</a:t>
                      </a:r>
                      <a:r>
                        <a:rPr lang="en-GB" sz="1000" baseline="30000" dirty="0">
                          <a:effectLst/>
                          <a:latin typeface="Arial" panose="020B0604020202020204" pitchFamily="34" charset="0"/>
                          <a:cs typeface="Arial" panose="020B0604020202020204" pitchFamily="34" charset="0"/>
                        </a:rPr>
                        <a:t>2</a:t>
                      </a:r>
                      <a:endParaRPr lang="en-US" sz="1000" dirty="0">
                        <a:effectLst/>
                        <a:latin typeface="Arial" panose="020B0604020202020204" pitchFamily="34" charset="0"/>
                        <a:ea typeface="MS Mincho"/>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dirty="0">
                          <a:effectLst/>
                          <a:latin typeface="Arial" panose="020B0604020202020204" pitchFamily="34" charset="0"/>
                          <a:cs typeface="Arial" panose="020B0604020202020204" pitchFamily="34" charset="0"/>
                        </a:rPr>
                        <a:t>-23</a:t>
                      </a:r>
                      <a:r>
                        <a:rPr lang="en-GB" sz="1000" baseline="30000" dirty="0">
                          <a:effectLst/>
                          <a:latin typeface="Arial" panose="020B0604020202020204" pitchFamily="34" charset="0"/>
                          <a:cs typeface="Arial" panose="020B0604020202020204" pitchFamily="34" charset="0"/>
                        </a:rPr>
                        <a:t>2</a:t>
                      </a:r>
                      <a:endParaRPr lang="en-US" sz="1000" dirty="0">
                        <a:effectLst/>
                        <a:latin typeface="Arial" panose="020B0604020202020204" pitchFamily="34" charset="0"/>
                        <a:ea typeface="MS Mincho"/>
                        <a:cs typeface="Arial" panose="020B0604020202020204" pitchFamily="34" charset="0"/>
                      </a:endParaRPr>
                    </a:p>
                  </a:txBody>
                  <a:tcPr marL="68580" marR="6858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dirty="0" smtClean="0">
                          <a:effectLst/>
                          <a:latin typeface="Arial" panose="020B0604020202020204" pitchFamily="34" charset="0"/>
                          <a:cs typeface="Arial" panose="020B0604020202020204" pitchFamily="34" charset="0"/>
                        </a:rPr>
                        <a:t>-22.5</a:t>
                      </a:r>
                      <a:r>
                        <a:rPr lang="en-GB" sz="1000" baseline="30000" dirty="0" smtClean="0">
                          <a:effectLst/>
                          <a:latin typeface="Arial" panose="020B0604020202020204" pitchFamily="34" charset="0"/>
                          <a:cs typeface="Arial" panose="020B0604020202020204" pitchFamily="34" charset="0"/>
                        </a:rPr>
                        <a:t>2</a:t>
                      </a:r>
                      <a:endParaRPr lang="en-US" sz="1000" dirty="0" smtClean="0">
                        <a:effectLst/>
                        <a:latin typeface="Arial" panose="020B0604020202020204" pitchFamily="34" charset="0"/>
                        <a:ea typeface="MS Mincho"/>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dirty="0">
                          <a:effectLst/>
                          <a:latin typeface="Arial" panose="020B0604020202020204" pitchFamily="34" charset="0"/>
                          <a:cs typeface="Arial" panose="020B0604020202020204" pitchFamily="34" charset="0"/>
                        </a:rPr>
                        <a:t>-22</a:t>
                      </a:r>
                      <a:r>
                        <a:rPr lang="en-GB" sz="1000" baseline="30000" dirty="0">
                          <a:effectLst/>
                          <a:latin typeface="Arial" panose="020B0604020202020204" pitchFamily="34" charset="0"/>
                          <a:cs typeface="Arial" panose="020B0604020202020204" pitchFamily="34" charset="0"/>
                        </a:rPr>
                        <a:t>2</a:t>
                      </a:r>
                      <a:endParaRPr lang="en-US" sz="1000" dirty="0">
                        <a:effectLst/>
                        <a:latin typeface="Arial" panose="020B0604020202020204" pitchFamily="34" charset="0"/>
                        <a:ea typeface="MS Mincho"/>
                        <a:cs typeface="Arial" panose="020B0604020202020204" pitchFamily="34" charset="0"/>
                      </a:endParaRPr>
                    </a:p>
                  </a:txBody>
                  <a:tcPr marL="68580" marR="6858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dirty="0" smtClean="0">
                          <a:effectLst/>
                          <a:latin typeface="Arial" panose="020B0604020202020204" pitchFamily="34" charset="0"/>
                          <a:cs typeface="Arial" panose="020B0604020202020204" pitchFamily="34" charset="0"/>
                        </a:rPr>
                        <a:t>-21.5</a:t>
                      </a:r>
                      <a:r>
                        <a:rPr lang="en-GB" sz="1000" baseline="30000" dirty="0" smtClean="0">
                          <a:effectLst/>
                          <a:latin typeface="Arial" panose="020B0604020202020204" pitchFamily="34" charset="0"/>
                          <a:cs typeface="Arial" panose="020B0604020202020204" pitchFamily="34" charset="0"/>
                        </a:rPr>
                        <a:t>2</a:t>
                      </a:r>
                      <a:endParaRPr lang="en-US" sz="1000" dirty="0" smtClean="0">
                        <a:effectLst/>
                        <a:latin typeface="Arial" panose="020B0604020202020204" pitchFamily="34" charset="0"/>
                        <a:ea typeface="MS Mincho"/>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dirty="0">
                          <a:effectLst/>
                          <a:latin typeface="Arial" panose="020B0604020202020204" pitchFamily="34" charset="0"/>
                          <a:cs typeface="Arial" panose="020B0604020202020204" pitchFamily="34" charset="0"/>
                        </a:rPr>
                        <a:t>-21</a:t>
                      </a:r>
                      <a:r>
                        <a:rPr lang="en-GB" sz="1000" baseline="30000" dirty="0">
                          <a:effectLst/>
                          <a:latin typeface="Arial" panose="020B0604020202020204" pitchFamily="34" charset="0"/>
                          <a:cs typeface="Arial" panose="020B0604020202020204" pitchFamily="34" charset="0"/>
                        </a:rPr>
                        <a:t>2</a:t>
                      </a:r>
                      <a:endParaRPr lang="en-US" sz="1000" dirty="0">
                        <a:effectLst/>
                        <a:latin typeface="Arial" panose="020B0604020202020204" pitchFamily="34" charset="0"/>
                        <a:ea typeface="MS Mincho"/>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dirty="0">
                          <a:effectLst/>
                          <a:latin typeface="Arial" panose="020B0604020202020204" pitchFamily="34" charset="0"/>
                          <a:cs typeface="Arial" panose="020B0604020202020204" pitchFamily="34" charset="0"/>
                        </a:rPr>
                        <a:t>-20</a:t>
                      </a:r>
                      <a:r>
                        <a:rPr lang="en-GB" sz="1000" baseline="30000" dirty="0">
                          <a:effectLst/>
                          <a:latin typeface="Arial" panose="020B0604020202020204" pitchFamily="34" charset="0"/>
                          <a:cs typeface="Arial" panose="020B0604020202020204" pitchFamily="34" charset="0"/>
                        </a:rPr>
                        <a:t>2</a:t>
                      </a:r>
                      <a:endParaRPr lang="en-US" sz="1000" dirty="0">
                        <a:effectLst/>
                        <a:latin typeface="Arial" panose="020B0604020202020204" pitchFamily="34" charset="0"/>
                        <a:ea typeface="MS Mincho"/>
                        <a:cs typeface="Arial" panose="020B0604020202020204" pitchFamily="34" charset="0"/>
                      </a:endParaRPr>
                    </a:p>
                  </a:txBody>
                  <a:tcPr marL="68580" marR="68580" marT="0" marB="0"/>
                </a:tc>
              </a:tr>
              <a:tr h="0">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GB" sz="1000">
                          <a:effectLst/>
                          <a:latin typeface="Arial" panose="020B0604020202020204" pitchFamily="34" charset="0"/>
                          <a:cs typeface="Arial" panose="020B0604020202020204" pitchFamily="34" charset="0"/>
                        </a:rPr>
                        <a:t>-27</a:t>
                      </a:r>
                      <a:r>
                        <a:rPr lang="en-GB" sz="1000" baseline="30000">
                          <a:effectLst/>
                          <a:latin typeface="Arial" panose="020B0604020202020204" pitchFamily="34" charset="0"/>
                          <a:cs typeface="Arial" panose="020B0604020202020204" pitchFamily="34" charset="0"/>
                        </a:rPr>
                        <a:t>3</a:t>
                      </a:r>
                      <a:endParaRPr lang="en-US" sz="1000">
                        <a:effectLst/>
                        <a:latin typeface="Arial" panose="020B0604020202020204" pitchFamily="34" charset="0"/>
                        <a:ea typeface="MS Mincho"/>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a:effectLst/>
                          <a:latin typeface="Arial" panose="020B0604020202020204" pitchFamily="34" charset="0"/>
                          <a:cs typeface="Arial" panose="020B0604020202020204" pitchFamily="34" charset="0"/>
                        </a:rPr>
                        <a:t>-26</a:t>
                      </a:r>
                      <a:r>
                        <a:rPr lang="en-GB" sz="1000" baseline="30000">
                          <a:effectLst/>
                          <a:latin typeface="Arial" panose="020B0604020202020204" pitchFamily="34" charset="0"/>
                          <a:cs typeface="Arial" panose="020B0604020202020204" pitchFamily="34" charset="0"/>
                        </a:rPr>
                        <a:t>3</a:t>
                      </a:r>
                      <a:endParaRPr lang="en-US" sz="1000">
                        <a:effectLst/>
                        <a:latin typeface="Arial" panose="020B0604020202020204" pitchFamily="34" charset="0"/>
                        <a:ea typeface="MS Mincho"/>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dirty="0">
                          <a:effectLst/>
                          <a:latin typeface="Arial" panose="020B0604020202020204" pitchFamily="34" charset="0"/>
                          <a:cs typeface="Arial" panose="020B0604020202020204" pitchFamily="34" charset="0"/>
                        </a:rPr>
                        <a:t>-25</a:t>
                      </a:r>
                      <a:r>
                        <a:rPr lang="en-GB" sz="1000" baseline="30000" dirty="0">
                          <a:effectLst/>
                          <a:latin typeface="Arial" panose="020B0604020202020204" pitchFamily="34" charset="0"/>
                          <a:cs typeface="Arial" panose="020B0604020202020204" pitchFamily="34" charset="0"/>
                        </a:rPr>
                        <a:t>3</a:t>
                      </a:r>
                      <a:endParaRPr lang="en-US" sz="1000" dirty="0">
                        <a:effectLst/>
                        <a:latin typeface="Arial" panose="020B0604020202020204" pitchFamily="34" charset="0"/>
                        <a:ea typeface="MS Mincho"/>
                        <a:cs typeface="Arial" panose="020B0604020202020204" pitchFamily="34" charset="0"/>
                      </a:endParaRPr>
                    </a:p>
                  </a:txBody>
                  <a:tcPr marL="68580" marR="68580" marT="0" marB="0" anchor="ctr"/>
                </a:tc>
                <a:tc>
                  <a:txBody>
                    <a:bodyPr/>
                    <a:lstStyle/>
                    <a:p>
                      <a:pPr marL="0" marR="0" algn="ctr">
                        <a:spcBef>
                          <a:spcPts val="0"/>
                        </a:spcBef>
                        <a:spcAft>
                          <a:spcPts val="0"/>
                        </a:spcAft>
                      </a:pPr>
                      <a:endParaRPr lang="en-US" sz="1000" dirty="0">
                        <a:effectLst/>
                        <a:latin typeface="Arial" panose="020B0604020202020204" pitchFamily="34" charset="0"/>
                        <a:ea typeface="MS Mincho"/>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dirty="0">
                          <a:effectLst/>
                          <a:latin typeface="Arial" panose="020B0604020202020204" pitchFamily="34" charset="0"/>
                          <a:cs typeface="Arial" panose="020B0604020202020204" pitchFamily="34" charset="0"/>
                        </a:rPr>
                        <a:t>-24</a:t>
                      </a:r>
                      <a:r>
                        <a:rPr lang="en-GB" sz="1000" baseline="30000" dirty="0">
                          <a:effectLst/>
                          <a:latin typeface="Arial" panose="020B0604020202020204" pitchFamily="34" charset="0"/>
                          <a:cs typeface="Arial" panose="020B0604020202020204" pitchFamily="34" charset="0"/>
                        </a:rPr>
                        <a:t>3</a:t>
                      </a:r>
                      <a:endParaRPr lang="en-US" sz="1000" dirty="0">
                        <a:effectLst/>
                        <a:latin typeface="Arial" panose="020B0604020202020204" pitchFamily="34" charset="0"/>
                        <a:ea typeface="MS Mincho"/>
                        <a:cs typeface="Arial" panose="020B0604020202020204" pitchFamily="34" charset="0"/>
                      </a:endParaRPr>
                    </a:p>
                  </a:txBody>
                  <a:tcPr marL="68580" marR="68580" marT="0" marB="0" anchor="ctr"/>
                </a:tc>
                <a:tc>
                  <a:txBody>
                    <a:bodyPr/>
                    <a:lstStyle/>
                    <a:p>
                      <a:pPr marL="0" marR="0" algn="ctr">
                        <a:spcBef>
                          <a:spcPts val="0"/>
                        </a:spcBef>
                        <a:spcAft>
                          <a:spcPts val="0"/>
                        </a:spcAft>
                      </a:pPr>
                      <a:endParaRPr lang="en-US" sz="1000" dirty="0">
                        <a:effectLst/>
                        <a:latin typeface="Arial" panose="020B0604020202020204" pitchFamily="34" charset="0"/>
                        <a:ea typeface="MS Mincho"/>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dirty="0">
                          <a:effectLst/>
                          <a:latin typeface="Arial" panose="020B0604020202020204" pitchFamily="34" charset="0"/>
                          <a:cs typeface="Arial" panose="020B0604020202020204" pitchFamily="34" charset="0"/>
                        </a:rPr>
                        <a:t>-23</a:t>
                      </a:r>
                      <a:r>
                        <a:rPr lang="en-GB" sz="1000" baseline="30000" dirty="0">
                          <a:effectLst/>
                          <a:latin typeface="Arial" panose="020B0604020202020204" pitchFamily="34" charset="0"/>
                          <a:cs typeface="Arial" panose="020B0604020202020204" pitchFamily="34" charset="0"/>
                        </a:rPr>
                        <a:t>3</a:t>
                      </a:r>
                      <a:endParaRPr lang="en-US" sz="1000" dirty="0">
                        <a:effectLst/>
                        <a:latin typeface="Arial" panose="020B0604020202020204" pitchFamily="34" charset="0"/>
                        <a:ea typeface="MS Mincho"/>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dirty="0">
                          <a:effectLst/>
                          <a:latin typeface="Arial" panose="020B0604020202020204" pitchFamily="34" charset="0"/>
                          <a:cs typeface="Arial" panose="020B0604020202020204" pitchFamily="34" charset="0"/>
                        </a:rPr>
                        <a:t>-22</a:t>
                      </a:r>
                      <a:r>
                        <a:rPr lang="en-GB" sz="1000" baseline="30000" dirty="0">
                          <a:effectLst/>
                          <a:latin typeface="Arial" panose="020B0604020202020204" pitchFamily="34" charset="0"/>
                          <a:cs typeface="Arial" panose="020B0604020202020204" pitchFamily="34" charset="0"/>
                        </a:rPr>
                        <a:t>3</a:t>
                      </a:r>
                      <a:endParaRPr lang="en-US" sz="1000" dirty="0">
                        <a:effectLst/>
                        <a:latin typeface="Arial" panose="020B0604020202020204" pitchFamily="34" charset="0"/>
                        <a:ea typeface="MS Mincho"/>
                        <a:cs typeface="Arial" panose="020B0604020202020204" pitchFamily="34" charset="0"/>
                      </a:endParaRPr>
                    </a:p>
                  </a:txBody>
                  <a:tcPr marL="68580" marR="68580" marT="0" marB="0"/>
                </a:tc>
              </a:tr>
              <a:tr h="252730">
                <a:tc gridSpan="10">
                  <a:txBody>
                    <a:bodyPr/>
                    <a:lstStyle/>
                    <a:p>
                      <a:pPr marL="540385" marR="0" indent="-540385">
                        <a:spcBef>
                          <a:spcPts val="0"/>
                        </a:spcBef>
                        <a:spcAft>
                          <a:spcPts val="0"/>
                        </a:spcAft>
                      </a:pPr>
                      <a:r>
                        <a:rPr lang="en-GB" sz="1000" dirty="0">
                          <a:effectLst/>
                          <a:latin typeface="Arial" panose="020B0604020202020204" pitchFamily="34" charset="0"/>
                          <a:cs typeface="Arial" panose="020B0604020202020204" pitchFamily="34" charset="0"/>
                        </a:rPr>
                        <a:t>NOTE 1:	The transmitter shall be set to 4 dB below </a:t>
                      </a:r>
                      <a:r>
                        <a:rPr lang="en-GB" sz="1000" dirty="0" err="1">
                          <a:effectLst/>
                          <a:latin typeface="Arial" panose="020B0604020202020204" pitchFamily="34" charset="0"/>
                          <a:cs typeface="Arial" panose="020B0604020202020204" pitchFamily="34" charset="0"/>
                        </a:rPr>
                        <a:t>P</a:t>
                      </a:r>
                      <a:r>
                        <a:rPr lang="en-GB" sz="1000" baseline="-25000" dirty="0" err="1">
                          <a:effectLst/>
                          <a:latin typeface="Arial" panose="020B0604020202020204" pitchFamily="34" charset="0"/>
                          <a:cs typeface="Arial" panose="020B0604020202020204" pitchFamily="34" charset="0"/>
                        </a:rPr>
                        <a:t>CMAX_L,f,c</a:t>
                      </a:r>
                      <a:r>
                        <a:rPr lang="en-GB" sz="1000" dirty="0">
                          <a:effectLst/>
                          <a:latin typeface="Arial" panose="020B0604020202020204" pitchFamily="34" charset="0"/>
                          <a:cs typeface="Arial" panose="020B0604020202020204" pitchFamily="34" charset="0"/>
                        </a:rPr>
                        <a:t> at the minimum uplink configuration specified in Table 7.3.2-3 with </a:t>
                      </a:r>
                      <a:r>
                        <a:rPr lang="en-GB" sz="1000" dirty="0" err="1">
                          <a:effectLst/>
                          <a:latin typeface="Arial" panose="020B0604020202020204" pitchFamily="34" charset="0"/>
                          <a:cs typeface="Arial" panose="020B0604020202020204" pitchFamily="34" charset="0"/>
                        </a:rPr>
                        <a:t>P</a:t>
                      </a:r>
                      <a:r>
                        <a:rPr lang="en-GB" sz="1000" baseline="-25000" dirty="0" err="1">
                          <a:effectLst/>
                          <a:latin typeface="Arial" panose="020B0604020202020204" pitchFamily="34" charset="0"/>
                          <a:cs typeface="Arial" panose="020B0604020202020204" pitchFamily="34" charset="0"/>
                        </a:rPr>
                        <a:t>CMAX_L,f,c</a:t>
                      </a:r>
                      <a:r>
                        <a:rPr lang="en-GB" sz="1000" dirty="0">
                          <a:effectLst/>
                          <a:latin typeface="Arial" panose="020B0604020202020204" pitchFamily="34" charset="0"/>
                          <a:cs typeface="Arial" panose="020B0604020202020204" pitchFamily="34" charset="0"/>
                        </a:rPr>
                        <a:t> as defined in clause 6.2.4.</a:t>
                      </a:r>
                      <a:endParaRPr lang="en-US" sz="1000" dirty="0">
                        <a:effectLst/>
                        <a:latin typeface="Arial" panose="020B0604020202020204" pitchFamily="34" charset="0"/>
                        <a:cs typeface="Arial" panose="020B0604020202020204" pitchFamily="34" charset="0"/>
                      </a:endParaRPr>
                    </a:p>
                    <a:p>
                      <a:pPr marL="540385" marR="0" indent="-540385">
                        <a:spcBef>
                          <a:spcPts val="0"/>
                        </a:spcBef>
                        <a:spcAft>
                          <a:spcPts val="0"/>
                        </a:spcAft>
                      </a:pPr>
                      <a:r>
                        <a:rPr lang="en-GB" sz="1000" dirty="0">
                          <a:effectLst/>
                          <a:latin typeface="Arial" panose="020B0604020202020204" pitchFamily="34" charset="0"/>
                          <a:cs typeface="Arial" panose="020B0604020202020204" pitchFamily="34" charset="0"/>
                        </a:rPr>
                        <a:t>NOTE 2:	Reference measurement channel is A.3.2.3 or A.3.3.3 for 64 QAM.</a:t>
                      </a:r>
                      <a:endParaRPr lang="en-US" sz="1000" dirty="0">
                        <a:effectLst/>
                        <a:latin typeface="Arial" panose="020B0604020202020204" pitchFamily="34" charset="0"/>
                        <a:cs typeface="Arial" panose="020B0604020202020204" pitchFamily="34" charset="0"/>
                      </a:endParaRPr>
                    </a:p>
                    <a:p>
                      <a:pPr marL="540385" marR="0" indent="-540385">
                        <a:spcBef>
                          <a:spcPts val="0"/>
                        </a:spcBef>
                        <a:spcAft>
                          <a:spcPts val="0"/>
                        </a:spcAft>
                      </a:pPr>
                      <a:r>
                        <a:rPr lang="en-GB" sz="1000" dirty="0">
                          <a:effectLst/>
                          <a:latin typeface="Arial" panose="020B0604020202020204" pitchFamily="34" charset="0"/>
                          <a:cs typeface="Arial" panose="020B0604020202020204" pitchFamily="34" charset="0"/>
                        </a:rPr>
                        <a:t>NOTE 3:	Reference measurement channel is A.3.2.4 or A.3.3.4 for 256 QAM.</a:t>
                      </a:r>
                      <a:endParaRPr lang="en-US" sz="1000" dirty="0">
                        <a:effectLst/>
                        <a:latin typeface="Arial" panose="020B0604020202020204" pitchFamily="34" charset="0"/>
                        <a:ea typeface="MS Mincho"/>
                        <a:cs typeface="Arial" panose="020B0604020202020204" pitchFamily="34"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6" name="Rectangle 1"/>
          <p:cNvSpPr>
            <a:spLocks noChangeArrowheads="1"/>
          </p:cNvSpPr>
          <p:nvPr/>
        </p:nvSpPr>
        <p:spPr bwMode="auto">
          <a:xfrm>
            <a:off x="3207375" y="2032282"/>
            <a:ext cx="3808788"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000" b="1" i="0" u="none" strike="noStrike" cap="none" normalizeH="0" baseline="0" dirty="0" smtClean="0">
                <a:ln>
                  <a:noFill/>
                </a:ln>
                <a:solidFill>
                  <a:schemeClr val="tx1"/>
                </a:solidFill>
                <a:effectLst/>
                <a:latin typeface="Arial" pitchFamily="34" charset="0"/>
                <a:ea typeface="MS Mincho" pitchFamily="49" charset="-128"/>
                <a:cs typeface="Times New Roman" pitchFamily="18" charset="0"/>
              </a:rPr>
              <a:t>Table 7.4-1: Maximum input level</a:t>
            </a:r>
            <a:endParaRPr kumimoji="0" lang="en-US" altLang="en-US" sz="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2915429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304395-0370-3046-A683-5796E74535E5}"/>
              </a:ext>
            </a:extLst>
          </p:cNvPr>
          <p:cNvSpPr>
            <a:spLocks noGrp="1"/>
          </p:cNvSpPr>
          <p:nvPr>
            <p:ph type="title"/>
          </p:nvPr>
        </p:nvSpPr>
        <p:spPr>
          <a:xfrm>
            <a:off x="838200" y="365126"/>
            <a:ext cx="10515600" cy="673966"/>
          </a:xfrm>
        </p:spPr>
        <p:txBody>
          <a:bodyPr>
            <a:normAutofit fontScale="90000"/>
          </a:bodyPr>
          <a:lstStyle/>
          <a:p>
            <a:r>
              <a:rPr lang="en-CA" dirty="0" smtClean="0"/>
              <a:t>WF: R17 Equation based ACS from [1]</a:t>
            </a:r>
            <a:endParaRPr lang="x-none" dirty="0"/>
          </a:p>
        </p:txBody>
      </p:sp>
      <p:graphicFrame>
        <p:nvGraphicFramePr>
          <p:cNvPr id="3" name="Table 2"/>
          <p:cNvGraphicFramePr>
            <a:graphicFrameLocks noGrp="1"/>
          </p:cNvGraphicFramePr>
          <p:nvPr>
            <p:extLst>
              <p:ext uri="{D42A27DB-BD31-4B8C-83A1-F6EECF244321}">
                <p14:modId xmlns:p14="http://schemas.microsoft.com/office/powerpoint/2010/main" val="3095558363"/>
              </p:ext>
            </p:extLst>
          </p:nvPr>
        </p:nvGraphicFramePr>
        <p:xfrm>
          <a:off x="399398" y="1325277"/>
          <a:ext cx="4899025" cy="731520"/>
        </p:xfrm>
        <a:graphic>
          <a:graphicData uri="http://schemas.openxmlformats.org/drawingml/2006/table">
            <a:tbl>
              <a:tblPr firstRow="1" firstCol="1" bandRow="1">
                <a:tableStyleId>{5940675A-B579-460E-94D1-54222C63F5DA}</a:tableStyleId>
              </a:tblPr>
              <a:tblGrid>
                <a:gridCol w="959485"/>
                <a:gridCol w="489585"/>
                <a:gridCol w="451485"/>
                <a:gridCol w="311785"/>
                <a:gridCol w="2686685"/>
              </a:tblGrid>
              <a:tr h="182880">
                <a:tc rowSpan="2">
                  <a:txBody>
                    <a:bodyPr/>
                    <a:lstStyle/>
                    <a:p>
                      <a:pPr marL="0" marR="0" algn="ctr">
                        <a:spcBef>
                          <a:spcPts val="0"/>
                        </a:spcBef>
                        <a:spcAft>
                          <a:spcPts val="0"/>
                        </a:spcAft>
                      </a:pPr>
                      <a:r>
                        <a:rPr lang="en-GB" sz="1000" b="1" dirty="0">
                          <a:effectLst/>
                          <a:latin typeface="Arial" panose="020B0604020202020204" pitchFamily="34" charset="0"/>
                          <a:cs typeface="Arial" panose="020B0604020202020204" pitchFamily="34" charset="0"/>
                        </a:rPr>
                        <a:t>RX parameter</a:t>
                      </a:r>
                      <a:endParaRPr lang="en-US" sz="1000" b="1" dirty="0">
                        <a:effectLst/>
                        <a:latin typeface="Arial" panose="020B0604020202020204" pitchFamily="34" charset="0"/>
                        <a:ea typeface="Times New Roman"/>
                        <a:cs typeface="Arial" panose="020B0604020202020204" pitchFamily="34" charset="0"/>
                      </a:endParaRPr>
                    </a:p>
                  </a:txBody>
                  <a:tcPr marL="68580" marR="68580" marT="0" marB="0" anchor="ctr"/>
                </a:tc>
                <a:tc rowSpan="2">
                  <a:txBody>
                    <a:bodyPr/>
                    <a:lstStyle/>
                    <a:p>
                      <a:pPr marL="0" marR="0" algn="ctr">
                        <a:spcBef>
                          <a:spcPts val="0"/>
                        </a:spcBef>
                        <a:spcAft>
                          <a:spcPts val="0"/>
                        </a:spcAft>
                      </a:pPr>
                      <a:r>
                        <a:rPr lang="en-GB" sz="1000" b="1" dirty="0">
                          <a:effectLst/>
                          <a:latin typeface="Arial" panose="020B0604020202020204" pitchFamily="34" charset="0"/>
                          <a:cs typeface="Arial" panose="020B0604020202020204" pitchFamily="34" charset="0"/>
                        </a:rPr>
                        <a:t>Units</a:t>
                      </a:r>
                      <a:endParaRPr lang="en-US" sz="1000" b="1" dirty="0">
                        <a:effectLst/>
                        <a:latin typeface="Arial" panose="020B0604020202020204" pitchFamily="34" charset="0"/>
                        <a:ea typeface="Times New Roman"/>
                        <a:cs typeface="Arial" panose="020B0604020202020204" pitchFamily="34" charset="0"/>
                      </a:endParaRPr>
                    </a:p>
                  </a:txBody>
                  <a:tcPr marL="68580" marR="68580" marT="0" marB="0" anchor="ctr"/>
                </a:tc>
                <a:tc gridSpan="3">
                  <a:txBody>
                    <a:bodyPr/>
                    <a:lstStyle/>
                    <a:p>
                      <a:pPr marL="0" marR="0" algn="ctr">
                        <a:spcBef>
                          <a:spcPts val="0"/>
                        </a:spcBef>
                        <a:spcAft>
                          <a:spcPts val="0"/>
                        </a:spcAft>
                      </a:pPr>
                      <a:r>
                        <a:rPr lang="en-GB" sz="1000" b="1" dirty="0">
                          <a:effectLst/>
                          <a:latin typeface="Arial" panose="020B0604020202020204" pitchFamily="34" charset="0"/>
                          <a:cs typeface="Arial" panose="020B0604020202020204" pitchFamily="34" charset="0"/>
                        </a:rPr>
                        <a:t>Channel bandwidth (MHz)</a:t>
                      </a:r>
                      <a:endParaRPr lang="en-US" sz="1000" b="1" dirty="0">
                        <a:effectLst/>
                        <a:latin typeface="Arial" panose="020B0604020202020204" pitchFamily="34" charset="0"/>
                        <a:ea typeface="Times New Roman"/>
                        <a:cs typeface="Arial" panose="020B0604020202020204" pitchFamily="34" charset="0"/>
                      </a:endParaRPr>
                    </a:p>
                  </a:txBody>
                  <a:tcPr marL="68580" marR="68580" marT="0" marB="0" anchor="ctr"/>
                </a:tc>
                <a:tc hMerge="1">
                  <a:txBody>
                    <a:bodyPr/>
                    <a:lstStyle/>
                    <a:p>
                      <a:endParaRPr lang="en-US"/>
                    </a:p>
                  </a:txBody>
                  <a:tcPr/>
                </a:tc>
                <a:tc hMerge="1">
                  <a:txBody>
                    <a:bodyPr/>
                    <a:lstStyle/>
                    <a:p>
                      <a:endParaRPr lang="en-US"/>
                    </a:p>
                  </a:txBody>
                  <a:tcPr/>
                </a:tc>
              </a:tr>
              <a:tr h="182880">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GB" sz="1000" b="1" dirty="0">
                          <a:effectLst/>
                          <a:latin typeface="Arial" panose="020B0604020202020204" pitchFamily="34" charset="0"/>
                          <a:cs typeface="Arial" panose="020B0604020202020204" pitchFamily="34" charset="0"/>
                        </a:rPr>
                        <a:t>5, 10</a:t>
                      </a:r>
                      <a:endParaRPr lang="en-US" sz="1000" b="1"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b="1" dirty="0">
                          <a:effectLst/>
                          <a:latin typeface="Arial" panose="020B0604020202020204" pitchFamily="34" charset="0"/>
                          <a:cs typeface="Arial" panose="020B0604020202020204" pitchFamily="34" charset="0"/>
                        </a:rPr>
                        <a:t>15</a:t>
                      </a:r>
                      <a:endParaRPr lang="en-US" sz="1000" b="1"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b="1" dirty="0">
                          <a:effectLst/>
                          <a:latin typeface="Arial" panose="020B0604020202020204" pitchFamily="34" charset="0"/>
                          <a:cs typeface="Arial" panose="020B0604020202020204" pitchFamily="34" charset="0"/>
                        </a:rPr>
                        <a:t>20, 25, 30, </a:t>
                      </a:r>
                      <a:r>
                        <a:rPr lang="en-GB" sz="1000" b="1" dirty="0" smtClean="0">
                          <a:solidFill>
                            <a:srgbClr val="FF0000"/>
                          </a:solidFill>
                          <a:effectLst/>
                          <a:latin typeface="Arial" panose="020B0604020202020204" pitchFamily="34" charset="0"/>
                          <a:cs typeface="Arial" panose="020B0604020202020204" pitchFamily="34" charset="0"/>
                        </a:rPr>
                        <a:t>35</a:t>
                      </a:r>
                      <a:r>
                        <a:rPr lang="en-GB" sz="1000" b="1" dirty="0" smtClean="0">
                          <a:effectLst/>
                          <a:latin typeface="Arial" panose="020B0604020202020204" pitchFamily="34" charset="0"/>
                          <a:cs typeface="Arial" panose="020B0604020202020204" pitchFamily="34" charset="0"/>
                        </a:rPr>
                        <a:t>, 40</a:t>
                      </a:r>
                      <a:r>
                        <a:rPr lang="en-GB" sz="1000" b="1" dirty="0">
                          <a:effectLst/>
                          <a:latin typeface="Arial" panose="020B0604020202020204" pitchFamily="34" charset="0"/>
                          <a:cs typeface="Arial" panose="020B0604020202020204" pitchFamily="34" charset="0"/>
                        </a:rPr>
                        <a:t>, </a:t>
                      </a:r>
                      <a:r>
                        <a:rPr lang="en-GB" sz="1000" b="1" dirty="0" smtClean="0">
                          <a:solidFill>
                            <a:srgbClr val="FF0000"/>
                          </a:solidFill>
                          <a:effectLst/>
                          <a:latin typeface="Arial" panose="020B0604020202020204" pitchFamily="34" charset="0"/>
                          <a:cs typeface="Arial" panose="020B0604020202020204" pitchFamily="34" charset="0"/>
                        </a:rPr>
                        <a:t>45</a:t>
                      </a:r>
                      <a:r>
                        <a:rPr lang="en-GB" sz="1000" b="1" dirty="0" smtClean="0">
                          <a:effectLst/>
                          <a:latin typeface="Arial" panose="020B0604020202020204" pitchFamily="34" charset="0"/>
                          <a:cs typeface="Arial" panose="020B0604020202020204" pitchFamily="34" charset="0"/>
                        </a:rPr>
                        <a:t>, 50</a:t>
                      </a:r>
                      <a:r>
                        <a:rPr lang="en-GB" sz="1000" b="1" dirty="0">
                          <a:effectLst/>
                          <a:latin typeface="Arial" panose="020B0604020202020204" pitchFamily="34" charset="0"/>
                          <a:cs typeface="Arial" panose="020B0604020202020204" pitchFamily="34" charset="0"/>
                        </a:rPr>
                        <a:t>, 60, 70, 80, 90, 100</a:t>
                      </a:r>
                      <a:endParaRPr lang="en-US" sz="1000" b="1" dirty="0">
                        <a:effectLst/>
                        <a:latin typeface="Arial" panose="020B0604020202020204" pitchFamily="34" charset="0"/>
                        <a:ea typeface="Times New Roman"/>
                        <a:cs typeface="Arial" panose="020B0604020202020204" pitchFamily="34" charset="0"/>
                      </a:endParaRPr>
                    </a:p>
                  </a:txBody>
                  <a:tcPr marL="68580" marR="68580" marT="0" marB="0" anchor="ctr"/>
                </a:tc>
              </a:tr>
              <a:tr h="182880">
                <a:tc>
                  <a:txBody>
                    <a:bodyPr/>
                    <a:lstStyle/>
                    <a:p>
                      <a:pPr marL="0" marR="0" algn="ctr">
                        <a:spcBef>
                          <a:spcPts val="0"/>
                        </a:spcBef>
                        <a:spcAft>
                          <a:spcPts val="0"/>
                        </a:spcAft>
                      </a:pPr>
                      <a:r>
                        <a:rPr lang="en-GB" sz="1000" dirty="0" smtClean="0">
                          <a:effectLst/>
                          <a:latin typeface="Arial" panose="020B0604020202020204" pitchFamily="34" charset="0"/>
                          <a:cs typeface="Arial" panose="020B0604020202020204" pitchFamily="34" charset="0"/>
                        </a:rPr>
                        <a:t>ACS</a:t>
                      </a:r>
                      <a:r>
                        <a:rPr lang="en-GB" sz="1000" baseline="30000" dirty="0" smtClean="0">
                          <a:effectLst/>
                          <a:latin typeface="Arial" panose="020B0604020202020204" pitchFamily="34" charset="0"/>
                          <a:cs typeface="Arial" panose="020B0604020202020204" pitchFamily="34" charset="0"/>
                        </a:rPr>
                        <a:t>1</a:t>
                      </a:r>
                      <a:endParaRPr lang="en-US" sz="1000" baseline="300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dirty="0">
                          <a:effectLst/>
                          <a:latin typeface="Arial" panose="020B0604020202020204" pitchFamily="34" charset="0"/>
                          <a:cs typeface="Arial" panose="020B0604020202020204" pitchFamily="34" charset="0"/>
                        </a:rPr>
                        <a:t>dB</a:t>
                      </a: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dirty="0">
                          <a:effectLst/>
                          <a:latin typeface="Arial" panose="020B0604020202020204" pitchFamily="34" charset="0"/>
                          <a:cs typeface="Arial" panose="020B0604020202020204" pitchFamily="34" charset="0"/>
                        </a:rPr>
                        <a:t>33</a:t>
                      </a: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dirty="0">
                          <a:effectLst/>
                          <a:latin typeface="Arial" panose="020B0604020202020204" pitchFamily="34" charset="0"/>
                          <a:cs typeface="Arial" panose="020B0604020202020204" pitchFamily="34" charset="0"/>
                        </a:rPr>
                        <a:t>30</a:t>
                      </a: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dirty="0">
                          <a:effectLst/>
                          <a:latin typeface="Arial" panose="020B0604020202020204" pitchFamily="34" charset="0"/>
                          <a:cs typeface="Arial" panose="020B0604020202020204" pitchFamily="34" charset="0"/>
                        </a:rPr>
                        <a:t>27 – 10log</a:t>
                      </a:r>
                      <a:r>
                        <a:rPr lang="en-GB" sz="1000" baseline="-25000" dirty="0">
                          <a:effectLst/>
                          <a:latin typeface="Arial" panose="020B0604020202020204" pitchFamily="34" charset="0"/>
                          <a:cs typeface="Arial" panose="020B0604020202020204" pitchFamily="34" charset="0"/>
                        </a:rPr>
                        <a:t>10</a:t>
                      </a:r>
                      <a:r>
                        <a:rPr lang="en-GB" sz="1000" dirty="0">
                          <a:effectLst/>
                          <a:latin typeface="Arial" panose="020B0604020202020204" pitchFamily="34" charset="0"/>
                          <a:cs typeface="Arial" panose="020B0604020202020204" pitchFamily="34" charset="0"/>
                        </a:rPr>
                        <a:t>(</a:t>
                      </a:r>
                      <a:r>
                        <a:rPr lang="en-GB" sz="1000" dirty="0" err="1">
                          <a:effectLst/>
                          <a:latin typeface="Arial" panose="020B0604020202020204" pitchFamily="34" charset="0"/>
                          <a:cs typeface="Arial" panose="020B0604020202020204" pitchFamily="34" charset="0"/>
                        </a:rPr>
                        <a:t>BW</a:t>
                      </a:r>
                      <a:r>
                        <a:rPr lang="en-GB" sz="1000" baseline="-25000" dirty="0" err="1">
                          <a:effectLst/>
                          <a:latin typeface="Arial" panose="020B0604020202020204" pitchFamily="34" charset="0"/>
                          <a:cs typeface="Arial" panose="020B0604020202020204" pitchFamily="34" charset="0"/>
                        </a:rPr>
                        <a:t>Channel</a:t>
                      </a:r>
                      <a:r>
                        <a:rPr lang="en-GB" sz="1000" dirty="0">
                          <a:effectLst/>
                          <a:latin typeface="Arial" panose="020B0604020202020204" pitchFamily="34" charset="0"/>
                          <a:cs typeface="Arial" panose="020B0604020202020204" pitchFamily="34" charset="0"/>
                        </a:rPr>
                        <a:t> /20)</a:t>
                      </a: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r>
              <a:tr h="182880">
                <a:tc grid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dirty="0" smtClean="0">
                          <a:effectLst/>
                          <a:latin typeface="Arial" panose="020B0604020202020204" pitchFamily="34" charset="0"/>
                          <a:ea typeface="Times New Roman" panose="02020603050405020304" pitchFamily="18" charset="0"/>
                        </a:rPr>
                        <a:t>NOTE 1: </a:t>
                      </a:r>
                      <a:r>
                        <a:rPr lang="en-CA" sz="1000" dirty="0" smtClean="0">
                          <a:effectLst/>
                          <a:latin typeface="Arial" panose="020B0604020202020204" pitchFamily="34" charset="0"/>
                          <a:ea typeface="Times New Roman" panose="02020603050405020304" pitchFamily="18" charset="0"/>
                        </a:rPr>
                        <a:t>ACS value is rounded to the next higher 0.5dB value</a:t>
                      </a:r>
                      <a:endParaRPr lang="en-US" sz="1000" dirty="0" smtClean="0">
                        <a:effectLst/>
                        <a:latin typeface="Times New Roman" panose="02020603050405020304" pitchFamily="18" charset="0"/>
                        <a:ea typeface="Times New Roman" panose="02020603050405020304" pitchFamily="18" charset="0"/>
                      </a:endParaRPr>
                    </a:p>
                  </a:txBody>
                  <a:tcPr marL="68580" marR="68580" marT="0" marB="0" anchor="ctr"/>
                </a:tc>
                <a:tc hMerge="1">
                  <a:txBody>
                    <a:bodyPr/>
                    <a:lstStyle/>
                    <a:p>
                      <a:pPr marL="0" marR="0" algn="ctr">
                        <a:spcBef>
                          <a:spcPts val="0"/>
                        </a:spcBef>
                        <a:spcAft>
                          <a:spcPts val="0"/>
                        </a:spcAft>
                      </a:pP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c hMerge="1">
                  <a:txBody>
                    <a:bodyPr/>
                    <a:lstStyle/>
                    <a:p>
                      <a:pPr marL="0" marR="0" algn="ctr">
                        <a:spcBef>
                          <a:spcPts val="0"/>
                        </a:spcBef>
                        <a:spcAft>
                          <a:spcPts val="0"/>
                        </a:spcAft>
                      </a:pP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c hMerge="1">
                  <a:txBody>
                    <a:bodyPr/>
                    <a:lstStyle/>
                    <a:p>
                      <a:pPr marL="0" marR="0" algn="ctr">
                        <a:spcBef>
                          <a:spcPts val="0"/>
                        </a:spcBef>
                        <a:spcAft>
                          <a:spcPts val="0"/>
                        </a:spcAft>
                      </a:pP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c hMerge="1">
                  <a:txBody>
                    <a:bodyPr/>
                    <a:lstStyle/>
                    <a:p>
                      <a:pPr marL="0" marR="0" algn="ctr">
                        <a:spcBef>
                          <a:spcPts val="0"/>
                        </a:spcBef>
                        <a:spcAft>
                          <a:spcPts val="0"/>
                        </a:spcAft>
                      </a:pP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2908373944"/>
              </p:ext>
            </p:extLst>
          </p:nvPr>
        </p:nvGraphicFramePr>
        <p:xfrm>
          <a:off x="5828025" y="1391090"/>
          <a:ext cx="4899025" cy="548640"/>
        </p:xfrm>
        <a:graphic>
          <a:graphicData uri="http://schemas.openxmlformats.org/drawingml/2006/table">
            <a:tbl>
              <a:tblPr firstRow="1" firstCol="1" bandRow="1">
                <a:tableStyleId>{5940675A-B579-460E-94D1-54222C63F5DA}</a:tableStyleId>
              </a:tblPr>
              <a:tblGrid>
                <a:gridCol w="959485"/>
                <a:gridCol w="489585"/>
                <a:gridCol w="3449955"/>
              </a:tblGrid>
              <a:tr h="182880">
                <a:tc rowSpan="2">
                  <a:txBody>
                    <a:bodyPr/>
                    <a:lstStyle/>
                    <a:p>
                      <a:pPr marL="0" marR="0" algn="ctr">
                        <a:spcBef>
                          <a:spcPts val="0"/>
                        </a:spcBef>
                        <a:spcAft>
                          <a:spcPts val="0"/>
                        </a:spcAft>
                      </a:pPr>
                      <a:r>
                        <a:rPr lang="en-GB" sz="1000" b="1" dirty="0">
                          <a:effectLst/>
                          <a:latin typeface="Arial" panose="020B0604020202020204" pitchFamily="34" charset="0"/>
                          <a:cs typeface="Arial" panose="020B0604020202020204" pitchFamily="34" charset="0"/>
                        </a:rPr>
                        <a:t>RX parameter</a:t>
                      </a:r>
                      <a:endParaRPr lang="en-US" sz="1000" b="1" dirty="0">
                        <a:effectLst/>
                        <a:latin typeface="Arial" panose="020B0604020202020204" pitchFamily="34" charset="0"/>
                        <a:ea typeface="Times New Roman"/>
                        <a:cs typeface="Arial" panose="020B0604020202020204" pitchFamily="34" charset="0"/>
                      </a:endParaRPr>
                    </a:p>
                  </a:txBody>
                  <a:tcPr marL="68580" marR="68580" marT="0" marB="0" anchor="ctr"/>
                </a:tc>
                <a:tc rowSpan="2">
                  <a:txBody>
                    <a:bodyPr/>
                    <a:lstStyle/>
                    <a:p>
                      <a:pPr marL="0" marR="0" algn="ctr">
                        <a:spcBef>
                          <a:spcPts val="0"/>
                        </a:spcBef>
                        <a:spcAft>
                          <a:spcPts val="0"/>
                        </a:spcAft>
                      </a:pPr>
                      <a:r>
                        <a:rPr lang="en-GB" sz="1000" b="1" dirty="0">
                          <a:effectLst/>
                          <a:latin typeface="Arial" panose="020B0604020202020204" pitchFamily="34" charset="0"/>
                          <a:cs typeface="Arial" panose="020B0604020202020204" pitchFamily="34" charset="0"/>
                        </a:rPr>
                        <a:t>Units</a:t>
                      </a:r>
                      <a:endParaRPr lang="en-US" sz="1000" b="1"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b="1" dirty="0">
                          <a:effectLst/>
                          <a:latin typeface="Arial" panose="020B0604020202020204" pitchFamily="34" charset="0"/>
                          <a:cs typeface="Arial" panose="020B0604020202020204" pitchFamily="34" charset="0"/>
                        </a:rPr>
                        <a:t>Channel bandwidth (MHz)</a:t>
                      </a:r>
                      <a:endParaRPr lang="en-US" sz="1000" b="1" dirty="0">
                        <a:effectLst/>
                        <a:latin typeface="Arial" panose="020B0604020202020204" pitchFamily="34" charset="0"/>
                        <a:ea typeface="Times New Roman"/>
                        <a:cs typeface="Arial" panose="020B0604020202020204" pitchFamily="34" charset="0"/>
                      </a:endParaRPr>
                    </a:p>
                  </a:txBody>
                  <a:tcPr marL="68580" marR="68580" marT="0" marB="0" anchor="ctr"/>
                </a:tc>
              </a:tr>
              <a:tr h="182880">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GB" sz="1000" b="1" dirty="0" smtClean="0">
                          <a:effectLst/>
                          <a:latin typeface="Arial" panose="020B0604020202020204" pitchFamily="34" charset="0"/>
                          <a:cs typeface="Arial" panose="020B0604020202020204" pitchFamily="34" charset="0"/>
                        </a:rPr>
                        <a:t>10, 15, 20</a:t>
                      </a:r>
                      <a:r>
                        <a:rPr lang="en-GB" sz="1000" b="1" dirty="0">
                          <a:effectLst/>
                          <a:latin typeface="Arial" panose="020B0604020202020204" pitchFamily="34" charset="0"/>
                          <a:cs typeface="Arial" panose="020B0604020202020204" pitchFamily="34" charset="0"/>
                        </a:rPr>
                        <a:t>, 25, 30, </a:t>
                      </a:r>
                      <a:r>
                        <a:rPr lang="en-GB" sz="1000" b="1" dirty="0" smtClean="0">
                          <a:solidFill>
                            <a:srgbClr val="FF0000"/>
                          </a:solidFill>
                          <a:effectLst/>
                          <a:latin typeface="Arial" panose="020B0604020202020204" pitchFamily="34" charset="0"/>
                          <a:cs typeface="Arial" panose="020B0604020202020204" pitchFamily="34" charset="0"/>
                        </a:rPr>
                        <a:t>35</a:t>
                      </a:r>
                      <a:r>
                        <a:rPr lang="en-GB" sz="1000" b="1" dirty="0" smtClean="0">
                          <a:effectLst/>
                          <a:latin typeface="Arial" panose="020B0604020202020204" pitchFamily="34" charset="0"/>
                          <a:cs typeface="Arial" panose="020B0604020202020204" pitchFamily="34" charset="0"/>
                        </a:rPr>
                        <a:t>, 40</a:t>
                      </a:r>
                      <a:r>
                        <a:rPr lang="en-GB" sz="1000" b="1" dirty="0">
                          <a:effectLst/>
                          <a:latin typeface="Arial" panose="020B0604020202020204" pitchFamily="34" charset="0"/>
                          <a:cs typeface="Arial" panose="020B0604020202020204" pitchFamily="34" charset="0"/>
                        </a:rPr>
                        <a:t>, </a:t>
                      </a:r>
                      <a:r>
                        <a:rPr lang="en-GB" sz="1000" b="1" dirty="0" smtClean="0">
                          <a:solidFill>
                            <a:srgbClr val="FF0000"/>
                          </a:solidFill>
                          <a:effectLst/>
                          <a:latin typeface="Arial" panose="020B0604020202020204" pitchFamily="34" charset="0"/>
                          <a:cs typeface="Arial" panose="020B0604020202020204" pitchFamily="34" charset="0"/>
                        </a:rPr>
                        <a:t>45</a:t>
                      </a:r>
                      <a:r>
                        <a:rPr lang="en-GB" sz="1000" b="1" dirty="0" smtClean="0">
                          <a:effectLst/>
                          <a:latin typeface="Arial" panose="020B0604020202020204" pitchFamily="34" charset="0"/>
                          <a:cs typeface="Arial" panose="020B0604020202020204" pitchFamily="34" charset="0"/>
                        </a:rPr>
                        <a:t>, 50</a:t>
                      </a:r>
                      <a:r>
                        <a:rPr lang="en-GB" sz="1000" b="1" dirty="0">
                          <a:effectLst/>
                          <a:latin typeface="Arial" panose="020B0604020202020204" pitchFamily="34" charset="0"/>
                          <a:cs typeface="Arial" panose="020B0604020202020204" pitchFamily="34" charset="0"/>
                        </a:rPr>
                        <a:t>, 60, 70, 80, 90, 100</a:t>
                      </a:r>
                      <a:endParaRPr lang="en-US" sz="1000" b="1" dirty="0">
                        <a:effectLst/>
                        <a:latin typeface="Arial" panose="020B0604020202020204" pitchFamily="34" charset="0"/>
                        <a:ea typeface="Times New Roman"/>
                        <a:cs typeface="Arial" panose="020B0604020202020204" pitchFamily="34" charset="0"/>
                      </a:endParaRPr>
                    </a:p>
                  </a:txBody>
                  <a:tcPr marL="68580" marR="68580" marT="0" marB="0" anchor="ctr"/>
                </a:tc>
              </a:tr>
              <a:tr h="182880">
                <a:tc>
                  <a:txBody>
                    <a:bodyPr/>
                    <a:lstStyle/>
                    <a:p>
                      <a:pPr marL="0" marR="0" algn="ctr">
                        <a:spcBef>
                          <a:spcPts val="0"/>
                        </a:spcBef>
                        <a:spcAft>
                          <a:spcPts val="0"/>
                        </a:spcAft>
                      </a:pPr>
                      <a:r>
                        <a:rPr lang="en-GB" sz="1000" dirty="0" smtClean="0">
                          <a:effectLst/>
                          <a:latin typeface="Arial" panose="020B0604020202020204" pitchFamily="34" charset="0"/>
                          <a:cs typeface="Arial" panose="020B0604020202020204" pitchFamily="34" charset="0"/>
                        </a:rPr>
                        <a:t>ACS</a:t>
                      </a:r>
                      <a:endParaRPr lang="en-US" sz="1000" baseline="300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dirty="0">
                          <a:effectLst/>
                          <a:latin typeface="Arial" panose="020B0604020202020204" pitchFamily="34" charset="0"/>
                          <a:cs typeface="Arial" panose="020B0604020202020204" pitchFamily="34" charset="0"/>
                        </a:rPr>
                        <a:t>dB</a:t>
                      </a: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dirty="0" smtClean="0">
                          <a:effectLst/>
                          <a:latin typeface="Arial" panose="020B0604020202020204" pitchFamily="34" charset="0"/>
                          <a:cs typeface="Arial" panose="020B0604020202020204" pitchFamily="34" charset="0"/>
                        </a:rPr>
                        <a:t>33</a:t>
                      </a: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2148098764"/>
              </p:ext>
            </p:extLst>
          </p:nvPr>
        </p:nvGraphicFramePr>
        <p:xfrm>
          <a:off x="418002" y="2284266"/>
          <a:ext cx="5141312" cy="2201035"/>
        </p:xfrm>
        <a:graphic>
          <a:graphicData uri="http://schemas.openxmlformats.org/drawingml/2006/table">
            <a:tbl>
              <a:tblPr firstRow="1" firstCol="1" bandRow="1">
                <a:tableStyleId>{5940675A-B579-460E-94D1-54222C63F5DA}</a:tableStyleId>
              </a:tblPr>
              <a:tblGrid>
                <a:gridCol w="849664"/>
                <a:gridCol w="440373"/>
                <a:gridCol w="660143"/>
                <a:gridCol w="728284"/>
                <a:gridCol w="2462848"/>
              </a:tblGrid>
              <a:tr h="182880">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b="1" kern="1200" dirty="0">
                          <a:effectLst/>
                        </a:rPr>
                        <a:t>RX parameter</a:t>
                      </a:r>
                      <a:endParaRPr lang="en-US" sz="1000" b="1"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b="1" kern="1200" dirty="0">
                          <a:effectLst/>
                        </a:rPr>
                        <a:t>Units</a:t>
                      </a:r>
                      <a:endParaRPr lang="en-US" sz="1000" b="1"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b="1" kern="1200" dirty="0">
                          <a:effectLst/>
                        </a:rPr>
                        <a:t>Channel bandwidth (MHz)</a:t>
                      </a:r>
                      <a:endParaRPr lang="en-US" sz="1000" b="1"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hMerge="1">
                  <a:txBody>
                    <a:bodyPr/>
                    <a:lstStyle/>
                    <a:p>
                      <a:endParaRPr lang="en-US"/>
                    </a:p>
                  </a:txBody>
                  <a:tcPr/>
                </a:tc>
                <a:tc hMerge="1">
                  <a:txBody>
                    <a:bodyPr/>
                    <a:lstStyle/>
                    <a:p>
                      <a:endParaRPr lang="en-US"/>
                    </a:p>
                  </a:txBody>
                  <a:tcPr/>
                </a:tc>
              </a:tr>
              <a:tr h="182880">
                <a:tc vMerge="1">
                  <a:txBody>
                    <a:bodyPr/>
                    <a:lstStyle/>
                    <a:p>
                      <a:endParaRPr lang="en-US"/>
                    </a:p>
                  </a:txBody>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b="1" kern="1200">
                          <a:effectLst/>
                        </a:rPr>
                        <a:t>5, 10</a:t>
                      </a:r>
                      <a:endParaRPr lang="en-US" sz="1000" b="1" kern="12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b="1" kern="1200" dirty="0">
                          <a:effectLst/>
                        </a:rPr>
                        <a:t>15</a:t>
                      </a:r>
                      <a:endParaRPr lang="en-US" sz="1000" b="1"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b="1" kern="1200" dirty="0">
                          <a:effectLst/>
                        </a:rPr>
                        <a:t>20, 25, 30, </a:t>
                      </a:r>
                      <a:r>
                        <a:rPr lang="en-GB" sz="1000" b="1" kern="1200" dirty="0" smtClean="0">
                          <a:solidFill>
                            <a:srgbClr val="FF0000"/>
                          </a:solidFill>
                          <a:effectLst/>
                        </a:rPr>
                        <a:t>35</a:t>
                      </a:r>
                      <a:r>
                        <a:rPr lang="en-GB" sz="1000" b="1" kern="1200" dirty="0" smtClean="0">
                          <a:effectLst/>
                        </a:rPr>
                        <a:t>, 40</a:t>
                      </a:r>
                      <a:r>
                        <a:rPr lang="en-GB" sz="1000" b="1" kern="1200" dirty="0">
                          <a:effectLst/>
                        </a:rPr>
                        <a:t>, </a:t>
                      </a:r>
                      <a:r>
                        <a:rPr lang="en-GB" sz="1000" b="1" kern="1200" dirty="0" smtClean="0">
                          <a:solidFill>
                            <a:srgbClr val="FF0000"/>
                          </a:solidFill>
                          <a:effectLst/>
                        </a:rPr>
                        <a:t>45</a:t>
                      </a:r>
                      <a:r>
                        <a:rPr lang="en-GB" sz="1000" b="1" kern="1200" dirty="0" smtClean="0">
                          <a:effectLst/>
                        </a:rPr>
                        <a:t>, 50</a:t>
                      </a:r>
                      <a:r>
                        <a:rPr lang="en-GB" sz="1000" b="1" kern="1200" dirty="0">
                          <a:effectLst/>
                        </a:rPr>
                        <a:t>, 60, 70, 80, 90, 100</a:t>
                      </a:r>
                      <a:endParaRPr lang="en-US" sz="1000" b="1"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r>
              <a:tr h="59182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kern="1200" dirty="0">
                          <a:effectLst/>
                        </a:rPr>
                        <a:t>Power in transmission bandwidth configuration</a:t>
                      </a:r>
                      <a:endParaRPr lang="en-US" sz="10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kern="1200" dirty="0" err="1">
                          <a:effectLst/>
                        </a:rPr>
                        <a:t>dBm</a:t>
                      </a:r>
                      <a:endParaRPr lang="en-US" sz="10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kern="1200" dirty="0">
                          <a:effectLst/>
                        </a:rPr>
                        <a:t>REFSENS + 14 dB</a:t>
                      </a:r>
                      <a:endParaRPr lang="en-US" sz="10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hMerge="1">
                  <a:txBody>
                    <a:bodyPr/>
                    <a:lstStyle/>
                    <a:p>
                      <a:endParaRPr lang="en-US"/>
                    </a:p>
                  </a:txBody>
                  <a:tcPr/>
                </a:tc>
                <a:tc hMerge="1">
                  <a:txBody>
                    <a:bodyPr/>
                    <a:lstStyle/>
                    <a:p>
                      <a:endParaRPr lang="en-US"/>
                    </a:p>
                  </a:txBody>
                  <a:tcPr/>
                </a:tc>
              </a:tr>
              <a:tr h="34036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kern="1200" dirty="0" smtClean="0">
                          <a:effectLst/>
                        </a:rPr>
                        <a:t>Pinterferer</a:t>
                      </a:r>
                      <a:r>
                        <a:rPr lang="en-GB" sz="1000" baseline="30000" dirty="0" smtClean="0">
                          <a:effectLst/>
                          <a:latin typeface="Arial" panose="020B0604020202020204" pitchFamily="34" charset="0"/>
                          <a:cs typeface="Arial" panose="020B0604020202020204" pitchFamily="34" charset="0"/>
                        </a:rPr>
                        <a:t>1</a:t>
                      </a:r>
                      <a:endParaRPr lang="en-US" sz="10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kern="1200">
                          <a:effectLst/>
                        </a:rPr>
                        <a:t>dBm</a:t>
                      </a:r>
                      <a:endParaRPr lang="en-US" sz="1000" kern="12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kern="1200" dirty="0">
                          <a:effectLst/>
                        </a:rPr>
                        <a:t>REFSENS </a:t>
                      </a:r>
                      <a:endParaRPr lang="en-GB" sz="1000" kern="1200" dirty="0" smtClean="0">
                        <a:effectLst/>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GB" sz="1000" kern="1200" dirty="0" smtClean="0">
                          <a:effectLst/>
                        </a:rPr>
                        <a:t>+ </a:t>
                      </a:r>
                      <a:r>
                        <a:rPr lang="en-GB" sz="1000" kern="1200" dirty="0">
                          <a:effectLst/>
                        </a:rPr>
                        <a:t>45.5 dB</a:t>
                      </a:r>
                      <a:endParaRPr lang="en-US" sz="10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kern="1200" dirty="0">
                          <a:effectLst/>
                        </a:rPr>
                        <a:t>REFSENS </a:t>
                      </a:r>
                      <a:endParaRPr lang="en-GB" sz="1000" kern="1200" dirty="0" smtClean="0">
                        <a:effectLst/>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GB" sz="1000" kern="1200" dirty="0" smtClean="0">
                          <a:effectLst/>
                        </a:rPr>
                        <a:t>+ </a:t>
                      </a:r>
                      <a:r>
                        <a:rPr lang="en-GB" sz="1000" kern="1200" dirty="0">
                          <a:effectLst/>
                        </a:rPr>
                        <a:t>42.5 dB</a:t>
                      </a:r>
                      <a:endParaRPr lang="en-US" sz="10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kern="1200" dirty="0">
                          <a:effectLst/>
                        </a:rPr>
                        <a:t>REFSENS </a:t>
                      </a:r>
                      <a:r>
                        <a:rPr lang="en-GB" sz="1000" kern="1200" dirty="0" smtClean="0">
                          <a:effectLst/>
                        </a:rPr>
                        <a:t>+ </a:t>
                      </a:r>
                      <a:r>
                        <a:rPr lang="en-GB" sz="1000" kern="1200" dirty="0">
                          <a:effectLst/>
                        </a:rPr>
                        <a:t>39.5 – 10log10(</a:t>
                      </a:r>
                      <a:r>
                        <a:rPr lang="en-GB" sz="1000" kern="1200" dirty="0" err="1">
                          <a:effectLst/>
                        </a:rPr>
                        <a:t>BWChannel</a:t>
                      </a:r>
                      <a:r>
                        <a:rPr lang="en-GB" sz="1000" kern="1200" dirty="0">
                          <a:effectLst/>
                        </a:rPr>
                        <a:t> /20)</a:t>
                      </a:r>
                      <a:endParaRPr lang="en-US" sz="10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r>
              <a:tr h="18288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kern="1200" dirty="0" err="1">
                          <a:effectLst/>
                        </a:rPr>
                        <a:t>BWinterferer</a:t>
                      </a:r>
                      <a:endParaRPr lang="en-US" sz="10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kern="1200">
                          <a:effectLst/>
                        </a:rPr>
                        <a:t>MHz</a:t>
                      </a:r>
                      <a:endParaRPr lang="en-US" sz="1000" kern="12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kern="1200" dirty="0">
                          <a:effectLst/>
                        </a:rPr>
                        <a:t>5</a:t>
                      </a:r>
                      <a:endParaRPr lang="en-US" sz="10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hMerge="1">
                  <a:txBody>
                    <a:bodyPr/>
                    <a:lstStyle/>
                    <a:p>
                      <a:endParaRPr lang="en-US"/>
                    </a:p>
                  </a:txBody>
                  <a:tcPr/>
                </a:tc>
                <a:tc hMerge="1">
                  <a:txBody>
                    <a:bodyPr/>
                    <a:lstStyle/>
                    <a:p>
                      <a:endParaRPr lang="en-US"/>
                    </a:p>
                  </a:txBody>
                  <a:tcPr/>
                </a:tc>
              </a:tr>
              <a:tr h="45656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kern="1200" dirty="0" err="1">
                          <a:effectLst/>
                        </a:rPr>
                        <a:t>Finterferer</a:t>
                      </a:r>
                      <a:r>
                        <a:rPr lang="en-US" sz="1000" kern="1200" dirty="0">
                          <a:effectLst/>
                        </a:rPr>
                        <a:t> (offset)</a:t>
                      </a:r>
                      <a:endParaRPr lang="en-US" sz="10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kern="1200">
                          <a:effectLst/>
                        </a:rPr>
                        <a:t>MHz</a:t>
                      </a:r>
                      <a:endParaRPr lang="en-US" sz="1000" kern="12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kern="1200" dirty="0" err="1">
                          <a:effectLst/>
                        </a:rPr>
                        <a:t>BWChannel</a:t>
                      </a:r>
                      <a:r>
                        <a:rPr lang="en-GB" sz="1000" kern="1200" dirty="0">
                          <a:effectLst/>
                        </a:rPr>
                        <a:t> /2 + </a:t>
                      </a:r>
                      <a:r>
                        <a:rPr lang="en-GB" sz="1000" kern="1200" dirty="0" smtClean="0">
                          <a:effectLst/>
                        </a:rPr>
                        <a:t>2.5 </a:t>
                      </a:r>
                    </a:p>
                    <a:p>
                      <a:pPr marL="0" marR="0" indent="0" algn="ctr" defTabSz="914400" rtl="0" eaLnBrk="1" fontAlgn="auto" latinLnBrk="0" hangingPunct="1">
                        <a:lnSpc>
                          <a:spcPct val="100000"/>
                        </a:lnSpc>
                        <a:spcBef>
                          <a:spcPts val="0"/>
                        </a:spcBef>
                        <a:spcAft>
                          <a:spcPts val="0"/>
                        </a:spcAft>
                        <a:buClrTx/>
                        <a:buSzTx/>
                        <a:buFontTx/>
                        <a:buNone/>
                        <a:tabLst/>
                        <a:defRPr/>
                      </a:pPr>
                      <a:r>
                        <a:rPr lang="en-GB" sz="1000" kern="1200" dirty="0" smtClean="0">
                          <a:effectLst/>
                        </a:rPr>
                        <a:t>/ </a:t>
                      </a:r>
                    </a:p>
                    <a:p>
                      <a:pPr marL="0" marR="0" indent="0" algn="ctr" defTabSz="914400" rtl="0" eaLnBrk="1" fontAlgn="auto" latinLnBrk="0" hangingPunct="1">
                        <a:lnSpc>
                          <a:spcPct val="100000"/>
                        </a:lnSpc>
                        <a:spcBef>
                          <a:spcPts val="0"/>
                        </a:spcBef>
                        <a:spcAft>
                          <a:spcPts val="0"/>
                        </a:spcAft>
                        <a:buClrTx/>
                        <a:buSzTx/>
                        <a:buFontTx/>
                        <a:buNone/>
                        <a:tabLst/>
                        <a:defRPr/>
                      </a:pPr>
                      <a:r>
                        <a:rPr lang="en-GB" sz="1000" kern="1200" dirty="0" smtClean="0">
                          <a:effectLst/>
                        </a:rPr>
                        <a:t>-(</a:t>
                      </a:r>
                      <a:r>
                        <a:rPr lang="en-GB" sz="1000" kern="1200" dirty="0" err="1">
                          <a:effectLst/>
                        </a:rPr>
                        <a:t>BWChannel</a:t>
                      </a:r>
                      <a:r>
                        <a:rPr lang="en-GB" sz="1000" kern="1200" dirty="0">
                          <a:effectLst/>
                        </a:rPr>
                        <a:t> /2 + 2.5)</a:t>
                      </a:r>
                      <a:endParaRPr lang="en-US" sz="10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hMerge="1">
                  <a:txBody>
                    <a:bodyPr/>
                    <a:lstStyle/>
                    <a:p>
                      <a:endParaRPr lang="en-US"/>
                    </a:p>
                  </a:txBody>
                  <a:tcPr/>
                </a:tc>
                <a:tc hMerge="1">
                  <a:txBody>
                    <a:bodyPr/>
                    <a:lstStyle/>
                    <a:p>
                      <a:endParaRPr lang="en-US"/>
                    </a:p>
                  </a:txBody>
                  <a:tcPr/>
                </a:tc>
              </a:tr>
              <a:tr h="245235">
                <a:tc grid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dirty="0" smtClean="0">
                          <a:effectLst/>
                          <a:latin typeface="Arial" panose="020B0604020202020204" pitchFamily="34" charset="0"/>
                          <a:ea typeface="Times New Roman" panose="02020603050405020304" pitchFamily="18" charset="0"/>
                        </a:rPr>
                        <a:t>NOTE 1: </a:t>
                      </a:r>
                      <a:r>
                        <a:rPr lang="en-GB" sz="1000" kern="1200" dirty="0" err="1" smtClean="0">
                          <a:effectLst/>
                        </a:rPr>
                        <a:t>Pinterferer</a:t>
                      </a:r>
                      <a:r>
                        <a:rPr lang="en-US" sz="1000" kern="1200" baseline="0" dirty="0" smtClean="0">
                          <a:solidFill>
                            <a:schemeClr val="tx1"/>
                          </a:solidFill>
                          <a:effectLst/>
                          <a:latin typeface="Arial" panose="020B0604020202020204" pitchFamily="34" charset="0"/>
                          <a:cs typeface="Arial" panose="020B0604020202020204" pitchFamily="34" charset="0"/>
                        </a:rPr>
                        <a:t> </a:t>
                      </a:r>
                      <a:r>
                        <a:rPr lang="en-CA" sz="1000" dirty="0" smtClean="0">
                          <a:effectLst/>
                          <a:latin typeface="Arial" panose="020B0604020202020204" pitchFamily="34" charset="0"/>
                          <a:ea typeface="Times New Roman" panose="02020603050405020304" pitchFamily="18" charset="0"/>
                        </a:rPr>
                        <a:t>value is rounded to the next higher 0.5dB value</a:t>
                      </a:r>
                      <a:endParaRPr lang="en-US" sz="1000" dirty="0" smtClean="0">
                        <a:effectLst/>
                        <a:latin typeface="Times New Roman" panose="02020603050405020304" pitchFamily="18" charset="0"/>
                        <a:ea typeface="Times New Roman" panose="02020603050405020304" pitchFamily="18" charset="0"/>
                      </a:endParaRPr>
                    </a:p>
                  </a:txBody>
                  <a:tcPr marL="68580" marR="68580" marT="0" marB="0" anchor="ct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0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0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hMerge="1">
                  <a:txBody>
                    <a:bodyPr/>
                    <a:lstStyle/>
                    <a:p>
                      <a:endParaRPr lang="en-US"/>
                    </a:p>
                  </a:txBody>
                  <a:tcPr/>
                </a:tc>
                <a:tc hMerge="1">
                  <a:txBody>
                    <a:bodyPr/>
                    <a:lstStyle/>
                    <a:p>
                      <a:endParaRPr lang="en-US"/>
                    </a:p>
                  </a:txBody>
                  <a:tcP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2045001664"/>
              </p:ext>
            </p:extLst>
          </p:nvPr>
        </p:nvGraphicFramePr>
        <p:xfrm>
          <a:off x="5883222" y="2309062"/>
          <a:ext cx="4981513" cy="2113915"/>
        </p:xfrm>
        <a:graphic>
          <a:graphicData uri="http://schemas.openxmlformats.org/drawingml/2006/table">
            <a:tbl>
              <a:tblPr firstRow="1" firstCol="1" bandRow="1">
                <a:tableStyleId>{5940675A-B579-460E-94D1-54222C63F5DA}</a:tableStyleId>
              </a:tblPr>
              <a:tblGrid>
                <a:gridCol w="949840"/>
                <a:gridCol w="573579"/>
                <a:gridCol w="465512"/>
                <a:gridCol w="490451"/>
                <a:gridCol w="2502131"/>
              </a:tblGrid>
              <a:tr h="182880">
                <a:tc rowSpan="2">
                  <a:txBody>
                    <a:bodyPr/>
                    <a:lstStyle/>
                    <a:p>
                      <a:pPr marL="0" marR="0" algn="ctr">
                        <a:spcBef>
                          <a:spcPts val="0"/>
                        </a:spcBef>
                        <a:spcAft>
                          <a:spcPts val="0"/>
                        </a:spcAft>
                      </a:pPr>
                      <a:r>
                        <a:rPr lang="en-GB" sz="1000" b="1" dirty="0">
                          <a:effectLst/>
                          <a:latin typeface="Arial" panose="020B0604020202020204" pitchFamily="34" charset="0"/>
                          <a:cs typeface="Arial" panose="020B0604020202020204" pitchFamily="34" charset="0"/>
                        </a:rPr>
                        <a:t>RX parameter</a:t>
                      </a:r>
                      <a:endParaRPr lang="en-US" sz="1000" b="1" dirty="0">
                        <a:effectLst/>
                        <a:latin typeface="Arial" panose="020B0604020202020204" pitchFamily="34" charset="0"/>
                        <a:ea typeface="Times New Roman"/>
                        <a:cs typeface="Arial" panose="020B0604020202020204" pitchFamily="34" charset="0"/>
                      </a:endParaRPr>
                    </a:p>
                  </a:txBody>
                  <a:tcPr marL="68580" marR="68580" marT="0" marB="0" anchor="ctr"/>
                </a:tc>
                <a:tc rowSpan="2">
                  <a:txBody>
                    <a:bodyPr/>
                    <a:lstStyle/>
                    <a:p>
                      <a:pPr marL="0" marR="0" algn="ctr">
                        <a:spcBef>
                          <a:spcPts val="0"/>
                        </a:spcBef>
                        <a:spcAft>
                          <a:spcPts val="0"/>
                        </a:spcAft>
                      </a:pPr>
                      <a:r>
                        <a:rPr lang="en-GB" sz="1000" b="1" dirty="0">
                          <a:effectLst/>
                          <a:latin typeface="Arial" panose="020B0604020202020204" pitchFamily="34" charset="0"/>
                          <a:cs typeface="Arial" panose="020B0604020202020204" pitchFamily="34" charset="0"/>
                        </a:rPr>
                        <a:t>Units</a:t>
                      </a:r>
                      <a:endParaRPr lang="en-US" sz="1000" b="1" dirty="0">
                        <a:effectLst/>
                        <a:latin typeface="Arial" panose="020B0604020202020204" pitchFamily="34" charset="0"/>
                        <a:ea typeface="Times New Roman"/>
                        <a:cs typeface="Arial" panose="020B0604020202020204" pitchFamily="34" charset="0"/>
                      </a:endParaRPr>
                    </a:p>
                  </a:txBody>
                  <a:tcPr marL="68580" marR="68580" marT="0" marB="0" anchor="ctr"/>
                </a:tc>
                <a:tc gridSpan="3">
                  <a:txBody>
                    <a:bodyPr/>
                    <a:lstStyle/>
                    <a:p>
                      <a:pPr marL="0" marR="0" algn="ctr">
                        <a:spcBef>
                          <a:spcPts val="0"/>
                        </a:spcBef>
                        <a:spcAft>
                          <a:spcPts val="0"/>
                        </a:spcAft>
                      </a:pPr>
                      <a:r>
                        <a:rPr lang="en-GB" sz="1000" b="1">
                          <a:effectLst/>
                          <a:latin typeface="Arial" panose="020B0604020202020204" pitchFamily="34" charset="0"/>
                          <a:cs typeface="Arial" panose="020B0604020202020204" pitchFamily="34" charset="0"/>
                        </a:rPr>
                        <a:t>Channel bandwidth (MHz)</a:t>
                      </a:r>
                      <a:endParaRPr lang="en-US" sz="1000" b="1">
                        <a:effectLst/>
                        <a:latin typeface="Arial" panose="020B0604020202020204" pitchFamily="34" charset="0"/>
                        <a:ea typeface="Times New Roman"/>
                        <a:cs typeface="Arial" panose="020B0604020202020204" pitchFamily="34" charset="0"/>
                      </a:endParaRPr>
                    </a:p>
                  </a:txBody>
                  <a:tcPr marL="68580" marR="68580" marT="0" marB="0" anchor="ctr"/>
                </a:tc>
                <a:tc hMerge="1">
                  <a:txBody>
                    <a:bodyPr/>
                    <a:lstStyle/>
                    <a:p>
                      <a:endParaRPr lang="en-US"/>
                    </a:p>
                  </a:txBody>
                  <a:tcPr/>
                </a:tc>
                <a:tc hMerge="1">
                  <a:txBody>
                    <a:bodyPr/>
                    <a:lstStyle/>
                    <a:p>
                      <a:endParaRPr lang="en-US"/>
                    </a:p>
                  </a:txBody>
                  <a:tcPr/>
                </a:tc>
              </a:tr>
              <a:tr h="182880">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GB" sz="1000" b="1" dirty="0">
                          <a:effectLst/>
                          <a:latin typeface="Arial" panose="020B0604020202020204" pitchFamily="34" charset="0"/>
                          <a:cs typeface="Arial" panose="020B0604020202020204" pitchFamily="34" charset="0"/>
                        </a:rPr>
                        <a:t>5, 10</a:t>
                      </a:r>
                      <a:endParaRPr lang="en-US" sz="1000" b="1"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b="1" dirty="0">
                          <a:effectLst/>
                          <a:latin typeface="Arial" panose="020B0604020202020204" pitchFamily="34" charset="0"/>
                          <a:cs typeface="Arial" panose="020B0604020202020204" pitchFamily="34" charset="0"/>
                        </a:rPr>
                        <a:t>15</a:t>
                      </a:r>
                      <a:endParaRPr lang="en-US" sz="1000" b="1"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b="1" dirty="0">
                          <a:effectLst/>
                        </a:rPr>
                        <a:t>20, 25, 30, </a:t>
                      </a:r>
                      <a:r>
                        <a:rPr lang="en-GB" sz="1000" b="1" dirty="0" smtClean="0">
                          <a:solidFill>
                            <a:srgbClr val="FF0000"/>
                          </a:solidFill>
                          <a:effectLst/>
                        </a:rPr>
                        <a:t>35</a:t>
                      </a:r>
                      <a:r>
                        <a:rPr lang="en-GB" sz="1000" b="1" dirty="0" smtClean="0">
                          <a:effectLst/>
                        </a:rPr>
                        <a:t>, 40</a:t>
                      </a:r>
                      <a:r>
                        <a:rPr lang="en-GB" sz="1000" b="1" dirty="0">
                          <a:effectLst/>
                        </a:rPr>
                        <a:t>, </a:t>
                      </a:r>
                      <a:r>
                        <a:rPr lang="en-GB" sz="1000" b="1" dirty="0" smtClean="0">
                          <a:solidFill>
                            <a:srgbClr val="FF0000"/>
                          </a:solidFill>
                          <a:effectLst/>
                        </a:rPr>
                        <a:t>45</a:t>
                      </a:r>
                      <a:r>
                        <a:rPr lang="en-GB" sz="1000" b="1" dirty="0" smtClean="0">
                          <a:effectLst/>
                        </a:rPr>
                        <a:t>, 50</a:t>
                      </a:r>
                      <a:r>
                        <a:rPr lang="en-GB" sz="1000" b="1" dirty="0">
                          <a:effectLst/>
                        </a:rPr>
                        <a:t>, 60, 70, 80, 90, 100</a:t>
                      </a:r>
                      <a:endParaRPr lang="en-US" sz="1000" b="1" dirty="0">
                        <a:effectLst/>
                        <a:latin typeface="Arial" panose="020B0604020202020204" pitchFamily="34" charset="0"/>
                        <a:ea typeface="Times New Roman"/>
                        <a:cs typeface="Arial" panose="020B0604020202020204" pitchFamily="34" charset="0"/>
                      </a:endParaRPr>
                    </a:p>
                  </a:txBody>
                  <a:tcPr marL="68580" marR="68580" marT="0" marB="0" anchor="ctr"/>
                </a:tc>
              </a:tr>
              <a:tr h="5994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Arial" panose="020B0604020202020204" pitchFamily="34" charset="0"/>
                          <a:cs typeface="Arial" panose="020B0604020202020204" pitchFamily="34" charset="0"/>
                        </a:rPr>
                        <a:t>Power in transmission bandwidth </a:t>
                      </a:r>
                      <a:r>
                        <a:rPr lang="en-GB" sz="1000" dirty="0" smtClean="0">
                          <a:effectLst/>
                          <a:latin typeface="Arial" panose="020B0604020202020204" pitchFamily="34" charset="0"/>
                          <a:cs typeface="Arial" panose="020B0604020202020204" pitchFamily="34" charset="0"/>
                        </a:rPr>
                        <a:t>configuration</a:t>
                      </a:r>
                      <a:r>
                        <a:rPr lang="en-GB" sz="1000" baseline="30000" dirty="0" smtClean="0">
                          <a:effectLst/>
                          <a:latin typeface="Arial" panose="020B0604020202020204" pitchFamily="34" charset="0"/>
                          <a:cs typeface="Arial" panose="020B0604020202020204" pitchFamily="34" charset="0"/>
                        </a:rPr>
                        <a:t>1</a:t>
                      </a:r>
                      <a:endParaRPr lang="en-US" sz="1000" baseline="30000" dirty="0" smtClean="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dirty="0" err="1">
                          <a:effectLst/>
                          <a:latin typeface="Arial" panose="020B0604020202020204" pitchFamily="34" charset="0"/>
                          <a:cs typeface="Arial" panose="020B0604020202020204" pitchFamily="34" charset="0"/>
                        </a:rPr>
                        <a:t>dBm</a:t>
                      </a: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dirty="0">
                          <a:effectLst/>
                          <a:latin typeface="Arial" panose="020B0604020202020204" pitchFamily="34" charset="0"/>
                          <a:cs typeface="Arial" panose="020B0604020202020204" pitchFamily="34" charset="0"/>
                        </a:rPr>
                        <a:t>-56.5</a:t>
                      </a: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dirty="0">
                          <a:effectLst/>
                          <a:latin typeface="Arial" panose="020B0604020202020204" pitchFamily="34" charset="0"/>
                          <a:cs typeface="Arial" panose="020B0604020202020204" pitchFamily="34" charset="0"/>
                        </a:rPr>
                        <a:t>-53.5</a:t>
                      </a: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dirty="0">
                          <a:effectLst/>
                        </a:rPr>
                        <a:t>-50.5 + 10log</a:t>
                      </a:r>
                      <a:r>
                        <a:rPr lang="en-GB" sz="1000" baseline="-25000" dirty="0">
                          <a:effectLst/>
                        </a:rPr>
                        <a:t>10</a:t>
                      </a:r>
                      <a:r>
                        <a:rPr lang="en-GB" sz="1000" dirty="0">
                          <a:effectLst/>
                        </a:rPr>
                        <a:t>(</a:t>
                      </a:r>
                      <a:r>
                        <a:rPr lang="en-GB" sz="1000" dirty="0" err="1">
                          <a:effectLst/>
                        </a:rPr>
                        <a:t>BW</a:t>
                      </a:r>
                      <a:r>
                        <a:rPr lang="en-GB" sz="1000" baseline="-25000" dirty="0" err="1">
                          <a:effectLst/>
                        </a:rPr>
                        <a:t>Channel</a:t>
                      </a:r>
                      <a:r>
                        <a:rPr lang="en-GB" sz="1000" dirty="0">
                          <a:effectLst/>
                        </a:rPr>
                        <a:t> /20)</a:t>
                      </a: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r>
              <a:tr h="193675">
                <a:tc>
                  <a:txBody>
                    <a:bodyPr/>
                    <a:lstStyle/>
                    <a:p>
                      <a:pPr marL="0" marR="0" algn="ctr">
                        <a:spcBef>
                          <a:spcPts val="0"/>
                        </a:spcBef>
                        <a:spcAft>
                          <a:spcPts val="0"/>
                        </a:spcAft>
                      </a:pPr>
                      <a:r>
                        <a:rPr lang="en-GB" sz="1000">
                          <a:effectLst/>
                          <a:latin typeface="Arial" panose="020B0604020202020204" pitchFamily="34" charset="0"/>
                          <a:cs typeface="Arial" panose="020B0604020202020204" pitchFamily="34" charset="0"/>
                        </a:rPr>
                        <a:t>P</a:t>
                      </a:r>
                      <a:r>
                        <a:rPr lang="en-GB" sz="1000" baseline="-25000">
                          <a:effectLst/>
                          <a:latin typeface="Arial" panose="020B0604020202020204" pitchFamily="34" charset="0"/>
                          <a:cs typeface="Arial" panose="020B0604020202020204" pitchFamily="34" charset="0"/>
                        </a:rPr>
                        <a:t>interferer</a:t>
                      </a:r>
                      <a:endParaRPr lang="en-US" sz="10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a:effectLst/>
                          <a:latin typeface="Arial" panose="020B0604020202020204" pitchFamily="34" charset="0"/>
                          <a:cs typeface="Arial" panose="020B0604020202020204" pitchFamily="34" charset="0"/>
                        </a:rPr>
                        <a:t>dBm</a:t>
                      </a:r>
                      <a:endParaRPr lang="en-US" sz="1000">
                        <a:effectLst/>
                        <a:latin typeface="Arial" panose="020B0604020202020204" pitchFamily="34" charset="0"/>
                        <a:ea typeface="Times New Roman"/>
                        <a:cs typeface="Arial" panose="020B0604020202020204" pitchFamily="34" charset="0"/>
                      </a:endParaRPr>
                    </a:p>
                  </a:txBody>
                  <a:tcPr marL="68580" marR="68580" marT="0" marB="0" anchor="ctr"/>
                </a:tc>
                <a:tc gridSpan="3">
                  <a:txBody>
                    <a:bodyPr/>
                    <a:lstStyle/>
                    <a:p>
                      <a:pPr marL="0" marR="0" algn="ctr">
                        <a:spcBef>
                          <a:spcPts val="0"/>
                        </a:spcBef>
                        <a:spcAft>
                          <a:spcPts val="0"/>
                        </a:spcAft>
                      </a:pPr>
                      <a:r>
                        <a:rPr lang="en-GB" sz="1000" dirty="0">
                          <a:effectLst/>
                          <a:latin typeface="Arial" panose="020B0604020202020204" pitchFamily="34" charset="0"/>
                          <a:cs typeface="Arial" panose="020B0604020202020204" pitchFamily="34" charset="0"/>
                        </a:rPr>
                        <a:t>-25</a:t>
                      </a: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c hMerge="1">
                  <a:txBody>
                    <a:bodyPr/>
                    <a:lstStyle/>
                    <a:p>
                      <a:endParaRPr lang="en-US"/>
                    </a:p>
                  </a:txBody>
                  <a:tcPr/>
                </a:tc>
                <a:tc hMerge="1">
                  <a:txBody>
                    <a:bodyPr/>
                    <a:lstStyle/>
                    <a:p>
                      <a:endParaRPr lang="en-US"/>
                    </a:p>
                  </a:txBody>
                  <a:tcPr/>
                </a:tc>
              </a:tr>
              <a:tr h="182880">
                <a:tc>
                  <a:txBody>
                    <a:bodyPr/>
                    <a:lstStyle/>
                    <a:p>
                      <a:pPr marL="0" marR="0" algn="ctr">
                        <a:spcBef>
                          <a:spcPts val="0"/>
                        </a:spcBef>
                        <a:spcAft>
                          <a:spcPts val="0"/>
                        </a:spcAft>
                      </a:pPr>
                      <a:r>
                        <a:rPr lang="en-US" sz="1000">
                          <a:effectLst/>
                          <a:latin typeface="Arial" panose="020B0604020202020204" pitchFamily="34" charset="0"/>
                          <a:cs typeface="Arial" panose="020B0604020202020204" pitchFamily="34" charset="0"/>
                        </a:rPr>
                        <a:t>BW</a:t>
                      </a:r>
                      <a:r>
                        <a:rPr lang="en-US" sz="1000" baseline="-25000">
                          <a:effectLst/>
                          <a:latin typeface="Arial" panose="020B0604020202020204" pitchFamily="34" charset="0"/>
                          <a:cs typeface="Arial" panose="020B0604020202020204" pitchFamily="34" charset="0"/>
                        </a:rPr>
                        <a:t>interferer</a:t>
                      </a:r>
                      <a:endParaRPr lang="en-US" sz="10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a:effectLst/>
                          <a:latin typeface="Arial" panose="020B0604020202020204" pitchFamily="34" charset="0"/>
                          <a:cs typeface="Arial" panose="020B0604020202020204" pitchFamily="34" charset="0"/>
                        </a:rPr>
                        <a:t>MHz</a:t>
                      </a:r>
                      <a:endParaRPr lang="en-US" sz="1000">
                        <a:effectLst/>
                        <a:latin typeface="Arial" panose="020B0604020202020204" pitchFamily="34" charset="0"/>
                        <a:ea typeface="Times New Roman"/>
                        <a:cs typeface="Arial" panose="020B0604020202020204" pitchFamily="34" charset="0"/>
                      </a:endParaRPr>
                    </a:p>
                  </a:txBody>
                  <a:tcPr marL="68580" marR="68580" marT="0" marB="0" anchor="ctr"/>
                </a:tc>
                <a:tc gridSpan="3">
                  <a:txBody>
                    <a:bodyPr/>
                    <a:lstStyle/>
                    <a:p>
                      <a:pPr marL="0" marR="0" algn="ctr">
                        <a:spcBef>
                          <a:spcPts val="0"/>
                        </a:spcBef>
                        <a:spcAft>
                          <a:spcPts val="0"/>
                        </a:spcAft>
                      </a:pPr>
                      <a:r>
                        <a:rPr lang="en-GB" sz="1000" dirty="0">
                          <a:effectLst/>
                          <a:latin typeface="Arial" panose="020B0604020202020204" pitchFamily="34" charset="0"/>
                          <a:cs typeface="Arial" panose="020B0604020202020204" pitchFamily="34" charset="0"/>
                        </a:rPr>
                        <a:t>5</a:t>
                      </a: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c hMerge="1">
                  <a:txBody>
                    <a:bodyPr/>
                    <a:lstStyle/>
                    <a:p>
                      <a:endParaRPr lang="en-US"/>
                    </a:p>
                  </a:txBody>
                  <a:tcPr/>
                </a:tc>
                <a:tc hMerge="1">
                  <a:txBody>
                    <a:bodyPr/>
                    <a:lstStyle/>
                    <a:p>
                      <a:endParaRPr lang="en-US"/>
                    </a:p>
                  </a:txBody>
                  <a:tcPr/>
                </a:tc>
              </a:tr>
              <a:tr h="456565">
                <a:tc>
                  <a:txBody>
                    <a:bodyPr/>
                    <a:lstStyle/>
                    <a:p>
                      <a:pPr marL="0" marR="0" algn="ctr">
                        <a:spcBef>
                          <a:spcPts val="0"/>
                        </a:spcBef>
                        <a:spcAft>
                          <a:spcPts val="0"/>
                        </a:spcAft>
                      </a:pPr>
                      <a:r>
                        <a:rPr lang="en-US" sz="1000" dirty="0" err="1">
                          <a:effectLst/>
                          <a:latin typeface="Arial" panose="020B0604020202020204" pitchFamily="34" charset="0"/>
                          <a:cs typeface="Arial" panose="020B0604020202020204" pitchFamily="34" charset="0"/>
                        </a:rPr>
                        <a:t>F</a:t>
                      </a:r>
                      <a:r>
                        <a:rPr lang="en-US" sz="1000" baseline="-25000" dirty="0" err="1">
                          <a:effectLst/>
                          <a:latin typeface="Arial" panose="020B0604020202020204" pitchFamily="34" charset="0"/>
                          <a:cs typeface="Arial" panose="020B0604020202020204" pitchFamily="34" charset="0"/>
                        </a:rPr>
                        <a:t>interferer</a:t>
                      </a:r>
                      <a:r>
                        <a:rPr lang="en-US" sz="1000" dirty="0">
                          <a:effectLst/>
                          <a:latin typeface="Arial" panose="020B0604020202020204" pitchFamily="34" charset="0"/>
                          <a:cs typeface="Arial" panose="020B0604020202020204" pitchFamily="34" charset="0"/>
                        </a:rPr>
                        <a:t> (offset)</a:t>
                      </a: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dirty="0">
                          <a:effectLst/>
                          <a:latin typeface="Arial" panose="020B0604020202020204" pitchFamily="34" charset="0"/>
                          <a:cs typeface="Arial" panose="020B0604020202020204" pitchFamily="34" charset="0"/>
                        </a:rPr>
                        <a:t>MHz</a:t>
                      </a: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c gridSpan="3">
                  <a:txBody>
                    <a:bodyPr/>
                    <a:lstStyle/>
                    <a:p>
                      <a:pPr marL="0" marR="0" algn="ctr">
                        <a:spcBef>
                          <a:spcPts val="0"/>
                        </a:spcBef>
                        <a:spcAft>
                          <a:spcPts val="0"/>
                        </a:spcAft>
                      </a:pPr>
                      <a:r>
                        <a:rPr lang="en-GB" sz="1000" dirty="0" err="1">
                          <a:effectLst/>
                          <a:latin typeface="Arial" panose="020B0604020202020204" pitchFamily="34" charset="0"/>
                          <a:cs typeface="Arial" panose="020B0604020202020204" pitchFamily="34" charset="0"/>
                        </a:rPr>
                        <a:t>BW</a:t>
                      </a:r>
                      <a:r>
                        <a:rPr lang="en-GB" sz="1000" baseline="-25000" dirty="0" err="1">
                          <a:effectLst/>
                          <a:latin typeface="Arial" panose="020B0604020202020204" pitchFamily="34" charset="0"/>
                          <a:cs typeface="Arial" panose="020B0604020202020204" pitchFamily="34" charset="0"/>
                        </a:rPr>
                        <a:t>Channel</a:t>
                      </a:r>
                      <a:r>
                        <a:rPr lang="en-GB" sz="1000" dirty="0">
                          <a:effectLst/>
                          <a:latin typeface="Arial" panose="020B0604020202020204" pitchFamily="34" charset="0"/>
                          <a:cs typeface="Arial" panose="020B0604020202020204" pitchFamily="34" charset="0"/>
                        </a:rPr>
                        <a:t> /2 + 2.5</a:t>
                      </a:r>
                      <a:endParaRPr lang="en-US" sz="1000" dirty="0">
                        <a:effectLst/>
                        <a:latin typeface="Arial" panose="020B0604020202020204" pitchFamily="34" charset="0"/>
                        <a:cs typeface="Arial" panose="020B0604020202020204" pitchFamily="34" charset="0"/>
                      </a:endParaRPr>
                    </a:p>
                    <a:p>
                      <a:pPr marL="0" marR="0" algn="ctr">
                        <a:spcBef>
                          <a:spcPts val="0"/>
                        </a:spcBef>
                        <a:spcAft>
                          <a:spcPts val="0"/>
                        </a:spcAft>
                      </a:pPr>
                      <a:r>
                        <a:rPr lang="en-GB" sz="1000" dirty="0">
                          <a:effectLst/>
                          <a:latin typeface="Arial" panose="020B0604020202020204" pitchFamily="34" charset="0"/>
                          <a:cs typeface="Arial" panose="020B0604020202020204" pitchFamily="34" charset="0"/>
                        </a:rPr>
                        <a:t>/</a:t>
                      </a:r>
                      <a:endParaRPr lang="en-US" sz="1000" dirty="0">
                        <a:effectLst/>
                        <a:latin typeface="Arial" panose="020B0604020202020204" pitchFamily="34" charset="0"/>
                        <a:cs typeface="Arial" panose="020B0604020202020204" pitchFamily="34" charset="0"/>
                      </a:endParaRPr>
                    </a:p>
                    <a:p>
                      <a:pPr marL="0" marR="0" algn="ctr">
                        <a:spcBef>
                          <a:spcPts val="0"/>
                        </a:spcBef>
                        <a:spcAft>
                          <a:spcPts val="0"/>
                        </a:spcAft>
                      </a:pPr>
                      <a:r>
                        <a:rPr lang="en-GB" sz="1000" dirty="0">
                          <a:effectLst/>
                          <a:latin typeface="Arial" panose="020B0604020202020204" pitchFamily="34" charset="0"/>
                          <a:cs typeface="Arial" panose="020B0604020202020204" pitchFamily="34" charset="0"/>
                        </a:rPr>
                        <a:t>-(</a:t>
                      </a:r>
                      <a:r>
                        <a:rPr lang="en-GB" sz="1000" dirty="0" err="1">
                          <a:effectLst/>
                          <a:latin typeface="Arial" panose="020B0604020202020204" pitchFamily="34" charset="0"/>
                          <a:cs typeface="Arial" panose="020B0604020202020204" pitchFamily="34" charset="0"/>
                        </a:rPr>
                        <a:t>BW</a:t>
                      </a:r>
                      <a:r>
                        <a:rPr lang="en-GB" sz="1000" baseline="-25000" dirty="0" err="1">
                          <a:effectLst/>
                          <a:latin typeface="Arial" panose="020B0604020202020204" pitchFamily="34" charset="0"/>
                          <a:cs typeface="Arial" panose="020B0604020202020204" pitchFamily="34" charset="0"/>
                        </a:rPr>
                        <a:t>Channel</a:t>
                      </a:r>
                      <a:r>
                        <a:rPr lang="en-GB" sz="1000" dirty="0">
                          <a:effectLst/>
                          <a:latin typeface="Arial" panose="020B0604020202020204" pitchFamily="34" charset="0"/>
                          <a:cs typeface="Arial" panose="020B0604020202020204" pitchFamily="34" charset="0"/>
                        </a:rPr>
                        <a:t> /2 + 2.5)</a:t>
                      </a: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c hMerge="1">
                  <a:txBody>
                    <a:bodyPr/>
                    <a:lstStyle/>
                    <a:p>
                      <a:endParaRPr lang="en-US"/>
                    </a:p>
                  </a:txBody>
                  <a:tcPr/>
                </a:tc>
                <a:tc hMerge="1">
                  <a:txBody>
                    <a:bodyPr/>
                    <a:lstStyle/>
                    <a:p>
                      <a:endParaRPr lang="en-US"/>
                    </a:p>
                  </a:txBody>
                  <a:tcPr/>
                </a:tc>
              </a:tr>
              <a:tr h="230255">
                <a:tc grid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dirty="0" smtClean="0">
                          <a:effectLst/>
                          <a:latin typeface="Arial" panose="020B0604020202020204" pitchFamily="34" charset="0"/>
                          <a:ea typeface="Times New Roman" panose="02020603050405020304" pitchFamily="18" charset="0"/>
                          <a:cs typeface="Arial" panose="020B0604020202020204" pitchFamily="34" charset="0"/>
                        </a:rPr>
                        <a:t>NOTE 1: </a:t>
                      </a:r>
                      <a:r>
                        <a:rPr lang="en-GB" sz="1000" dirty="0" smtClean="0">
                          <a:effectLst/>
                          <a:latin typeface="Arial" panose="020B0604020202020204" pitchFamily="34" charset="0"/>
                          <a:cs typeface="Arial" panose="020B0604020202020204" pitchFamily="34" charset="0"/>
                        </a:rPr>
                        <a:t>Power in transmission bandwidth configuration</a:t>
                      </a:r>
                      <a:r>
                        <a:rPr lang="en-US" sz="1000" kern="1200" baseline="0" dirty="0" smtClean="0">
                          <a:solidFill>
                            <a:schemeClr val="tx1"/>
                          </a:solidFill>
                          <a:effectLst/>
                          <a:latin typeface="Arial" panose="020B0604020202020204" pitchFamily="34" charset="0"/>
                          <a:cs typeface="Arial" panose="020B0604020202020204" pitchFamily="34" charset="0"/>
                        </a:rPr>
                        <a:t> </a:t>
                      </a:r>
                      <a:r>
                        <a:rPr lang="en-CA" sz="1000" dirty="0" smtClean="0">
                          <a:effectLst/>
                          <a:latin typeface="Arial" panose="020B0604020202020204" pitchFamily="34" charset="0"/>
                          <a:ea typeface="Times New Roman" panose="02020603050405020304" pitchFamily="18" charset="0"/>
                          <a:cs typeface="Arial" panose="020B0604020202020204" pitchFamily="34" charset="0"/>
                        </a:rPr>
                        <a:t>value is rounded to the next higher 0.5dB value</a:t>
                      </a:r>
                      <a:endParaRPr lang="en-US" sz="1000" dirty="0" smtClean="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hMerge="1">
                  <a:txBody>
                    <a:bodyPr/>
                    <a:lstStyle/>
                    <a:p>
                      <a:pPr marL="0" marR="0" algn="ctr">
                        <a:spcBef>
                          <a:spcPts val="0"/>
                        </a:spcBef>
                        <a:spcAft>
                          <a:spcPts val="0"/>
                        </a:spcAft>
                      </a:pP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c hMerge="1">
                  <a:txBody>
                    <a:bodyPr/>
                    <a:lstStyle/>
                    <a:p>
                      <a:pPr marL="0" marR="0" algn="ctr">
                        <a:spcBef>
                          <a:spcPts val="0"/>
                        </a:spcBef>
                        <a:spcAft>
                          <a:spcPts val="0"/>
                        </a:spcAft>
                      </a:pP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c hMerge="1">
                  <a:txBody>
                    <a:bodyPr/>
                    <a:lstStyle/>
                    <a:p>
                      <a:endParaRPr lang="en-US"/>
                    </a:p>
                  </a:txBody>
                  <a:tcPr/>
                </a:tc>
                <a:tc hMerge="1">
                  <a:txBody>
                    <a:bodyPr/>
                    <a:lstStyle/>
                    <a:p>
                      <a:endParaRPr lang="en-US"/>
                    </a:p>
                  </a:txBody>
                  <a:tcPr/>
                </a:tc>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2632407242"/>
              </p:ext>
            </p:extLst>
          </p:nvPr>
        </p:nvGraphicFramePr>
        <p:xfrm>
          <a:off x="473826" y="4802386"/>
          <a:ext cx="4879570" cy="1798320"/>
        </p:xfrm>
        <a:graphic>
          <a:graphicData uri="http://schemas.openxmlformats.org/drawingml/2006/table">
            <a:tbl>
              <a:tblPr firstRow="1" firstCol="1" bandRow="1">
                <a:tableStyleId>{5940675A-B579-460E-94D1-54222C63F5DA}</a:tableStyleId>
              </a:tblPr>
              <a:tblGrid>
                <a:gridCol w="1205344"/>
                <a:gridCol w="523702"/>
                <a:gridCol w="3150524"/>
              </a:tblGrid>
              <a:tr h="182880">
                <a:tc rowSpan="2">
                  <a:txBody>
                    <a:bodyPr/>
                    <a:lstStyle/>
                    <a:p>
                      <a:pPr marL="0" marR="0" algn="ctr">
                        <a:spcBef>
                          <a:spcPts val="0"/>
                        </a:spcBef>
                        <a:spcAft>
                          <a:spcPts val="0"/>
                        </a:spcAft>
                      </a:pPr>
                      <a:r>
                        <a:rPr lang="en-GB" sz="1000" b="1" dirty="0">
                          <a:effectLst/>
                          <a:latin typeface="Arial" panose="020B0604020202020204" pitchFamily="34" charset="0"/>
                          <a:cs typeface="Arial" panose="020B0604020202020204" pitchFamily="34" charset="0"/>
                        </a:rPr>
                        <a:t>RX parameter</a:t>
                      </a:r>
                      <a:endParaRPr lang="en-US" sz="1000" b="1" dirty="0">
                        <a:effectLst/>
                        <a:latin typeface="Arial" panose="020B0604020202020204" pitchFamily="34" charset="0"/>
                        <a:ea typeface="Times New Roman"/>
                        <a:cs typeface="Arial" panose="020B0604020202020204" pitchFamily="34" charset="0"/>
                      </a:endParaRPr>
                    </a:p>
                  </a:txBody>
                  <a:tcPr marL="68580" marR="68580" marT="0" marB="0" anchor="ctr"/>
                </a:tc>
                <a:tc rowSpan="2">
                  <a:txBody>
                    <a:bodyPr/>
                    <a:lstStyle/>
                    <a:p>
                      <a:pPr marL="0" marR="0" algn="ctr">
                        <a:spcBef>
                          <a:spcPts val="0"/>
                        </a:spcBef>
                        <a:spcAft>
                          <a:spcPts val="0"/>
                        </a:spcAft>
                      </a:pPr>
                      <a:r>
                        <a:rPr lang="en-GB" sz="1000" b="1" dirty="0">
                          <a:effectLst/>
                          <a:latin typeface="Arial" panose="020B0604020202020204" pitchFamily="34" charset="0"/>
                          <a:cs typeface="Arial" panose="020B0604020202020204" pitchFamily="34" charset="0"/>
                        </a:rPr>
                        <a:t>Units</a:t>
                      </a:r>
                      <a:endParaRPr lang="en-US" sz="1000" b="1"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b="1">
                          <a:effectLst/>
                          <a:latin typeface="Arial" panose="020B0604020202020204" pitchFamily="34" charset="0"/>
                          <a:cs typeface="Arial" panose="020B0604020202020204" pitchFamily="34" charset="0"/>
                        </a:rPr>
                        <a:t>Channel bandwidth (MHz)</a:t>
                      </a:r>
                      <a:endParaRPr lang="en-US" sz="1000" b="1">
                        <a:effectLst/>
                        <a:latin typeface="Arial" panose="020B0604020202020204" pitchFamily="34" charset="0"/>
                        <a:ea typeface="Times New Roman"/>
                        <a:cs typeface="Arial" panose="020B0604020202020204" pitchFamily="34" charset="0"/>
                      </a:endParaRPr>
                    </a:p>
                  </a:txBody>
                  <a:tcPr marL="68580" marR="68580" marT="0" marB="0" anchor="ctr"/>
                </a:tc>
              </a:tr>
              <a:tr h="182880">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GB" sz="1000" b="1" dirty="0">
                          <a:effectLst/>
                          <a:latin typeface="Arial" panose="020B0604020202020204" pitchFamily="34" charset="0"/>
                          <a:cs typeface="Arial" panose="020B0604020202020204" pitchFamily="34" charset="0"/>
                        </a:rPr>
                        <a:t>10, 15, 20, 25, 30, </a:t>
                      </a:r>
                      <a:r>
                        <a:rPr lang="en-GB" sz="1000" b="1" dirty="0" smtClean="0">
                          <a:solidFill>
                            <a:srgbClr val="FF0000"/>
                          </a:solidFill>
                          <a:effectLst/>
                          <a:latin typeface="Arial" panose="020B0604020202020204" pitchFamily="34" charset="0"/>
                          <a:cs typeface="Arial" panose="020B0604020202020204" pitchFamily="34" charset="0"/>
                        </a:rPr>
                        <a:t>35</a:t>
                      </a:r>
                      <a:r>
                        <a:rPr lang="en-GB" sz="1000" b="1" dirty="0" smtClean="0">
                          <a:effectLst/>
                          <a:latin typeface="Arial" panose="020B0604020202020204" pitchFamily="34" charset="0"/>
                          <a:cs typeface="Arial" panose="020B0604020202020204" pitchFamily="34" charset="0"/>
                        </a:rPr>
                        <a:t>, 40</a:t>
                      </a:r>
                      <a:r>
                        <a:rPr lang="en-GB" sz="1000" b="1" dirty="0">
                          <a:effectLst/>
                          <a:latin typeface="Arial" panose="020B0604020202020204" pitchFamily="34" charset="0"/>
                          <a:cs typeface="Arial" panose="020B0604020202020204" pitchFamily="34" charset="0"/>
                        </a:rPr>
                        <a:t>, </a:t>
                      </a:r>
                      <a:r>
                        <a:rPr lang="en-GB" sz="1000" b="1" dirty="0" smtClean="0">
                          <a:solidFill>
                            <a:srgbClr val="FF0000"/>
                          </a:solidFill>
                          <a:effectLst/>
                          <a:latin typeface="Arial" panose="020B0604020202020204" pitchFamily="34" charset="0"/>
                          <a:cs typeface="Arial" panose="020B0604020202020204" pitchFamily="34" charset="0"/>
                        </a:rPr>
                        <a:t>45</a:t>
                      </a:r>
                      <a:r>
                        <a:rPr lang="en-GB" sz="1000" b="1" dirty="0" smtClean="0">
                          <a:effectLst/>
                          <a:latin typeface="Arial" panose="020B0604020202020204" pitchFamily="34" charset="0"/>
                          <a:cs typeface="Arial" panose="020B0604020202020204" pitchFamily="34" charset="0"/>
                        </a:rPr>
                        <a:t>, 50</a:t>
                      </a:r>
                      <a:r>
                        <a:rPr lang="en-GB" sz="1000" b="1" dirty="0">
                          <a:effectLst/>
                          <a:latin typeface="Arial" panose="020B0604020202020204" pitchFamily="34" charset="0"/>
                          <a:cs typeface="Arial" panose="020B0604020202020204" pitchFamily="34" charset="0"/>
                        </a:rPr>
                        <a:t>, 60, 70, 80, 90, 100</a:t>
                      </a:r>
                      <a:endParaRPr lang="en-US" sz="1000" b="1" dirty="0">
                        <a:effectLst/>
                        <a:latin typeface="Arial" panose="020B0604020202020204" pitchFamily="34" charset="0"/>
                        <a:ea typeface="Times New Roman"/>
                        <a:cs typeface="Arial" panose="020B0604020202020204" pitchFamily="34" charset="0"/>
                      </a:endParaRPr>
                    </a:p>
                  </a:txBody>
                  <a:tcPr marL="68580" marR="68580" marT="0" marB="0" anchor="ctr"/>
                </a:tc>
              </a:tr>
              <a:tr h="182880">
                <a:tc>
                  <a:txBody>
                    <a:bodyPr/>
                    <a:lstStyle/>
                    <a:p>
                      <a:pPr marL="0" marR="0" algn="ctr">
                        <a:spcBef>
                          <a:spcPts val="0"/>
                        </a:spcBef>
                        <a:spcAft>
                          <a:spcPts val="0"/>
                        </a:spcAft>
                      </a:pPr>
                      <a:r>
                        <a:rPr lang="en-GB" sz="1000" dirty="0">
                          <a:effectLst/>
                          <a:latin typeface="Arial" panose="020B0604020202020204" pitchFamily="34" charset="0"/>
                          <a:cs typeface="Arial" panose="020B0604020202020204" pitchFamily="34" charset="0"/>
                        </a:rPr>
                        <a:t>Power in transmission bandwidth configuration</a:t>
                      </a: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a:effectLst/>
                          <a:latin typeface="Arial" panose="020B0604020202020204" pitchFamily="34" charset="0"/>
                          <a:cs typeface="Arial" panose="020B0604020202020204" pitchFamily="34" charset="0"/>
                        </a:rPr>
                        <a:t>dBm</a:t>
                      </a:r>
                      <a:endParaRPr lang="en-US" sz="10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dirty="0">
                          <a:effectLst/>
                          <a:latin typeface="Arial" panose="020B0604020202020204" pitchFamily="34" charset="0"/>
                          <a:cs typeface="Arial" panose="020B0604020202020204" pitchFamily="34" charset="0"/>
                        </a:rPr>
                        <a:t>REFSENS + 14 dB</a:t>
                      </a: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r>
              <a:tr h="182880">
                <a:tc>
                  <a:txBody>
                    <a:bodyPr/>
                    <a:lstStyle/>
                    <a:p>
                      <a:pPr marL="0" marR="0" algn="ctr">
                        <a:spcBef>
                          <a:spcPts val="0"/>
                        </a:spcBef>
                        <a:spcAft>
                          <a:spcPts val="0"/>
                        </a:spcAft>
                      </a:pPr>
                      <a:r>
                        <a:rPr lang="en-GB" sz="1000" dirty="0" err="1">
                          <a:effectLst/>
                          <a:latin typeface="Arial" panose="020B0604020202020204" pitchFamily="34" charset="0"/>
                          <a:cs typeface="Arial" panose="020B0604020202020204" pitchFamily="34" charset="0"/>
                        </a:rPr>
                        <a:t>P</a:t>
                      </a:r>
                      <a:r>
                        <a:rPr lang="en-GB" sz="1000" baseline="-25000" dirty="0" err="1">
                          <a:effectLst/>
                          <a:latin typeface="Arial" panose="020B0604020202020204" pitchFamily="34" charset="0"/>
                          <a:cs typeface="Arial" panose="020B0604020202020204" pitchFamily="34" charset="0"/>
                        </a:rPr>
                        <a:t>interferer</a:t>
                      </a: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dirty="0" err="1">
                          <a:effectLst/>
                          <a:latin typeface="Arial" panose="020B0604020202020204" pitchFamily="34" charset="0"/>
                          <a:cs typeface="Arial" panose="020B0604020202020204" pitchFamily="34" charset="0"/>
                        </a:rPr>
                        <a:t>dBm</a:t>
                      </a: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dirty="0">
                          <a:effectLst/>
                          <a:latin typeface="Arial" panose="020B0604020202020204" pitchFamily="34" charset="0"/>
                          <a:cs typeface="Arial" panose="020B0604020202020204" pitchFamily="34" charset="0"/>
                        </a:rPr>
                        <a:t>REFSENS + 45.5 dB</a:t>
                      </a: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r>
              <a:tr h="182880">
                <a:tc>
                  <a:txBody>
                    <a:bodyPr/>
                    <a:lstStyle/>
                    <a:p>
                      <a:pPr marL="0" marR="0" algn="ctr">
                        <a:spcBef>
                          <a:spcPts val="0"/>
                        </a:spcBef>
                        <a:spcAft>
                          <a:spcPts val="0"/>
                        </a:spcAft>
                      </a:pPr>
                      <a:r>
                        <a:rPr lang="en-US" sz="1000" dirty="0" err="1">
                          <a:effectLst/>
                          <a:latin typeface="Arial" panose="020B0604020202020204" pitchFamily="34" charset="0"/>
                          <a:cs typeface="Arial" panose="020B0604020202020204" pitchFamily="34" charset="0"/>
                        </a:rPr>
                        <a:t>BW</a:t>
                      </a:r>
                      <a:r>
                        <a:rPr lang="en-US" sz="1000" baseline="-25000" dirty="0" err="1">
                          <a:effectLst/>
                          <a:latin typeface="Arial" panose="020B0604020202020204" pitchFamily="34" charset="0"/>
                          <a:cs typeface="Arial" panose="020B0604020202020204" pitchFamily="34" charset="0"/>
                        </a:rPr>
                        <a:t>interferer</a:t>
                      </a: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a:effectLst/>
                          <a:latin typeface="Arial" panose="020B0604020202020204" pitchFamily="34" charset="0"/>
                          <a:cs typeface="Arial" panose="020B0604020202020204" pitchFamily="34" charset="0"/>
                        </a:rPr>
                        <a:t>MHz</a:t>
                      </a:r>
                      <a:endParaRPr lang="en-US" sz="10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dirty="0" err="1">
                          <a:effectLst/>
                          <a:latin typeface="Arial" panose="020B0604020202020204" pitchFamily="34" charset="0"/>
                          <a:cs typeface="Arial" panose="020B0604020202020204" pitchFamily="34" charset="0"/>
                        </a:rPr>
                        <a:t>BW</a:t>
                      </a:r>
                      <a:r>
                        <a:rPr lang="en-GB" sz="1000" baseline="-25000" dirty="0" err="1">
                          <a:effectLst/>
                          <a:latin typeface="Arial" panose="020B0604020202020204" pitchFamily="34" charset="0"/>
                          <a:cs typeface="Arial" panose="020B0604020202020204" pitchFamily="34" charset="0"/>
                        </a:rPr>
                        <a:t>Channel</a:t>
                      </a: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r>
              <a:tr h="456565">
                <a:tc>
                  <a:txBody>
                    <a:bodyPr/>
                    <a:lstStyle/>
                    <a:p>
                      <a:pPr marL="0" marR="0" algn="ctr">
                        <a:spcBef>
                          <a:spcPts val="0"/>
                        </a:spcBef>
                        <a:spcAft>
                          <a:spcPts val="0"/>
                        </a:spcAft>
                      </a:pPr>
                      <a:r>
                        <a:rPr lang="en-US" sz="1000">
                          <a:effectLst/>
                          <a:latin typeface="Arial" panose="020B0604020202020204" pitchFamily="34" charset="0"/>
                          <a:cs typeface="Arial" panose="020B0604020202020204" pitchFamily="34" charset="0"/>
                        </a:rPr>
                        <a:t>F</a:t>
                      </a:r>
                      <a:r>
                        <a:rPr lang="en-US" sz="1000" baseline="-25000">
                          <a:effectLst/>
                          <a:latin typeface="Arial" panose="020B0604020202020204" pitchFamily="34" charset="0"/>
                          <a:cs typeface="Arial" panose="020B0604020202020204" pitchFamily="34" charset="0"/>
                        </a:rPr>
                        <a:t>interferer</a:t>
                      </a:r>
                      <a:r>
                        <a:rPr lang="en-US" sz="1000">
                          <a:effectLst/>
                          <a:latin typeface="Arial" panose="020B0604020202020204" pitchFamily="34" charset="0"/>
                          <a:cs typeface="Arial" panose="020B0604020202020204" pitchFamily="34" charset="0"/>
                        </a:rPr>
                        <a:t> (offset)</a:t>
                      </a:r>
                      <a:endParaRPr lang="en-US" sz="10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a:effectLst/>
                          <a:latin typeface="Arial" panose="020B0604020202020204" pitchFamily="34" charset="0"/>
                          <a:cs typeface="Arial" panose="020B0604020202020204" pitchFamily="34" charset="0"/>
                        </a:rPr>
                        <a:t>MHz</a:t>
                      </a:r>
                      <a:endParaRPr lang="en-US" sz="10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dirty="0" err="1">
                          <a:effectLst/>
                          <a:latin typeface="Arial" panose="020B0604020202020204" pitchFamily="34" charset="0"/>
                          <a:cs typeface="Arial" panose="020B0604020202020204" pitchFamily="34" charset="0"/>
                        </a:rPr>
                        <a:t>BW</a:t>
                      </a:r>
                      <a:r>
                        <a:rPr lang="en-GB" sz="1000" baseline="-25000" dirty="0" err="1">
                          <a:effectLst/>
                          <a:latin typeface="Arial" panose="020B0604020202020204" pitchFamily="34" charset="0"/>
                          <a:cs typeface="Arial" panose="020B0604020202020204" pitchFamily="34" charset="0"/>
                        </a:rPr>
                        <a:t>Channel</a:t>
                      </a:r>
                      <a:endParaRPr lang="en-US" sz="1000" dirty="0">
                        <a:effectLst/>
                        <a:latin typeface="Arial" panose="020B0604020202020204" pitchFamily="34" charset="0"/>
                        <a:cs typeface="Arial" panose="020B0604020202020204" pitchFamily="34" charset="0"/>
                      </a:endParaRPr>
                    </a:p>
                    <a:p>
                      <a:pPr marL="0" marR="0" algn="ctr">
                        <a:spcBef>
                          <a:spcPts val="0"/>
                        </a:spcBef>
                        <a:spcAft>
                          <a:spcPts val="0"/>
                        </a:spcAft>
                      </a:pPr>
                      <a:r>
                        <a:rPr lang="en-GB" sz="1000" dirty="0">
                          <a:effectLst/>
                          <a:latin typeface="Arial" panose="020B0604020202020204" pitchFamily="34" charset="0"/>
                          <a:cs typeface="Arial" panose="020B0604020202020204" pitchFamily="34" charset="0"/>
                        </a:rPr>
                        <a:t>/</a:t>
                      </a:r>
                      <a:endParaRPr lang="en-US" sz="1000" dirty="0">
                        <a:effectLst/>
                        <a:latin typeface="Arial" panose="020B0604020202020204" pitchFamily="34" charset="0"/>
                        <a:cs typeface="Arial" panose="020B0604020202020204" pitchFamily="34" charset="0"/>
                      </a:endParaRPr>
                    </a:p>
                    <a:p>
                      <a:pPr marL="0" marR="0" algn="ctr">
                        <a:spcBef>
                          <a:spcPts val="0"/>
                        </a:spcBef>
                        <a:spcAft>
                          <a:spcPts val="0"/>
                        </a:spcAft>
                      </a:pPr>
                      <a:r>
                        <a:rPr lang="en-GB" sz="1000" dirty="0">
                          <a:effectLst/>
                          <a:latin typeface="Arial" panose="020B0604020202020204" pitchFamily="34" charset="0"/>
                          <a:cs typeface="Arial" panose="020B0604020202020204" pitchFamily="34" charset="0"/>
                        </a:rPr>
                        <a:t>-</a:t>
                      </a:r>
                      <a:r>
                        <a:rPr lang="en-GB" sz="1000" dirty="0" err="1">
                          <a:effectLst/>
                          <a:latin typeface="Arial" panose="020B0604020202020204" pitchFamily="34" charset="0"/>
                          <a:cs typeface="Arial" panose="020B0604020202020204" pitchFamily="34" charset="0"/>
                        </a:rPr>
                        <a:t>BW</a:t>
                      </a:r>
                      <a:r>
                        <a:rPr lang="en-GB" sz="1000" baseline="-25000" dirty="0" err="1">
                          <a:effectLst/>
                          <a:latin typeface="Arial" panose="020B0604020202020204" pitchFamily="34" charset="0"/>
                          <a:cs typeface="Arial" panose="020B0604020202020204" pitchFamily="34" charset="0"/>
                        </a:rPr>
                        <a:t>Channel</a:t>
                      </a: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4052830208"/>
              </p:ext>
            </p:extLst>
          </p:nvPr>
        </p:nvGraphicFramePr>
        <p:xfrm>
          <a:off x="5987241" y="4821382"/>
          <a:ext cx="4798638" cy="1798320"/>
        </p:xfrm>
        <a:graphic>
          <a:graphicData uri="http://schemas.openxmlformats.org/drawingml/2006/table">
            <a:tbl>
              <a:tblPr firstRow="1" firstCol="1" bandRow="1">
                <a:tableStyleId>{5940675A-B579-460E-94D1-54222C63F5DA}</a:tableStyleId>
              </a:tblPr>
              <a:tblGrid>
                <a:gridCol w="1203268"/>
                <a:gridCol w="489585"/>
                <a:gridCol w="3105785"/>
              </a:tblGrid>
              <a:tr h="182880">
                <a:tc rowSpan="2">
                  <a:txBody>
                    <a:bodyPr/>
                    <a:lstStyle/>
                    <a:p>
                      <a:pPr marL="0" marR="0" algn="ctr">
                        <a:spcBef>
                          <a:spcPts val="0"/>
                        </a:spcBef>
                        <a:spcAft>
                          <a:spcPts val="0"/>
                        </a:spcAft>
                      </a:pPr>
                      <a:r>
                        <a:rPr lang="en-GB" sz="1000" b="1" dirty="0">
                          <a:effectLst/>
                          <a:latin typeface="Arial" panose="020B0604020202020204" pitchFamily="34" charset="0"/>
                          <a:cs typeface="Arial" panose="020B0604020202020204" pitchFamily="34" charset="0"/>
                        </a:rPr>
                        <a:t>RX parameter</a:t>
                      </a:r>
                      <a:endParaRPr lang="en-US" sz="1000" b="1" dirty="0">
                        <a:effectLst/>
                        <a:latin typeface="Arial" panose="020B0604020202020204" pitchFamily="34" charset="0"/>
                        <a:ea typeface="Times New Roman"/>
                        <a:cs typeface="Arial" panose="020B0604020202020204" pitchFamily="34" charset="0"/>
                      </a:endParaRPr>
                    </a:p>
                  </a:txBody>
                  <a:tcPr marL="68580" marR="68580" marT="0" marB="0" anchor="ctr"/>
                </a:tc>
                <a:tc rowSpan="2">
                  <a:txBody>
                    <a:bodyPr/>
                    <a:lstStyle/>
                    <a:p>
                      <a:pPr marL="0" marR="0" algn="ctr">
                        <a:spcBef>
                          <a:spcPts val="0"/>
                        </a:spcBef>
                        <a:spcAft>
                          <a:spcPts val="0"/>
                        </a:spcAft>
                      </a:pPr>
                      <a:r>
                        <a:rPr lang="en-GB" sz="1000" b="1" dirty="0">
                          <a:effectLst/>
                          <a:latin typeface="Arial" panose="020B0604020202020204" pitchFamily="34" charset="0"/>
                          <a:cs typeface="Arial" panose="020B0604020202020204" pitchFamily="34" charset="0"/>
                        </a:rPr>
                        <a:t>Units</a:t>
                      </a:r>
                      <a:endParaRPr lang="en-US" sz="1000" b="1"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b="1" dirty="0">
                          <a:effectLst/>
                          <a:latin typeface="Arial" panose="020B0604020202020204" pitchFamily="34" charset="0"/>
                          <a:cs typeface="Arial" panose="020B0604020202020204" pitchFamily="34" charset="0"/>
                        </a:rPr>
                        <a:t>Channel bandwidth (MHz)</a:t>
                      </a:r>
                      <a:endParaRPr lang="en-US" sz="1000" b="1" dirty="0">
                        <a:effectLst/>
                        <a:latin typeface="Arial" panose="020B0604020202020204" pitchFamily="34" charset="0"/>
                        <a:ea typeface="Times New Roman"/>
                        <a:cs typeface="Arial" panose="020B0604020202020204" pitchFamily="34" charset="0"/>
                      </a:endParaRPr>
                    </a:p>
                  </a:txBody>
                  <a:tcPr marL="68580" marR="68580" marT="0" marB="0" anchor="ctr"/>
                </a:tc>
              </a:tr>
              <a:tr h="182880">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GB" sz="1000" b="1" dirty="0">
                          <a:effectLst/>
                          <a:latin typeface="Arial" panose="020B0604020202020204" pitchFamily="34" charset="0"/>
                          <a:cs typeface="Arial" panose="020B0604020202020204" pitchFamily="34" charset="0"/>
                        </a:rPr>
                        <a:t>10, 15, 20, 25, 30, </a:t>
                      </a:r>
                      <a:r>
                        <a:rPr lang="en-GB" sz="1000" b="1" dirty="0" smtClean="0">
                          <a:solidFill>
                            <a:srgbClr val="FF0000"/>
                          </a:solidFill>
                          <a:effectLst/>
                          <a:latin typeface="Arial" panose="020B0604020202020204" pitchFamily="34" charset="0"/>
                          <a:cs typeface="Arial" panose="020B0604020202020204" pitchFamily="34" charset="0"/>
                        </a:rPr>
                        <a:t>35</a:t>
                      </a:r>
                      <a:r>
                        <a:rPr lang="en-GB" sz="1000" b="1" dirty="0" smtClean="0">
                          <a:effectLst/>
                          <a:latin typeface="Arial" panose="020B0604020202020204" pitchFamily="34" charset="0"/>
                          <a:cs typeface="Arial" panose="020B0604020202020204" pitchFamily="34" charset="0"/>
                        </a:rPr>
                        <a:t>, 40</a:t>
                      </a:r>
                      <a:r>
                        <a:rPr lang="en-GB" sz="1000" b="1" dirty="0">
                          <a:effectLst/>
                          <a:latin typeface="Arial" panose="020B0604020202020204" pitchFamily="34" charset="0"/>
                          <a:cs typeface="Arial" panose="020B0604020202020204" pitchFamily="34" charset="0"/>
                        </a:rPr>
                        <a:t>, </a:t>
                      </a:r>
                      <a:r>
                        <a:rPr lang="en-GB" sz="1000" b="1" dirty="0" smtClean="0">
                          <a:solidFill>
                            <a:srgbClr val="FF0000"/>
                          </a:solidFill>
                          <a:effectLst/>
                          <a:latin typeface="Arial" panose="020B0604020202020204" pitchFamily="34" charset="0"/>
                          <a:cs typeface="Arial" panose="020B0604020202020204" pitchFamily="34" charset="0"/>
                        </a:rPr>
                        <a:t>45</a:t>
                      </a:r>
                      <a:r>
                        <a:rPr lang="en-GB" sz="1000" b="1" dirty="0" smtClean="0">
                          <a:effectLst/>
                          <a:latin typeface="Arial" panose="020B0604020202020204" pitchFamily="34" charset="0"/>
                          <a:cs typeface="Arial" panose="020B0604020202020204" pitchFamily="34" charset="0"/>
                        </a:rPr>
                        <a:t>, 50</a:t>
                      </a:r>
                      <a:r>
                        <a:rPr lang="en-GB" sz="1000" b="1" dirty="0">
                          <a:effectLst/>
                          <a:latin typeface="Arial" panose="020B0604020202020204" pitchFamily="34" charset="0"/>
                          <a:cs typeface="Arial" panose="020B0604020202020204" pitchFamily="34" charset="0"/>
                        </a:rPr>
                        <a:t>, 60, 70, 80, 90, 100</a:t>
                      </a:r>
                      <a:endParaRPr lang="en-US" sz="1000" b="1" dirty="0">
                        <a:effectLst/>
                        <a:latin typeface="Arial" panose="020B0604020202020204" pitchFamily="34" charset="0"/>
                        <a:ea typeface="Times New Roman"/>
                        <a:cs typeface="Arial" panose="020B0604020202020204" pitchFamily="34" charset="0"/>
                      </a:endParaRPr>
                    </a:p>
                  </a:txBody>
                  <a:tcPr marL="68580" marR="68580" marT="0" marB="0" anchor="ctr"/>
                </a:tc>
              </a:tr>
              <a:tr h="182880">
                <a:tc>
                  <a:txBody>
                    <a:bodyPr/>
                    <a:lstStyle/>
                    <a:p>
                      <a:pPr marL="0" marR="0" algn="ctr">
                        <a:spcBef>
                          <a:spcPts val="0"/>
                        </a:spcBef>
                        <a:spcAft>
                          <a:spcPts val="0"/>
                        </a:spcAft>
                      </a:pPr>
                      <a:r>
                        <a:rPr lang="en-GB" sz="1000">
                          <a:effectLst/>
                          <a:latin typeface="Arial" panose="020B0604020202020204" pitchFamily="34" charset="0"/>
                          <a:cs typeface="Arial" panose="020B0604020202020204" pitchFamily="34" charset="0"/>
                        </a:rPr>
                        <a:t>Power in transmission bandwidth configuration</a:t>
                      </a:r>
                      <a:endParaRPr lang="en-US" sz="10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a:effectLst/>
                          <a:latin typeface="Arial" panose="020B0604020202020204" pitchFamily="34" charset="0"/>
                          <a:cs typeface="Arial" panose="020B0604020202020204" pitchFamily="34" charset="0"/>
                        </a:rPr>
                        <a:t>dBm</a:t>
                      </a:r>
                      <a:endParaRPr lang="en-US" sz="10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dirty="0">
                          <a:effectLst/>
                          <a:latin typeface="Arial" panose="020B0604020202020204" pitchFamily="34" charset="0"/>
                          <a:cs typeface="Arial" panose="020B0604020202020204" pitchFamily="34" charset="0"/>
                        </a:rPr>
                        <a:t>-56.5</a:t>
                      </a: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r>
              <a:tr h="182880">
                <a:tc>
                  <a:txBody>
                    <a:bodyPr/>
                    <a:lstStyle/>
                    <a:p>
                      <a:pPr marL="0" marR="0" algn="ctr">
                        <a:spcBef>
                          <a:spcPts val="0"/>
                        </a:spcBef>
                        <a:spcAft>
                          <a:spcPts val="0"/>
                        </a:spcAft>
                      </a:pPr>
                      <a:r>
                        <a:rPr lang="en-GB" sz="1000">
                          <a:effectLst/>
                          <a:latin typeface="Arial" panose="020B0604020202020204" pitchFamily="34" charset="0"/>
                          <a:cs typeface="Arial" panose="020B0604020202020204" pitchFamily="34" charset="0"/>
                        </a:rPr>
                        <a:t>P</a:t>
                      </a:r>
                      <a:r>
                        <a:rPr lang="en-GB" sz="1000" baseline="-25000">
                          <a:effectLst/>
                          <a:latin typeface="Arial" panose="020B0604020202020204" pitchFamily="34" charset="0"/>
                          <a:cs typeface="Arial" panose="020B0604020202020204" pitchFamily="34" charset="0"/>
                        </a:rPr>
                        <a:t>interferer</a:t>
                      </a:r>
                      <a:endParaRPr lang="en-US" sz="10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a:effectLst/>
                          <a:latin typeface="Arial" panose="020B0604020202020204" pitchFamily="34" charset="0"/>
                          <a:cs typeface="Arial" panose="020B0604020202020204" pitchFamily="34" charset="0"/>
                        </a:rPr>
                        <a:t>dBm</a:t>
                      </a:r>
                      <a:endParaRPr lang="en-US" sz="10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dirty="0">
                          <a:effectLst/>
                          <a:latin typeface="Arial" panose="020B0604020202020204" pitchFamily="34" charset="0"/>
                          <a:cs typeface="Arial" panose="020B0604020202020204" pitchFamily="34" charset="0"/>
                        </a:rPr>
                        <a:t>-25</a:t>
                      </a: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r>
              <a:tr h="182880">
                <a:tc>
                  <a:txBody>
                    <a:bodyPr/>
                    <a:lstStyle/>
                    <a:p>
                      <a:pPr marL="0" marR="0" algn="ctr">
                        <a:spcBef>
                          <a:spcPts val="0"/>
                        </a:spcBef>
                        <a:spcAft>
                          <a:spcPts val="0"/>
                        </a:spcAft>
                      </a:pPr>
                      <a:r>
                        <a:rPr lang="en-US" sz="1000">
                          <a:effectLst/>
                          <a:latin typeface="Arial" panose="020B0604020202020204" pitchFamily="34" charset="0"/>
                          <a:cs typeface="Arial" panose="020B0604020202020204" pitchFamily="34" charset="0"/>
                        </a:rPr>
                        <a:t>BW</a:t>
                      </a:r>
                      <a:r>
                        <a:rPr lang="en-US" sz="1000" baseline="-25000">
                          <a:effectLst/>
                          <a:latin typeface="Arial" panose="020B0604020202020204" pitchFamily="34" charset="0"/>
                          <a:cs typeface="Arial" panose="020B0604020202020204" pitchFamily="34" charset="0"/>
                        </a:rPr>
                        <a:t>interferer</a:t>
                      </a:r>
                      <a:endParaRPr lang="en-US" sz="10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a:effectLst/>
                          <a:latin typeface="Arial" panose="020B0604020202020204" pitchFamily="34" charset="0"/>
                          <a:cs typeface="Arial" panose="020B0604020202020204" pitchFamily="34" charset="0"/>
                        </a:rPr>
                        <a:t>MHz</a:t>
                      </a:r>
                      <a:endParaRPr lang="en-US" sz="10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dirty="0" err="1">
                          <a:effectLst/>
                          <a:latin typeface="Arial" panose="020B0604020202020204" pitchFamily="34" charset="0"/>
                          <a:cs typeface="Arial" panose="020B0604020202020204" pitchFamily="34" charset="0"/>
                        </a:rPr>
                        <a:t>BW</a:t>
                      </a:r>
                      <a:r>
                        <a:rPr lang="en-GB" sz="1000" baseline="-25000" dirty="0" err="1">
                          <a:effectLst/>
                          <a:latin typeface="Arial" panose="020B0604020202020204" pitchFamily="34" charset="0"/>
                          <a:cs typeface="Arial" panose="020B0604020202020204" pitchFamily="34" charset="0"/>
                        </a:rPr>
                        <a:t>Channel</a:t>
                      </a: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r>
              <a:tr h="456565">
                <a:tc>
                  <a:txBody>
                    <a:bodyPr/>
                    <a:lstStyle/>
                    <a:p>
                      <a:pPr marL="0" marR="0" algn="ctr">
                        <a:spcBef>
                          <a:spcPts val="0"/>
                        </a:spcBef>
                        <a:spcAft>
                          <a:spcPts val="0"/>
                        </a:spcAft>
                      </a:pPr>
                      <a:r>
                        <a:rPr lang="en-US" sz="1000">
                          <a:effectLst/>
                          <a:latin typeface="Arial" panose="020B0604020202020204" pitchFamily="34" charset="0"/>
                          <a:cs typeface="Arial" panose="020B0604020202020204" pitchFamily="34" charset="0"/>
                        </a:rPr>
                        <a:t>F</a:t>
                      </a:r>
                      <a:r>
                        <a:rPr lang="en-US" sz="1000" baseline="-25000">
                          <a:effectLst/>
                          <a:latin typeface="Arial" panose="020B0604020202020204" pitchFamily="34" charset="0"/>
                          <a:cs typeface="Arial" panose="020B0604020202020204" pitchFamily="34" charset="0"/>
                        </a:rPr>
                        <a:t>interferer</a:t>
                      </a:r>
                      <a:r>
                        <a:rPr lang="en-US" sz="1000">
                          <a:effectLst/>
                          <a:latin typeface="Arial" panose="020B0604020202020204" pitchFamily="34" charset="0"/>
                          <a:cs typeface="Arial" panose="020B0604020202020204" pitchFamily="34" charset="0"/>
                        </a:rPr>
                        <a:t> (offset)</a:t>
                      </a:r>
                      <a:endParaRPr lang="en-US" sz="10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a:effectLst/>
                          <a:latin typeface="Arial" panose="020B0604020202020204" pitchFamily="34" charset="0"/>
                          <a:cs typeface="Arial" panose="020B0604020202020204" pitchFamily="34" charset="0"/>
                        </a:rPr>
                        <a:t>MHz</a:t>
                      </a:r>
                      <a:endParaRPr lang="en-US" sz="10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dirty="0" err="1">
                          <a:effectLst/>
                          <a:latin typeface="Arial" panose="020B0604020202020204" pitchFamily="34" charset="0"/>
                          <a:cs typeface="Arial" panose="020B0604020202020204" pitchFamily="34" charset="0"/>
                        </a:rPr>
                        <a:t>BW</a:t>
                      </a:r>
                      <a:r>
                        <a:rPr lang="en-GB" sz="1000" baseline="-25000" dirty="0" err="1">
                          <a:effectLst/>
                          <a:latin typeface="Arial" panose="020B0604020202020204" pitchFamily="34" charset="0"/>
                          <a:cs typeface="Arial" panose="020B0604020202020204" pitchFamily="34" charset="0"/>
                        </a:rPr>
                        <a:t>Channel</a:t>
                      </a:r>
                      <a:endParaRPr lang="en-US" sz="1000" dirty="0">
                        <a:effectLst/>
                        <a:latin typeface="Arial" panose="020B0604020202020204" pitchFamily="34" charset="0"/>
                        <a:cs typeface="Arial" panose="020B0604020202020204" pitchFamily="34" charset="0"/>
                      </a:endParaRPr>
                    </a:p>
                    <a:p>
                      <a:pPr marL="0" marR="0" algn="ctr">
                        <a:spcBef>
                          <a:spcPts val="0"/>
                        </a:spcBef>
                        <a:spcAft>
                          <a:spcPts val="0"/>
                        </a:spcAft>
                      </a:pPr>
                      <a:r>
                        <a:rPr lang="en-GB" sz="1000" dirty="0">
                          <a:effectLst/>
                          <a:latin typeface="Arial" panose="020B0604020202020204" pitchFamily="34" charset="0"/>
                          <a:cs typeface="Arial" panose="020B0604020202020204" pitchFamily="34" charset="0"/>
                        </a:rPr>
                        <a:t>/</a:t>
                      </a:r>
                      <a:endParaRPr lang="en-US" sz="1000" dirty="0">
                        <a:effectLst/>
                        <a:latin typeface="Arial" panose="020B0604020202020204" pitchFamily="34" charset="0"/>
                        <a:cs typeface="Arial" panose="020B0604020202020204" pitchFamily="34" charset="0"/>
                      </a:endParaRPr>
                    </a:p>
                    <a:p>
                      <a:pPr marL="0" marR="0" algn="ctr">
                        <a:spcBef>
                          <a:spcPts val="0"/>
                        </a:spcBef>
                        <a:spcAft>
                          <a:spcPts val="0"/>
                        </a:spcAft>
                      </a:pPr>
                      <a:r>
                        <a:rPr lang="en-GB" sz="1000" dirty="0">
                          <a:effectLst/>
                          <a:latin typeface="Arial" panose="020B0604020202020204" pitchFamily="34" charset="0"/>
                          <a:cs typeface="Arial" panose="020B0604020202020204" pitchFamily="34" charset="0"/>
                        </a:rPr>
                        <a:t>-</a:t>
                      </a:r>
                      <a:r>
                        <a:rPr lang="en-GB" sz="1000" dirty="0" err="1">
                          <a:effectLst/>
                          <a:latin typeface="Arial" panose="020B0604020202020204" pitchFamily="34" charset="0"/>
                          <a:cs typeface="Arial" panose="020B0604020202020204" pitchFamily="34" charset="0"/>
                        </a:rPr>
                        <a:t>BW</a:t>
                      </a:r>
                      <a:r>
                        <a:rPr lang="en-GB" sz="1000" baseline="-25000" dirty="0" err="1">
                          <a:effectLst/>
                          <a:latin typeface="Arial" panose="020B0604020202020204" pitchFamily="34" charset="0"/>
                          <a:cs typeface="Arial" panose="020B0604020202020204" pitchFamily="34" charset="0"/>
                        </a:rPr>
                        <a:t>Channel</a:t>
                      </a: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r>
            </a:tbl>
          </a:graphicData>
        </a:graphic>
      </p:graphicFrame>
      <p:sp>
        <p:nvSpPr>
          <p:cNvPr id="17" name="Rectangle 16"/>
          <p:cNvSpPr/>
          <p:nvPr/>
        </p:nvSpPr>
        <p:spPr>
          <a:xfrm>
            <a:off x="499010" y="1082817"/>
            <a:ext cx="4542329" cy="246221"/>
          </a:xfrm>
          <a:prstGeom prst="rect">
            <a:avLst/>
          </a:prstGeom>
        </p:spPr>
        <p:txBody>
          <a:bodyPr wrap="square">
            <a:spAutoFit/>
          </a:bodyPr>
          <a:lstStyle/>
          <a:p>
            <a:r>
              <a:rPr lang="en-GB" sz="1000" b="1" dirty="0"/>
              <a:t>Table 7.5-1: ACS for NR bands with </a:t>
            </a:r>
            <a:r>
              <a:rPr lang="en-GB" sz="1000" b="1" dirty="0" err="1"/>
              <a:t>F</a:t>
            </a:r>
            <a:r>
              <a:rPr lang="en-GB" sz="1000" b="1" baseline="-25000" dirty="0" err="1"/>
              <a:t>DL_high</a:t>
            </a:r>
            <a:r>
              <a:rPr lang="en-GB" sz="1000" b="1" baseline="-25000" dirty="0"/>
              <a:t> </a:t>
            </a:r>
            <a:r>
              <a:rPr lang="en-GB" sz="1000" b="1" dirty="0"/>
              <a:t>&lt; 2700 MHz and </a:t>
            </a:r>
            <a:r>
              <a:rPr lang="en-GB" sz="1000" b="1" dirty="0" err="1"/>
              <a:t>F</a:t>
            </a:r>
            <a:r>
              <a:rPr lang="en-GB" sz="1000" b="1" baseline="-25000" dirty="0" err="1"/>
              <a:t>UL_high</a:t>
            </a:r>
            <a:r>
              <a:rPr lang="en-GB" sz="1000" b="1" baseline="-25000" dirty="0"/>
              <a:t> </a:t>
            </a:r>
            <a:r>
              <a:rPr lang="en-GB" sz="1000" b="1" dirty="0"/>
              <a:t>&lt; 2700 MHz</a:t>
            </a:r>
            <a:endParaRPr lang="en-US" sz="1000" b="1" dirty="0"/>
          </a:p>
        </p:txBody>
      </p:sp>
      <p:sp>
        <p:nvSpPr>
          <p:cNvPr id="18" name="Rectangle 17"/>
          <p:cNvSpPr/>
          <p:nvPr/>
        </p:nvSpPr>
        <p:spPr>
          <a:xfrm>
            <a:off x="5791200" y="1082817"/>
            <a:ext cx="4493777" cy="246221"/>
          </a:xfrm>
          <a:prstGeom prst="rect">
            <a:avLst/>
          </a:prstGeom>
        </p:spPr>
        <p:txBody>
          <a:bodyPr wrap="square">
            <a:spAutoFit/>
          </a:bodyPr>
          <a:lstStyle/>
          <a:p>
            <a:r>
              <a:rPr lang="en-GB" sz="1000" b="1" dirty="0"/>
              <a:t>Table 7.5-2: ACS for NR bands with </a:t>
            </a:r>
            <a:r>
              <a:rPr lang="en-GB" sz="1000" b="1" dirty="0" err="1"/>
              <a:t>F</a:t>
            </a:r>
            <a:r>
              <a:rPr lang="en-GB" sz="1000" b="1" baseline="-25000" dirty="0" err="1"/>
              <a:t>DL_low</a:t>
            </a:r>
            <a:r>
              <a:rPr lang="en-GB" sz="1000" b="1" baseline="-25000" dirty="0"/>
              <a:t> </a:t>
            </a:r>
            <a:r>
              <a:rPr lang="en-GB" sz="1000" b="1" dirty="0"/>
              <a:t>≥ 3300 MHz and </a:t>
            </a:r>
            <a:r>
              <a:rPr lang="en-GB" sz="1000" b="1" dirty="0" err="1"/>
              <a:t>F</a:t>
            </a:r>
            <a:r>
              <a:rPr lang="en-GB" sz="1000" b="1" baseline="-25000" dirty="0" err="1"/>
              <a:t>UL_low</a:t>
            </a:r>
            <a:r>
              <a:rPr lang="en-GB" sz="1000" b="1" baseline="-25000" dirty="0"/>
              <a:t> </a:t>
            </a:r>
            <a:r>
              <a:rPr lang="en-GB" sz="1000" b="1" dirty="0"/>
              <a:t>≥ 3300 MHz</a:t>
            </a:r>
            <a:endParaRPr lang="en-US" sz="1000" b="1" dirty="0"/>
          </a:p>
        </p:txBody>
      </p:sp>
      <p:sp>
        <p:nvSpPr>
          <p:cNvPr id="19" name="Rectangle 18"/>
          <p:cNvSpPr/>
          <p:nvPr/>
        </p:nvSpPr>
        <p:spPr>
          <a:xfrm>
            <a:off x="353352" y="2045150"/>
            <a:ext cx="5375809" cy="246221"/>
          </a:xfrm>
          <a:prstGeom prst="rect">
            <a:avLst/>
          </a:prstGeom>
        </p:spPr>
        <p:txBody>
          <a:bodyPr wrap="square">
            <a:spAutoFit/>
          </a:bodyPr>
          <a:lstStyle/>
          <a:p>
            <a:r>
              <a:rPr lang="en-GB" sz="1000" b="1" dirty="0"/>
              <a:t>Table 7.5-3: Test parameters for NR bands with </a:t>
            </a:r>
            <a:r>
              <a:rPr lang="en-GB" sz="1000" b="1" dirty="0" err="1"/>
              <a:t>F</a:t>
            </a:r>
            <a:r>
              <a:rPr lang="en-GB" sz="1000" b="1" baseline="-25000" dirty="0" err="1"/>
              <a:t>DL_high</a:t>
            </a:r>
            <a:r>
              <a:rPr lang="en-GB" sz="1000" b="1" baseline="-25000" dirty="0"/>
              <a:t> </a:t>
            </a:r>
            <a:r>
              <a:rPr lang="en-GB" sz="1000" b="1" dirty="0"/>
              <a:t>&lt; 2700 MHz and </a:t>
            </a:r>
            <a:r>
              <a:rPr lang="en-GB" sz="1000" b="1" dirty="0" err="1"/>
              <a:t>F</a:t>
            </a:r>
            <a:r>
              <a:rPr lang="en-GB" sz="1000" b="1" baseline="-25000" dirty="0" err="1"/>
              <a:t>UL_high</a:t>
            </a:r>
            <a:r>
              <a:rPr lang="en-GB" sz="1000" b="1" baseline="-25000" dirty="0"/>
              <a:t> </a:t>
            </a:r>
            <a:r>
              <a:rPr lang="en-GB" sz="1000" b="1" dirty="0"/>
              <a:t>&lt; 2700 MHz, case 1</a:t>
            </a:r>
            <a:endParaRPr lang="en-US" sz="1000" b="1" dirty="0"/>
          </a:p>
        </p:txBody>
      </p:sp>
      <p:sp>
        <p:nvSpPr>
          <p:cNvPr id="20" name="Rectangle 19"/>
          <p:cNvSpPr/>
          <p:nvPr/>
        </p:nvSpPr>
        <p:spPr>
          <a:xfrm>
            <a:off x="5791200" y="2045149"/>
            <a:ext cx="5375809" cy="246221"/>
          </a:xfrm>
          <a:prstGeom prst="rect">
            <a:avLst/>
          </a:prstGeom>
        </p:spPr>
        <p:txBody>
          <a:bodyPr wrap="square">
            <a:spAutoFit/>
          </a:bodyPr>
          <a:lstStyle/>
          <a:p>
            <a:r>
              <a:rPr lang="en-GB" sz="1000" b="1" dirty="0"/>
              <a:t>Table 7.5-4: Test parameters for NR bands with </a:t>
            </a:r>
            <a:r>
              <a:rPr lang="en-GB" sz="1000" b="1" dirty="0" err="1"/>
              <a:t>F</a:t>
            </a:r>
            <a:r>
              <a:rPr lang="en-GB" sz="1000" b="1" baseline="-25000" dirty="0" err="1"/>
              <a:t>DL_high</a:t>
            </a:r>
            <a:r>
              <a:rPr lang="en-GB" sz="1000" b="1" baseline="-25000" dirty="0"/>
              <a:t> </a:t>
            </a:r>
            <a:r>
              <a:rPr lang="en-GB" sz="1000" b="1" dirty="0"/>
              <a:t>&lt; 2700 MHz and </a:t>
            </a:r>
            <a:r>
              <a:rPr lang="en-GB" sz="1000" b="1" dirty="0" err="1"/>
              <a:t>F</a:t>
            </a:r>
            <a:r>
              <a:rPr lang="en-GB" sz="1000" b="1" baseline="-25000" dirty="0" err="1"/>
              <a:t>UL_high</a:t>
            </a:r>
            <a:r>
              <a:rPr lang="en-GB" sz="1000" b="1" baseline="-25000" dirty="0"/>
              <a:t> </a:t>
            </a:r>
            <a:r>
              <a:rPr lang="en-GB" sz="1000" b="1" dirty="0"/>
              <a:t>&lt; 2700 MHz, case 2</a:t>
            </a:r>
            <a:endParaRPr lang="en-US" sz="1000" b="1" dirty="0"/>
          </a:p>
        </p:txBody>
      </p:sp>
      <p:sp>
        <p:nvSpPr>
          <p:cNvPr id="21" name="Rectangle 20"/>
          <p:cNvSpPr/>
          <p:nvPr/>
        </p:nvSpPr>
        <p:spPr>
          <a:xfrm>
            <a:off x="272432" y="4513605"/>
            <a:ext cx="6096000" cy="246221"/>
          </a:xfrm>
          <a:prstGeom prst="rect">
            <a:avLst/>
          </a:prstGeom>
        </p:spPr>
        <p:txBody>
          <a:bodyPr>
            <a:spAutoFit/>
          </a:bodyPr>
          <a:lstStyle/>
          <a:p>
            <a:r>
              <a:rPr lang="en-GB" sz="1000" b="1" dirty="0"/>
              <a:t>Table 7.5-5: Test parameters for NR bands with </a:t>
            </a:r>
            <a:r>
              <a:rPr lang="en-GB" sz="1000" b="1" dirty="0" err="1"/>
              <a:t>F</a:t>
            </a:r>
            <a:r>
              <a:rPr lang="en-GB" sz="1000" b="1" baseline="-25000" dirty="0" err="1"/>
              <a:t>DL_low</a:t>
            </a:r>
            <a:r>
              <a:rPr lang="en-GB" sz="1000" b="1" baseline="-25000" dirty="0"/>
              <a:t> </a:t>
            </a:r>
            <a:r>
              <a:rPr lang="en-GB" sz="1000" b="1" dirty="0"/>
              <a:t>≥ 3300 MHz and </a:t>
            </a:r>
            <a:r>
              <a:rPr lang="en-GB" sz="1000" b="1" dirty="0" err="1"/>
              <a:t>F</a:t>
            </a:r>
            <a:r>
              <a:rPr lang="en-GB" sz="1000" b="1" baseline="-25000" dirty="0" err="1"/>
              <a:t>UL_low</a:t>
            </a:r>
            <a:r>
              <a:rPr lang="en-GB" sz="1000" b="1" baseline="-25000" dirty="0"/>
              <a:t> </a:t>
            </a:r>
            <a:r>
              <a:rPr lang="en-GB" sz="1000" b="1" dirty="0"/>
              <a:t>≥ 3300 MHz, case 1</a:t>
            </a:r>
            <a:endParaRPr lang="en-US" sz="1000" b="1" dirty="0"/>
          </a:p>
        </p:txBody>
      </p:sp>
      <p:sp>
        <p:nvSpPr>
          <p:cNvPr id="22" name="Rectangle 21"/>
          <p:cNvSpPr/>
          <p:nvPr/>
        </p:nvSpPr>
        <p:spPr>
          <a:xfrm>
            <a:off x="5729161" y="4533743"/>
            <a:ext cx="5437848" cy="246221"/>
          </a:xfrm>
          <a:prstGeom prst="rect">
            <a:avLst/>
          </a:prstGeom>
        </p:spPr>
        <p:txBody>
          <a:bodyPr wrap="square">
            <a:spAutoFit/>
          </a:bodyPr>
          <a:lstStyle/>
          <a:p>
            <a:r>
              <a:rPr lang="en-GB" sz="1000" b="1" dirty="0"/>
              <a:t>Table 7.5-6: Test parameters for NR bands with </a:t>
            </a:r>
            <a:r>
              <a:rPr lang="en-GB" sz="1000" b="1" dirty="0" err="1"/>
              <a:t>F</a:t>
            </a:r>
            <a:r>
              <a:rPr lang="en-GB" sz="1000" b="1" baseline="-25000" dirty="0" err="1"/>
              <a:t>DL_low</a:t>
            </a:r>
            <a:r>
              <a:rPr lang="en-GB" sz="1000" b="1" baseline="-25000" dirty="0"/>
              <a:t> </a:t>
            </a:r>
            <a:r>
              <a:rPr lang="en-GB" sz="1000" b="1" dirty="0"/>
              <a:t>≥ 3300 MHz and </a:t>
            </a:r>
            <a:r>
              <a:rPr lang="en-GB" sz="1000" b="1" dirty="0" err="1"/>
              <a:t>F</a:t>
            </a:r>
            <a:r>
              <a:rPr lang="en-GB" sz="1000" b="1" baseline="-25000" dirty="0" err="1"/>
              <a:t>UL_low</a:t>
            </a:r>
            <a:r>
              <a:rPr lang="en-GB" sz="1000" b="1" baseline="-25000" dirty="0"/>
              <a:t> </a:t>
            </a:r>
            <a:r>
              <a:rPr lang="en-GB" sz="1000" b="1" dirty="0"/>
              <a:t>≥ 3300 MHz, case 2</a:t>
            </a:r>
            <a:endParaRPr lang="en-US" sz="1000" b="1" dirty="0"/>
          </a:p>
        </p:txBody>
      </p:sp>
    </p:spTree>
    <p:extLst>
      <p:ext uri="{BB962C8B-B14F-4D97-AF65-F5344CB8AC3E}">
        <p14:creationId xmlns:p14="http://schemas.microsoft.com/office/powerpoint/2010/main" val="15064265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304395-0370-3046-A683-5796E74535E5}"/>
              </a:ext>
            </a:extLst>
          </p:cNvPr>
          <p:cNvSpPr>
            <a:spLocks noGrp="1"/>
          </p:cNvSpPr>
          <p:nvPr>
            <p:ph type="title"/>
          </p:nvPr>
        </p:nvSpPr>
        <p:spPr>
          <a:xfrm>
            <a:off x="838200" y="365125"/>
            <a:ext cx="10515600" cy="581643"/>
          </a:xfrm>
        </p:spPr>
        <p:txBody>
          <a:bodyPr>
            <a:normAutofit fontScale="90000"/>
          </a:bodyPr>
          <a:lstStyle/>
          <a:p>
            <a:r>
              <a:rPr lang="en-CA" dirty="0" smtClean="0"/>
              <a:t>WF: R17 Equation based Blocking from [1]</a:t>
            </a:r>
            <a:endParaRPr lang="x-none" dirty="0"/>
          </a:p>
        </p:txBody>
      </p:sp>
      <p:sp>
        <p:nvSpPr>
          <p:cNvPr id="8" name="TextBox 7"/>
          <p:cNvSpPr txBox="1"/>
          <p:nvPr/>
        </p:nvSpPr>
        <p:spPr>
          <a:xfrm>
            <a:off x="901570" y="5510675"/>
            <a:ext cx="10500108" cy="830997"/>
          </a:xfrm>
          <a:prstGeom prst="rect">
            <a:avLst/>
          </a:prstGeom>
          <a:noFill/>
        </p:spPr>
        <p:txBody>
          <a:bodyPr wrap="square" rtlCol="0">
            <a:spAutoFit/>
          </a:bodyPr>
          <a:lstStyle/>
          <a:p>
            <a:r>
              <a:rPr lang="en-CA" sz="2400" dirty="0" smtClean="0"/>
              <a:t>Equation based approach is adopted for in-band and out of band blocking like in above tables</a:t>
            </a:r>
          </a:p>
        </p:txBody>
      </p:sp>
      <p:graphicFrame>
        <p:nvGraphicFramePr>
          <p:cNvPr id="3" name="Table 2"/>
          <p:cNvGraphicFramePr>
            <a:graphicFrameLocks noGrp="1"/>
          </p:cNvGraphicFramePr>
          <p:nvPr>
            <p:extLst>
              <p:ext uri="{D42A27DB-BD31-4B8C-83A1-F6EECF244321}">
                <p14:modId xmlns:p14="http://schemas.microsoft.com/office/powerpoint/2010/main" val="483195107"/>
              </p:ext>
            </p:extLst>
          </p:nvPr>
        </p:nvGraphicFramePr>
        <p:xfrm>
          <a:off x="296708" y="1523591"/>
          <a:ext cx="5732389" cy="1828465"/>
        </p:xfrm>
        <a:graphic>
          <a:graphicData uri="http://schemas.openxmlformats.org/drawingml/2006/table">
            <a:tbl>
              <a:tblPr firstRow="1" firstCol="1" bandRow="1">
                <a:tableStyleId>{5940675A-B579-460E-94D1-54222C63F5DA}</a:tableStyleId>
              </a:tblPr>
              <a:tblGrid>
                <a:gridCol w="938676"/>
                <a:gridCol w="582308"/>
                <a:gridCol w="771646"/>
                <a:gridCol w="765953"/>
                <a:gridCol w="2673806"/>
              </a:tblGrid>
              <a:tr h="182813">
                <a:tc rowSpan="2">
                  <a:txBody>
                    <a:bodyPr/>
                    <a:lstStyle/>
                    <a:p>
                      <a:pPr marL="0" marR="0" algn="ctr">
                        <a:spcBef>
                          <a:spcPts val="0"/>
                        </a:spcBef>
                        <a:spcAft>
                          <a:spcPts val="0"/>
                        </a:spcAft>
                      </a:pPr>
                      <a:r>
                        <a:rPr lang="en-GB" sz="1000" b="1" dirty="0">
                          <a:effectLst/>
                          <a:latin typeface="Arial" panose="020B0604020202020204" pitchFamily="34" charset="0"/>
                          <a:cs typeface="Arial" panose="020B0604020202020204" pitchFamily="34" charset="0"/>
                        </a:rPr>
                        <a:t>RX parameter</a:t>
                      </a:r>
                      <a:endParaRPr lang="en-US" sz="1000" b="1" dirty="0">
                        <a:effectLst/>
                        <a:latin typeface="Arial" panose="020B0604020202020204" pitchFamily="34" charset="0"/>
                        <a:ea typeface="Times New Roman"/>
                        <a:cs typeface="Arial" panose="020B0604020202020204" pitchFamily="34" charset="0"/>
                      </a:endParaRPr>
                    </a:p>
                  </a:txBody>
                  <a:tcPr marL="68580" marR="68580" marT="0" marB="0" anchor="ctr"/>
                </a:tc>
                <a:tc rowSpan="2">
                  <a:txBody>
                    <a:bodyPr/>
                    <a:lstStyle/>
                    <a:p>
                      <a:pPr marL="0" marR="0" algn="ctr">
                        <a:spcBef>
                          <a:spcPts val="0"/>
                        </a:spcBef>
                        <a:spcAft>
                          <a:spcPts val="0"/>
                        </a:spcAft>
                      </a:pPr>
                      <a:r>
                        <a:rPr lang="en-GB" sz="1000" b="1" dirty="0">
                          <a:effectLst/>
                          <a:latin typeface="Arial" panose="020B0604020202020204" pitchFamily="34" charset="0"/>
                          <a:cs typeface="Arial" panose="020B0604020202020204" pitchFamily="34" charset="0"/>
                        </a:rPr>
                        <a:t>Units</a:t>
                      </a:r>
                      <a:endParaRPr lang="en-US" sz="1000" b="1" dirty="0">
                        <a:effectLst/>
                        <a:latin typeface="Arial" panose="020B0604020202020204" pitchFamily="34" charset="0"/>
                        <a:ea typeface="Times New Roman"/>
                        <a:cs typeface="Arial" panose="020B0604020202020204" pitchFamily="34" charset="0"/>
                      </a:endParaRPr>
                    </a:p>
                  </a:txBody>
                  <a:tcPr marL="68580" marR="68580" marT="0" marB="0" anchor="ctr"/>
                </a:tc>
                <a:tc gridSpan="3">
                  <a:txBody>
                    <a:bodyPr/>
                    <a:lstStyle/>
                    <a:p>
                      <a:pPr marL="0" marR="0" algn="ctr">
                        <a:spcBef>
                          <a:spcPts val="0"/>
                        </a:spcBef>
                        <a:spcAft>
                          <a:spcPts val="0"/>
                        </a:spcAft>
                      </a:pPr>
                      <a:r>
                        <a:rPr lang="en-GB" sz="1000" b="1" dirty="0">
                          <a:effectLst/>
                          <a:latin typeface="Arial" panose="020B0604020202020204" pitchFamily="34" charset="0"/>
                          <a:cs typeface="Arial" panose="020B0604020202020204" pitchFamily="34" charset="0"/>
                        </a:rPr>
                        <a:t>Channel bandwidth (MHz)</a:t>
                      </a:r>
                      <a:endParaRPr lang="en-US" sz="1000" b="1" dirty="0">
                        <a:effectLst/>
                        <a:latin typeface="Arial" panose="020B0604020202020204" pitchFamily="34" charset="0"/>
                        <a:ea typeface="Times New Roman"/>
                        <a:cs typeface="Arial" panose="020B0604020202020204" pitchFamily="34" charset="0"/>
                      </a:endParaRPr>
                    </a:p>
                  </a:txBody>
                  <a:tcPr marL="68580" marR="68580" marT="0" marB="0" anchor="ctr"/>
                </a:tc>
                <a:tc hMerge="1">
                  <a:txBody>
                    <a:bodyPr/>
                    <a:lstStyle/>
                    <a:p>
                      <a:endParaRPr lang="en-US"/>
                    </a:p>
                  </a:txBody>
                  <a:tcPr/>
                </a:tc>
                <a:tc hMerge="1">
                  <a:txBody>
                    <a:bodyPr/>
                    <a:lstStyle/>
                    <a:p>
                      <a:endParaRPr lang="en-US"/>
                    </a:p>
                  </a:txBody>
                  <a:tcPr/>
                </a:tc>
              </a:tr>
              <a:tr h="182813">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GB" sz="1000" b="1">
                          <a:effectLst/>
                          <a:latin typeface="Arial" panose="020B0604020202020204" pitchFamily="34" charset="0"/>
                          <a:cs typeface="Arial" panose="020B0604020202020204" pitchFamily="34" charset="0"/>
                        </a:rPr>
                        <a:t>5, 10</a:t>
                      </a:r>
                      <a:endParaRPr lang="en-US" sz="1000" b="1">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b="1">
                          <a:effectLst/>
                          <a:latin typeface="Arial" panose="020B0604020202020204" pitchFamily="34" charset="0"/>
                          <a:cs typeface="Arial" panose="020B0604020202020204" pitchFamily="34" charset="0"/>
                        </a:rPr>
                        <a:t>15</a:t>
                      </a:r>
                      <a:endParaRPr lang="en-US" sz="1000" b="1">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b="1" dirty="0">
                          <a:effectLst/>
                          <a:latin typeface="Arial" panose="020B0604020202020204" pitchFamily="34" charset="0"/>
                          <a:cs typeface="Arial" panose="020B0604020202020204" pitchFamily="34" charset="0"/>
                        </a:rPr>
                        <a:t>20, 25, 30, </a:t>
                      </a:r>
                      <a:r>
                        <a:rPr lang="en-GB" sz="1000" b="1" dirty="0" smtClean="0">
                          <a:solidFill>
                            <a:srgbClr val="FF0000"/>
                          </a:solidFill>
                          <a:effectLst/>
                          <a:latin typeface="Arial" panose="020B0604020202020204" pitchFamily="34" charset="0"/>
                          <a:cs typeface="Arial" panose="020B0604020202020204" pitchFamily="34" charset="0"/>
                        </a:rPr>
                        <a:t>35</a:t>
                      </a:r>
                      <a:r>
                        <a:rPr lang="en-GB" sz="1000" b="1" dirty="0" smtClean="0">
                          <a:effectLst/>
                          <a:latin typeface="Arial" panose="020B0604020202020204" pitchFamily="34" charset="0"/>
                          <a:cs typeface="Arial" panose="020B0604020202020204" pitchFamily="34" charset="0"/>
                        </a:rPr>
                        <a:t>, 40</a:t>
                      </a:r>
                      <a:r>
                        <a:rPr lang="en-GB" sz="1000" b="1" dirty="0">
                          <a:effectLst/>
                          <a:latin typeface="Arial" panose="020B0604020202020204" pitchFamily="34" charset="0"/>
                          <a:cs typeface="Arial" panose="020B0604020202020204" pitchFamily="34" charset="0"/>
                        </a:rPr>
                        <a:t>, </a:t>
                      </a:r>
                      <a:r>
                        <a:rPr lang="en-GB" sz="1000" b="1" dirty="0" smtClean="0">
                          <a:solidFill>
                            <a:srgbClr val="FF0000"/>
                          </a:solidFill>
                          <a:effectLst/>
                          <a:latin typeface="Arial" panose="020B0604020202020204" pitchFamily="34" charset="0"/>
                          <a:cs typeface="Arial" panose="020B0604020202020204" pitchFamily="34" charset="0"/>
                        </a:rPr>
                        <a:t>45</a:t>
                      </a:r>
                      <a:r>
                        <a:rPr lang="en-GB" sz="1000" b="1" dirty="0" smtClean="0">
                          <a:effectLst/>
                          <a:latin typeface="Arial" panose="020B0604020202020204" pitchFamily="34" charset="0"/>
                          <a:cs typeface="Arial" panose="020B0604020202020204" pitchFamily="34" charset="0"/>
                        </a:rPr>
                        <a:t>, 50</a:t>
                      </a:r>
                      <a:r>
                        <a:rPr lang="en-GB" sz="1000" b="1" dirty="0">
                          <a:effectLst/>
                          <a:latin typeface="Arial" panose="020B0604020202020204" pitchFamily="34" charset="0"/>
                          <a:cs typeface="Arial" panose="020B0604020202020204" pitchFamily="34" charset="0"/>
                        </a:rPr>
                        <a:t>, 60, 70, 80, 90, 100</a:t>
                      </a:r>
                      <a:endParaRPr lang="en-US" sz="1000" b="1" dirty="0">
                        <a:effectLst/>
                        <a:latin typeface="Arial" panose="020B0604020202020204" pitchFamily="34" charset="0"/>
                        <a:ea typeface="Times New Roman"/>
                        <a:cs typeface="Arial" panose="020B0604020202020204" pitchFamily="34" charset="0"/>
                      </a:endParaRPr>
                    </a:p>
                  </a:txBody>
                  <a:tcPr marL="68580" marR="68580" marT="0" marB="0" anchor="ctr"/>
                </a:tc>
              </a:tr>
              <a:tr h="609377">
                <a:tc>
                  <a:txBody>
                    <a:bodyPr/>
                    <a:lstStyle/>
                    <a:p>
                      <a:pPr marL="0" marR="0" algn="ctr">
                        <a:spcBef>
                          <a:spcPts val="0"/>
                        </a:spcBef>
                        <a:spcAft>
                          <a:spcPts val="0"/>
                        </a:spcAft>
                      </a:pPr>
                      <a:r>
                        <a:rPr lang="en-GB" sz="1000" dirty="0">
                          <a:effectLst/>
                          <a:latin typeface="Arial" panose="020B0604020202020204" pitchFamily="34" charset="0"/>
                          <a:cs typeface="Arial" panose="020B0604020202020204" pitchFamily="34" charset="0"/>
                        </a:rPr>
                        <a:t>Power in transmission bandwidth </a:t>
                      </a:r>
                      <a:r>
                        <a:rPr lang="en-GB" sz="1000" dirty="0" smtClean="0">
                          <a:effectLst/>
                          <a:latin typeface="Arial" panose="020B0604020202020204" pitchFamily="34" charset="0"/>
                          <a:cs typeface="Arial" panose="020B0604020202020204" pitchFamily="34" charset="0"/>
                        </a:rPr>
                        <a:t>configuration</a:t>
                      </a:r>
                      <a:r>
                        <a:rPr lang="en-GB" sz="1000" baseline="30000" dirty="0" smtClean="0">
                          <a:effectLst/>
                          <a:latin typeface="Arial" panose="020B0604020202020204" pitchFamily="34" charset="0"/>
                          <a:cs typeface="Arial" panose="020B0604020202020204" pitchFamily="34" charset="0"/>
                        </a:rPr>
                        <a:t>1</a:t>
                      </a: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a:effectLst/>
                          <a:latin typeface="Arial" panose="020B0604020202020204" pitchFamily="34" charset="0"/>
                          <a:cs typeface="Arial" panose="020B0604020202020204" pitchFamily="34" charset="0"/>
                        </a:rPr>
                        <a:t>dBm</a:t>
                      </a:r>
                      <a:endParaRPr lang="en-US" sz="10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dirty="0">
                          <a:effectLst/>
                          <a:latin typeface="Arial" panose="020B0604020202020204" pitchFamily="34" charset="0"/>
                          <a:cs typeface="Arial" panose="020B0604020202020204" pitchFamily="34" charset="0"/>
                        </a:rPr>
                        <a:t>REFSENS + 6 dB</a:t>
                      </a: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dirty="0">
                          <a:effectLst/>
                          <a:latin typeface="Arial" panose="020B0604020202020204" pitchFamily="34" charset="0"/>
                          <a:cs typeface="Arial" panose="020B0604020202020204" pitchFamily="34" charset="0"/>
                        </a:rPr>
                        <a:t>REFSENS + 7 dB</a:t>
                      </a: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dirty="0">
                          <a:effectLst/>
                          <a:latin typeface="Arial" panose="020B0604020202020204" pitchFamily="34" charset="0"/>
                          <a:cs typeface="Arial" panose="020B0604020202020204" pitchFamily="34" charset="0"/>
                        </a:rPr>
                        <a:t>REFSENS + (9 + 10log</a:t>
                      </a:r>
                      <a:r>
                        <a:rPr lang="en-GB" sz="1000" baseline="-25000" dirty="0">
                          <a:effectLst/>
                          <a:latin typeface="Arial" panose="020B0604020202020204" pitchFamily="34" charset="0"/>
                          <a:cs typeface="Arial" panose="020B0604020202020204" pitchFamily="34" charset="0"/>
                        </a:rPr>
                        <a:t>10</a:t>
                      </a:r>
                      <a:r>
                        <a:rPr lang="en-GB" sz="1000" dirty="0">
                          <a:effectLst/>
                          <a:latin typeface="Arial" panose="020B0604020202020204" pitchFamily="34" charset="0"/>
                          <a:cs typeface="Arial" panose="020B0604020202020204" pitchFamily="34" charset="0"/>
                        </a:rPr>
                        <a:t>(</a:t>
                      </a:r>
                      <a:r>
                        <a:rPr lang="en-GB" sz="1000" dirty="0" err="1">
                          <a:effectLst/>
                          <a:latin typeface="Arial" panose="020B0604020202020204" pitchFamily="34" charset="0"/>
                          <a:cs typeface="Arial" panose="020B0604020202020204" pitchFamily="34" charset="0"/>
                        </a:rPr>
                        <a:t>BW</a:t>
                      </a:r>
                      <a:r>
                        <a:rPr lang="en-GB" sz="1000" baseline="-25000" dirty="0" err="1">
                          <a:effectLst/>
                          <a:latin typeface="Arial" panose="020B0604020202020204" pitchFamily="34" charset="0"/>
                          <a:cs typeface="Arial" panose="020B0604020202020204" pitchFamily="34" charset="0"/>
                        </a:rPr>
                        <a:t>Channel</a:t>
                      </a:r>
                      <a:r>
                        <a:rPr lang="en-GB" sz="1000" dirty="0">
                          <a:effectLst/>
                          <a:latin typeface="Arial" panose="020B0604020202020204" pitchFamily="34" charset="0"/>
                          <a:cs typeface="Arial" panose="020B0604020202020204" pitchFamily="34" charset="0"/>
                        </a:rPr>
                        <a:t> /20)) dB</a:t>
                      </a: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r>
              <a:tr h="182813">
                <a:tc>
                  <a:txBody>
                    <a:bodyPr/>
                    <a:lstStyle/>
                    <a:p>
                      <a:pPr marL="0" marR="0" algn="ctr">
                        <a:spcBef>
                          <a:spcPts val="0"/>
                        </a:spcBef>
                        <a:spcAft>
                          <a:spcPts val="0"/>
                        </a:spcAft>
                      </a:pPr>
                      <a:r>
                        <a:rPr lang="en-US" sz="1000">
                          <a:effectLst/>
                          <a:latin typeface="Arial" panose="020B0604020202020204" pitchFamily="34" charset="0"/>
                          <a:cs typeface="Arial" panose="020B0604020202020204" pitchFamily="34" charset="0"/>
                        </a:rPr>
                        <a:t>BW</a:t>
                      </a:r>
                      <a:r>
                        <a:rPr lang="en-US" sz="1000" baseline="-25000">
                          <a:effectLst/>
                          <a:latin typeface="Arial" panose="020B0604020202020204" pitchFamily="34" charset="0"/>
                          <a:cs typeface="Arial" panose="020B0604020202020204" pitchFamily="34" charset="0"/>
                        </a:rPr>
                        <a:t>interferer</a:t>
                      </a:r>
                      <a:endParaRPr lang="en-US" sz="10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a:effectLst/>
                          <a:latin typeface="Arial" panose="020B0604020202020204" pitchFamily="34" charset="0"/>
                          <a:cs typeface="Arial" panose="020B0604020202020204" pitchFamily="34" charset="0"/>
                        </a:rPr>
                        <a:t>dBm</a:t>
                      </a:r>
                      <a:endParaRPr lang="en-US" sz="1000">
                        <a:effectLst/>
                        <a:latin typeface="Arial" panose="020B0604020202020204" pitchFamily="34" charset="0"/>
                        <a:ea typeface="Times New Roman"/>
                        <a:cs typeface="Arial" panose="020B0604020202020204" pitchFamily="34" charset="0"/>
                      </a:endParaRPr>
                    </a:p>
                  </a:txBody>
                  <a:tcPr marL="68580" marR="68580" marT="0" marB="0" anchor="ctr"/>
                </a:tc>
                <a:tc gridSpan="3">
                  <a:txBody>
                    <a:bodyPr/>
                    <a:lstStyle/>
                    <a:p>
                      <a:pPr marL="0" marR="0" algn="ctr">
                        <a:spcBef>
                          <a:spcPts val="0"/>
                        </a:spcBef>
                        <a:spcAft>
                          <a:spcPts val="0"/>
                        </a:spcAft>
                      </a:pPr>
                      <a:r>
                        <a:rPr lang="en-GB" sz="1000" dirty="0">
                          <a:effectLst/>
                          <a:latin typeface="Arial" panose="020B0604020202020204" pitchFamily="34" charset="0"/>
                          <a:cs typeface="Arial" panose="020B0604020202020204" pitchFamily="34" charset="0"/>
                        </a:rPr>
                        <a:t>5</a:t>
                      </a: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c hMerge="1">
                  <a:txBody>
                    <a:bodyPr/>
                    <a:lstStyle/>
                    <a:p>
                      <a:endParaRPr lang="en-US"/>
                    </a:p>
                  </a:txBody>
                  <a:tcPr/>
                </a:tc>
                <a:tc hMerge="1">
                  <a:txBody>
                    <a:bodyPr/>
                    <a:lstStyle/>
                    <a:p>
                      <a:endParaRPr lang="en-US"/>
                    </a:p>
                  </a:txBody>
                  <a:tcPr/>
                </a:tc>
              </a:tr>
              <a:tr h="182813">
                <a:tc>
                  <a:txBody>
                    <a:bodyPr/>
                    <a:lstStyle/>
                    <a:p>
                      <a:pPr marL="0" marR="0" algn="ctr">
                        <a:spcBef>
                          <a:spcPts val="0"/>
                        </a:spcBef>
                        <a:spcAft>
                          <a:spcPts val="0"/>
                        </a:spcAft>
                      </a:pPr>
                      <a:r>
                        <a:rPr lang="en-US" sz="1000">
                          <a:effectLst/>
                          <a:latin typeface="Arial" panose="020B0604020202020204" pitchFamily="34" charset="0"/>
                          <a:cs typeface="Arial" panose="020B0604020202020204" pitchFamily="34" charset="0"/>
                        </a:rPr>
                        <a:t>F</a:t>
                      </a:r>
                      <a:r>
                        <a:rPr lang="en-US" sz="1000" baseline="-25000">
                          <a:effectLst/>
                          <a:latin typeface="Arial" panose="020B0604020202020204" pitchFamily="34" charset="0"/>
                          <a:cs typeface="Arial" panose="020B0604020202020204" pitchFamily="34" charset="0"/>
                        </a:rPr>
                        <a:t>Ioffset, case 1</a:t>
                      </a:r>
                      <a:endParaRPr lang="en-US" sz="10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a:effectLst/>
                          <a:latin typeface="Arial" panose="020B0604020202020204" pitchFamily="34" charset="0"/>
                          <a:cs typeface="Arial" panose="020B0604020202020204" pitchFamily="34" charset="0"/>
                        </a:rPr>
                        <a:t>MHz</a:t>
                      </a:r>
                      <a:endParaRPr lang="en-US" sz="1000">
                        <a:effectLst/>
                        <a:latin typeface="Arial" panose="020B0604020202020204" pitchFamily="34" charset="0"/>
                        <a:ea typeface="Times New Roman"/>
                        <a:cs typeface="Arial" panose="020B0604020202020204" pitchFamily="34" charset="0"/>
                      </a:endParaRPr>
                    </a:p>
                  </a:txBody>
                  <a:tcPr marL="68580" marR="68580" marT="0" marB="0" anchor="ctr"/>
                </a:tc>
                <a:tc gridSpan="3">
                  <a:txBody>
                    <a:bodyPr/>
                    <a:lstStyle/>
                    <a:p>
                      <a:pPr marL="0" marR="0" algn="ctr">
                        <a:spcBef>
                          <a:spcPts val="0"/>
                        </a:spcBef>
                        <a:spcAft>
                          <a:spcPts val="0"/>
                        </a:spcAft>
                      </a:pPr>
                      <a:r>
                        <a:rPr lang="en-GB" sz="1000" dirty="0">
                          <a:effectLst/>
                          <a:latin typeface="Arial" panose="020B0604020202020204" pitchFamily="34" charset="0"/>
                          <a:cs typeface="Arial" panose="020B0604020202020204" pitchFamily="34" charset="0"/>
                        </a:rPr>
                        <a:t>7.5</a:t>
                      </a: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c hMerge="1">
                  <a:txBody>
                    <a:bodyPr/>
                    <a:lstStyle/>
                    <a:p>
                      <a:endParaRPr lang="en-US"/>
                    </a:p>
                  </a:txBody>
                  <a:tcPr/>
                </a:tc>
                <a:tc hMerge="1">
                  <a:txBody>
                    <a:bodyPr/>
                    <a:lstStyle/>
                    <a:p>
                      <a:endParaRPr lang="en-US"/>
                    </a:p>
                  </a:txBody>
                  <a:tcPr/>
                </a:tc>
              </a:tr>
              <a:tr h="182813">
                <a:tc>
                  <a:txBody>
                    <a:bodyPr/>
                    <a:lstStyle/>
                    <a:p>
                      <a:pPr marL="0" marR="0" algn="ctr">
                        <a:spcBef>
                          <a:spcPts val="0"/>
                        </a:spcBef>
                        <a:spcAft>
                          <a:spcPts val="0"/>
                        </a:spcAft>
                      </a:pPr>
                      <a:r>
                        <a:rPr lang="en-US" sz="1000" dirty="0" err="1">
                          <a:effectLst/>
                          <a:latin typeface="Arial" panose="020B0604020202020204" pitchFamily="34" charset="0"/>
                          <a:cs typeface="Arial" panose="020B0604020202020204" pitchFamily="34" charset="0"/>
                        </a:rPr>
                        <a:t>F</a:t>
                      </a:r>
                      <a:r>
                        <a:rPr lang="en-US" sz="1000" baseline="-25000" dirty="0" err="1">
                          <a:effectLst/>
                          <a:latin typeface="Arial" panose="020B0604020202020204" pitchFamily="34" charset="0"/>
                          <a:cs typeface="Arial" panose="020B0604020202020204" pitchFamily="34" charset="0"/>
                        </a:rPr>
                        <a:t>Ioffset</a:t>
                      </a:r>
                      <a:r>
                        <a:rPr lang="en-US" sz="1000" baseline="-25000" dirty="0">
                          <a:effectLst/>
                          <a:latin typeface="Arial" panose="020B0604020202020204" pitchFamily="34" charset="0"/>
                          <a:cs typeface="Arial" panose="020B0604020202020204" pitchFamily="34" charset="0"/>
                        </a:rPr>
                        <a:t>, case 2</a:t>
                      </a: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dirty="0">
                          <a:effectLst/>
                          <a:latin typeface="Arial" panose="020B0604020202020204" pitchFamily="34" charset="0"/>
                          <a:cs typeface="Arial" panose="020B0604020202020204" pitchFamily="34" charset="0"/>
                        </a:rPr>
                        <a:t>MHz</a:t>
                      </a: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c gridSpan="3">
                  <a:txBody>
                    <a:bodyPr/>
                    <a:lstStyle/>
                    <a:p>
                      <a:pPr marL="0" marR="0" algn="ctr">
                        <a:spcBef>
                          <a:spcPts val="0"/>
                        </a:spcBef>
                        <a:spcAft>
                          <a:spcPts val="0"/>
                        </a:spcAft>
                      </a:pPr>
                      <a:r>
                        <a:rPr lang="en-GB" sz="1000" dirty="0">
                          <a:effectLst/>
                          <a:latin typeface="Arial" panose="020B0604020202020204" pitchFamily="34" charset="0"/>
                          <a:cs typeface="Arial" panose="020B0604020202020204" pitchFamily="34" charset="0"/>
                        </a:rPr>
                        <a:t>12.5</a:t>
                      </a: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c hMerge="1">
                  <a:txBody>
                    <a:bodyPr/>
                    <a:lstStyle/>
                    <a:p>
                      <a:endParaRPr lang="en-US"/>
                    </a:p>
                  </a:txBody>
                  <a:tcPr/>
                </a:tc>
                <a:tc hMerge="1">
                  <a:txBody>
                    <a:bodyPr/>
                    <a:lstStyle/>
                    <a:p>
                      <a:endParaRPr lang="en-US"/>
                    </a:p>
                  </a:txBody>
                  <a:tcPr/>
                </a:tc>
              </a:tr>
              <a:tr h="182813">
                <a:tc grid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dirty="0" smtClean="0">
                          <a:effectLst/>
                          <a:latin typeface="Arial" panose="020B0604020202020204" pitchFamily="34" charset="0"/>
                          <a:ea typeface="Times New Roman" panose="02020603050405020304" pitchFamily="18" charset="0"/>
                          <a:cs typeface="Arial" panose="020B0604020202020204" pitchFamily="34" charset="0"/>
                        </a:rPr>
                        <a:t>NOTE 1: </a:t>
                      </a:r>
                      <a:r>
                        <a:rPr lang="en-GB" sz="1000" dirty="0" smtClean="0">
                          <a:effectLst/>
                          <a:latin typeface="Arial" panose="020B0604020202020204" pitchFamily="34" charset="0"/>
                          <a:cs typeface="Arial" panose="020B0604020202020204" pitchFamily="34" charset="0"/>
                        </a:rPr>
                        <a:t>Power in transmission bandwidth configuration</a:t>
                      </a:r>
                      <a:r>
                        <a:rPr lang="en-US" sz="1000" kern="1200" baseline="0" dirty="0" smtClean="0">
                          <a:solidFill>
                            <a:schemeClr val="tx1"/>
                          </a:solidFill>
                          <a:effectLst/>
                          <a:latin typeface="Arial" panose="020B0604020202020204" pitchFamily="34" charset="0"/>
                          <a:cs typeface="Arial" panose="020B0604020202020204" pitchFamily="34" charset="0"/>
                        </a:rPr>
                        <a:t> </a:t>
                      </a:r>
                      <a:r>
                        <a:rPr lang="en-CA" sz="1000" dirty="0" smtClean="0">
                          <a:effectLst/>
                          <a:latin typeface="Arial" panose="020B0604020202020204" pitchFamily="34" charset="0"/>
                          <a:ea typeface="Times New Roman" panose="02020603050405020304" pitchFamily="18" charset="0"/>
                          <a:cs typeface="Arial" panose="020B0604020202020204" pitchFamily="34" charset="0"/>
                        </a:rPr>
                        <a:t>value is rounded to the next higher 0.5dB value</a:t>
                      </a:r>
                      <a:endParaRPr lang="en-US" sz="1000" dirty="0" smtClean="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hMerge="1">
                  <a:txBody>
                    <a:bodyPr/>
                    <a:lstStyle/>
                    <a:p>
                      <a:pPr marL="0" marR="0" algn="ctr">
                        <a:spcBef>
                          <a:spcPts val="0"/>
                        </a:spcBef>
                        <a:spcAft>
                          <a:spcPts val="0"/>
                        </a:spcAft>
                      </a:pP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c hMerge="1">
                  <a:txBody>
                    <a:bodyPr/>
                    <a:lstStyle/>
                    <a:p>
                      <a:pPr marL="0" marR="0" algn="ctr">
                        <a:spcBef>
                          <a:spcPts val="0"/>
                        </a:spcBef>
                        <a:spcAft>
                          <a:spcPts val="0"/>
                        </a:spcAft>
                      </a:pP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c hMerge="1">
                  <a:txBody>
                    <a:bodyPr/>
                    <a:lstStyle/>
                    <a:p>
                      <a:endParaRPr lang="en-US"/>
                    </a:p>
                  </a:txBody>
                  <a:tcPr/>
                </a:tc>
                <a:tc hMerge="1">
                  <a:txBody>
                    <a:bodyPr/>
                    <a:lstStyle/>
                    <a:p>
                      <a:endParaRPr lang="en-US"/>
                    </a:p>
                  </a:txBody>
                  <a:tcPr/>
                </a:tc>
              </a:tr>
            </a:tbl>
          </a:graphicData>
        </a:graphic>
      </p:graphicFrame>
      <p:sp>
        <p:nvSpPr>
          <p:cNvPr id="4" name="Rectangle 3"/>
          <p:cNvSpPr/>
          <p:nvPr/>
        </p:nvSpPr>
        <p:spPr>
          <a:xfrm>
            <a:off x="296708" y="1188022"/>
            <a:ext cx="6096000" cy="246221"/>
          </a:xfrm>
          <a:prstGeom prst="rect">
            <a:avLst/>
          </a:prstGeom>
        </p:spPr>
        <p:txBody>
          <a:bodyPr>
            <a:spAutoFit/>
          </a:bodyPr>
          <a:lstStyle/>
          <a:p>
            <a:r>
              <a:rPr lang="en-GB" sz="1000" b="1" dirty="0"/>
              <a:t>Table 7.6.2-1: In-band blocking parameters for NR bands with </a:t>
            </a:r>
            <a:r>
              <a:rPr lang="en-GB" sz="1000" b="1" dirty="0" err="1"/>
              <a:t>F</a:t>
            </a:r>
            <a:r>
              <a:rPr lang="en-GB" sz="1000" b="1" baseline="-25000" dirty="0" err="1"/>
              <a:t>DL_high</a:t>
            </a:r>
            <a:r>
              <a:rPr lang="en-GB" sz="1000" b="1" baseline="-25000" dirty="0"/>
              <a:t> </a:t>
            </a:r>
            <a:r>
              <a:rPr lang="en-GB" sz="1000" b="1" dirty="0"/>
              <a:t>&lt; 2700 MHz and </a:t>
            </a:r>
            <a:r>
              <a:rPr lang="en-GB" sz="1000" b="1" dirty="0" err="1"/>
              <a:t>F</a:t>
            </a:r>
            <a:r>
              <a:rPr lang="en-GB" sz="1000" b="1" baseline="-25000" dirty="0" err="1"/>
              <a:t>UL_high</a:t>
            </a:r>
            <a:r>
              <a:rPr lang="en-GB" sz="1000" b="1" baseline="-25000" dirty="0"/>
              <a:t> </a:t>
            </a:r>
            <a:r>
              <a:rPr lang="en-GB" sz="1000" b="1" dirty="0"/>
              <a:t>&lt; 2700 MHz</a:t>
            </a:r>
            <a:endParaRPr lang="en-US" sz="1000" b="1" dirty="0"/>
          </a:p>
        </p:txBody>
      </p:sp>
      <p:graphicFrame>
        <p:nvGraphicFramePr>
          <p:cNvPr id="5" name="Table 4"/>
          <p:cNvGraphicFramePr>
            <a:graphicFrameLocks noGrp="1"/>
          </p:cNvGraphicFramePr>
          <p:nvPr>
            <p:extLst>
              <p:ext uri="{D42A27DB-BD31-4B8C-83A1-F6EECF244321}">
                <p14:modId xmlns:p14="http://schemas.microsoft.com/office/powerpoint/2010/main" val="720361890"/>
              </p:ext>
            </p:extLst>
          </p:nvPr>
        </p:nvGraphicFramePr>
        <p:xfrm>
          <a:off x="901570" y="3732337"/>
          <a:ext cx="4521857" cy="1524000"/>
        </p:xfrm>
        <a:graphic>
          <a:graphicData uri="http://schemas.openxmlformats.org/drawingml/2006/table">
            <a:tbl>
              <a:tblPr firstRow="1" firstCol="1" bandRow="1">
                <a:tableStyleId>{5940675A-B579-460E-94D1-54222C63F5DA}</a:tableStyleId>
              </a:tblPr>
              <a:tblGrid>
                <a:gridCol w="955062"/>
                <a:gridCol w="461010"/>
                <a:gridCol w="3105785"/>
              </a:tblGrid>
              <a:tr h="182880">
                <a:tc rowSpan="2">
                  <a:txBody>
                    <a:bodyPr/>
                    <a:lstStyle/>
                    <a:p>
                      <a:pPr marL="0" marR="0" algn="ctr">
                        <a:spcBef>
                          <a:spcPts val="0"/>
                        </a:spcBef>
                        <a:spcAft>
                          <a:spcPts val="0"/>
                        </a:spcAft>
                      </a:pPr>
                      <a:r>
                        <a:rPr lang="en-GB" sz="1000" b="1" dirty="0">
                          <a:effectLst/>
                          <a:latin typeface="Arial" panose="020B0604020202020204" pitchFamily="34" charset="0"/>
                          <a:cs typeface="Arial" panose="020B0604020202020204" pitchFamily="34" charset="0"/>
                        </a:rPr>
                        <a:t>RX parameter</a:t>
                      </a:r>
                      <a:endParaRPr lang="en-US" sz="1000" b="1" dirty="0">
                        <a:effectLst/>
                        <a:latin typeface="Arial" panose="020B0604020202020204" pitchFamily="34" charset="0"/>
                        <a:ea typeface="Times New Roman"/>
                        <a:cs typeface="Arial" panose="020B0604020202020204" pitchFamily="34" charset="0"/>
                      </a:endParaRPr>
                    </a:p>
                  </a:txBody>
                  <a:tcPr marL="68580" marR="68580" marT="0" marB="0" anchor="ctr"/>
                </a:tc>
                <a:tc rowSpan="2">
                  <a:txBody>
                    <a:bodyPr/>
                    <a:lstStyle/>
                    <a:p>
                      <a:pPr marL="0" marR="0" algn="ctr">
                        <a:spcBef>
                          <a:spcPts val="0"/>
                        </a:spcBef>
                        <a:spcAft>
                          <a:spcPts val="0"/>
                        </a:spcAft>
                      </a:pPr>
                      <a:r>
                        <a:rPr lang="en-GB" sz="1000" b="1" dirty="0">
                          <a:effectLst/>
                          <a:latin typeface="Arial" panose="020B0604020202020204" pitchFamily="34" charset="0"/>
                          <a:cs typeface="Arial" panose="020B0604020202020204" pitchFamily="34" charset="0"/>
                        </a:rPr>
                        <a:t>Units</a:t>
                      </a:r>
                      <a:endParaRPr lang="en-US" sz="1000" b="1"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b="1" dirty="0">
                          <a:effectLst/>
                          <a:latin typeface="Arial" panose="020B0604020202020204" pitchFamily="34" charset="0"/>
                          <a:cs typeface="Arial" panose="020B0604020202020204" pitchFamily="34" charset="0"/>
                        </a:rPr>
                        <a:t>Channel bandwidth (MHz)</a:t>
                      </a:r>
                      <a:endParaRPr lang="en-US" sz="1000" b="1" dirty="0">
                        <a:effectLst/>
                        <a:latin typeface="Arial" panose="020B0604020202020204" pitchFamily="34" charset="0"/>
                        <a:ea typeface="Times New Roman"/>
                        <a:cs typeface="Arial" panose="020B0604020202020204" pitchFamily="34" charset="0"/>
                      </a:endParaRPr>
                    </a:p>
                  </a:txBody>
                  <a:tcPr marL="68580" marR="68580" marT="0" marB="0" anchor="ctr"/>
                </a:tc>
              </a:tr>
              <a:tr h="182880">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GB" sz="1000" b="1" dirty="0">
                          <a:effectLst/>
                          <a:latin typeface="Arial" panose="020B0604020202020204" pitchFamily="34" charset="0"/>
                          <a:cs typeface="Arial" panose="020B0604020202020204" pitchFamily="34" charset="0"/>
                        </a:rPr>
                        <a:t>10, 15, 20, 25, 30, </a:t>
                      </a:r>
                      <a:r>
                        <a:rPr lang="en-GB" sz="1000" b="1" dirty="0" smtClean="0">
                          <a:solidFill>
                            <a:srgbClr val="FF0000"/>
                          </a:solidFill>
                          <a:effectLst/>
                          <a:latin typeface="Arial" panose="020B0604020202020204" pitchFamily="34" charset="0"/>
                          <a:cs typeface="Arial" panose="020B0604020202020204" pitchFamily="34" charset="0"/>
                        </a:rPr>
                        <a:t>35</a:t>
                      </a:r>
                      <a:r>
                        <a:rPr lang="en-GB" sz="1000" b="1" dirty="0" smtClean="0">
                          <a:effectLst/>
                          <a:latin typeface="Arial" panose="020B0604020202020204" pitchFamily="34" charset="0"/>
                          <a:cs typeface="Arial" panose="020B0604020202020204" pitchFamily="34" charset="0"/>
                        </a:rPr>
                        <a:t>, 40</a:t>
                      </a:r>
                      <a:r>
                        <a:rPr lang="en-GB" sz="1000" b="1" dirty="0">
                          <a:effectLst/>
                          <a:latin typeface="Arial" panose="020B0604020202020204" pitchFamily="34" charset="0"/>
                          <a:cs typeface="Arial" panose="020B0604020202020204" pitchFamily="34" charset="0"/>
                        </a:rPr>
                        <a:t>, </a:t>
                      </a:r>
                      <a:r>
                        <a:rPr lang="en-GB" sz="1000" b="1" dirty="0" smtClean="0">
                          <a:solidFill>
                            <a:srgbClr val="FF0000"/>
                          </a:solidFill>
                          <a:effectLst/>
                          <a:latin typeface="Arial" panose="020B0604020202020204" pitchFamily="34" charset="0"/>
                          <a:cs typeface="Arial" panose="020B0604020202020204" pitchFamily="34" charset="0"/>
                        </a:rPr>
                        <a:t>45</a:t>
                      </a:r>
                      <a:r>
                        <a:rPr lang="en-GB" sz="1000" b="1" dirty="0" smtClean="0">
                          <a:effectLst/>
                          <a:latin typeface="Arial" panose="020B0604020202020204" pitchFamily="34" charset="0"/>
                          <a:cs typeface="Arial" panose="020B0604020202020204" pitchFamily="34" charset="0"/>
                        </a:rPr>
                        <a:t>, 50</a:t>
                      </a:r>
                      <a:r>
                        <a:rPr lang="en-GB" sz="1000" b="1" dirty="0">
                          <a:effectLst/>
                          <a:latin typeface="Arial" panose="020B0604020202020204" pitchFamily="34" charset="0"/>
                          <a:cs typeface="Arial" panose="020B0604020202020204" pitchFamily="34" charset="0"/>
                        </a:rPr>
                        <a:t>, 60, 70, 80, 90, 100</a:t>
                      </a:r>
                      <a:endParaRPr lang="en-US" sz="1000" b="1" dirty="0">
                        <a:effectLst/>
                        <a:latin typeface="Arial" panose="020B0604020202020204" pitchFamily="34" charset="0"/>
                        <a:ea typeface="Times New Roman"/>
                        <a:cs typeface="Arial" panose="020B0604020202020204" pitchFamily="34" charset="0"/>
                      </a:endParaRPr>
                    </a:p>
                  </a:txBody>
                  <a:tcPr marL="68580" marR="68580" marT="0" marB="0" anchor="ctr"/>
                </a:tc>
              </a:tr>
              <a:tr h="182880">
                <a:tc>
                  <a:txBody>
                    <a:bodyPr/>
                    <a:lstStyle/>
                    <a:p>
                      <a:pPr marL="0" marR="0" algn="ctr">
                        <a:spcBef>
                          <a:spcPts val="0"/>
                        </a:spcBef>
                        <a:spcAft>
                          <a:spcPts val="0"/>
                        </a:spcAft>
                      </a:pPr>
                      <a:r>
                        <a:rPr lang="en-GB" sz="1000">
                          <a:effectLst/>
                          <a:latin typeface="Arial" panose="020B0604020202020204" pitchFamily="34" charset="0"/>
                          <a:cs typeface="Arial" panose="020B0604020202020204" pitchFamily="34" charset="0"/>
                        </a:rPr>
                        <a:t>Power in transmission bandwidth configuration</a:t>
                      </a:r>
                      <a:endParaRPr lang="en-US" sz="10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a:effectLst/>
                          <a:latin typeface="Arial" panose="020B0604020202020204" pitchFamily="34" charset="0"/>
                          <a:cs typeface="Arial" panose="020B0604020202020204" pitchFamily="34" charset="0"/>
                        </a:rPr>
                        <a:t>dBm</a:t>
                      </a:r>
                      <a:endParaRPr lang="en-US" sz="10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dirty="0">
                          <a:effectLst/>
                          <a:latin typeface="Arial" panose="020B0604020202020204" pitchFamily="34" charset="0"/>
                          <a:cs typeface="Arial" panose="020B0604020202020204" pitchFamily="34" charset="0"/>
                        </a:rPr>
                        <a:t>REFSENS + 6 dB</a:t>
                      </a: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r>
              <a:tr h="182880">
                <a:tc>
                  <a:txBody>
                    <a:bodyPr/>
                    <a:lstStyle/>
                    <a:p>
                      <a:pPr marL="0" marR="0" algn="ctr">
                        <a:spcBef>
                          <a:spcPts val="0"/>
                        </a:spcBef>
                        <a:spcAft>
                          <a:spcPts val="0"/>
                        </a:spcAft>
                      </a:pPr>
                      <a:r>
                        <a:rPr lang="en-US" sz="1000">
                          <a:effectLst/>
                          <a:latin typeface="Arial" panose="020B0604020202020204" pitchFamily="34" charset="0"/>
                          <a:cs typeface="Arial" panose="020B0604020202020204" pitchFamily="34" charset="0"/>
                        </a:rPr>
                        <a:t>BW</a:t>
                      </a:r>
                      <a:r>
                        <a:rPr lang="en-US" sz="1000" baseline="-25000">
                          <a:effectLst/>
                          <a:latin typeface="Arial" panose="020B0604020202020204" pitchFamily="34" charset="0"/>
                          <a:cs typeface="Arial" panose="020B0604020202020204" pitchFamily="34" charset="0"/>
                        </a:rPr>
                        <a:t>interferer</a:t>
                      </a:r>
                      <a:endParaRPr lang="en-US" sz="10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a:effectLst/>
                          <a:latin typeface="Arial" panose="020B0604020202020204" pitchFamily="34" charset="0"/>
                          <a:cs typeface="Arial" panose="020B0604020202020204" pitchFamily="34" charset="0"/>
                        </a:rPr>
                        <a:t>dBm</a:t>
                      </a:r>
                      <a:endParaRPr lang="en-US" sz="10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dirty="0" err="1">
                          <a:effectLst/>
                          <a:latin typeface="Arial" panose="020B0604020202020204" pitchFamily="34" charset="0"/>
                          <a:cs typeface="Arial" panose="020B0604020202020204" pitchFamily="34" charset="0"/>
                        </a:rPr>
                        <a:t>BW</a:t>
                      </a:r>
                      <a:r>
                        <a:rPr lang="en-GB" sz="1000" baseline="-25000" dirty="0" err="1">
                          <a:effectLst/>
                          <a:latin typeface="Arial" panose="020B0604020202020204" pitchFamily="34" charset="0"/>
                          <a:cs typeface="Arial" panose="020B0604020202020204" pitchFamily="34" charset="0"/>
                        </a:rPr>
                        <a:t>Channel</a:t>
                      </a: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r>
              <a:tr h="182880">
                <a:tc>
                  <a:txBody>
                    <a:bodyPr/>
                    <a:lstStyle/>
                    <a:p>
                      <a:pPr marL="0" marR="0" algn="ctr">
                        <a:spcBef>
                          <a:spcPts val="0"/>
                        </a:spcBef>
                        <a:spcAft>
                          <a:spcPts val="0"/>
                        </a:spcAft>
                      </a:pPr>
                      <a:r>
                        <a:rPr lang="en-US" sz="1000">
                          <a:effectLst/>
                          <a:latin typeface="Arial" panose="020B0604020202020204" pitchFamily="34" charset="0"/>
                          <a:cs typeface="Arial" panose="020B0604020202020204" pitchFamily="34" charset="0"/>
                        </a:rPr>
                        <a:t>F</a:t>
                      </a:r>
                      <a:r>
                        <a:rPr lang="en-US" sz="1000" baseline="-25000">
                          <a:effectLst/>
                          <a:latin typeface="Arial" panose="020B0604020202020204" pitchFamily="34" charset="0"/>
                          <a:cs typeface="Arial" panose="020B0604020202020204" pitchFamily="34" charset="0"/>
                        </a:rPr>
                        <a:t>Ioffset, case 1</a:t>
                      </a:r>
                      <a:endParaRPr lang="en-US" sz="10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a:effectLst/>
                          <a:latin typeface="Arial" panose="020B0604020202020204" pitchFamily="34" charset="0"/>
                          <a:cs typeface="Arial" panose="020B0604020202020204" pitchFamily="34" charset="0"/>
                        </a:rPr>
                        <a:t>MHz</a:t>
                      </a:r>
                      <a:endParaRPr lang="en-US" sz="10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dirty="0">
                          <a:effectLst/>
                          <a:latin typeface="Arial" panose="020B0604020202020204" pitchFamily="34" charset="0"/>
                          <a:cs typeface="Arial" panose="020B0604020202020204" pitchFamily="34" charset="0"/>
                        </a:rPr>
                        <a:t>(3/2) </a:t>
                      </a:r>
                      <a:r>
                        <a:rPr lang="en-GB" sz="1000" dirty="0" err="1">
                          <a:effectLst/>
                          <a:latin typeface="Arial" panose="020B0604020202020204" pitchFamily="34" charset="0"/>
                          <a:cs typeface="Arial" panose="020B0604020202020204" pitchFamily="34" charset="0"/>
                        </a:rPr>
                        <a:t>BW</a:t>
                      </a:r>
                      <a:r>
                        <a:rPr lang="en-GB" sz="1000" baseline="-25000" dirty="0" err="1">
                          <a:effectLst/>
                          <a:latin typeface="Arial" panose="020B0604020202020204" pitchFamily="34" charset="0"/>
                          <a:cs typeface="Arial" panose="020B0604020202020204" pitchFamily="34" charset="0"/>
                        </a:rPr>
                        <a:t>Channel</a:t>
                      </a: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r>
              <a:tr h="182880">
                <a:tc>
                  <a:txBody>
                    <a:bodyPr/>
                    <a:lstStyle/>
                    <a:p>
                      <a:pPr marL="0" marR="0" algn="ctr">
                        <a:spcBef>
                          <a:spcPts val="0"/>
                        </a:spcBef>
                        <a:spcAft>
                          <a:spcPts val="0"/>
                        </a:spcAft>
                      </a:pPr>
                      <a:r>
                        <a:rPr lang="en-US" sz="1000" dirty="0" err="1">
                          <a:effectLst/>
                          <a:latin typeface="Arial" panose="020B0604020202020204" pitchFamily="34" charset="0"/>
                          <a:cs typeface="Arial" panose="020B0604020202020204" pitchFamily="34" charset="0"/>
                        </a:rPr>
                        <a:t>F</a:t>
                      </a:r>
                      <a:r>
                        <a:rPr lang="en-US" sz="1000" baseline="-25000" dirty="0" err="1">
                          <a:effectLst/>
                          <a:latin typeface="Arial" panose="020B0604020202020204" pitchFamily="34" charset="0"/>
                          <a:cs typeface="Arial" panose="020B0604020202020204" pitchFamily="34" charset="0"/>
                        </a:rPr>
                        <a:t>Ioffset</a:t>
                      </a:r>
                      <a:r>
                        <a:rPr lang="en-US" sz="1000" baseline="-25000" dirty="0">
                          <a:effectLst/>
                          <a:latin typeface="Arial" panose="020B0604020202020204" pitchFamily="34" charset="0"/>
                          <a:cs typeface="Arial" panose="020B0604020202020204" pitchFamily="34" charset="0"/>
                        </a:rPr>
                        <a:t>, case 2</a:t>
                      </a: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dirty="0">
                          <a:effectLst/>
                          <a:latin typeface="Arial" panose="020B0604020202020204" pitchFamily="34" charset="0"/>
                          <a:cs typeface="Arial" panose="020B0604020202020204" pitchFamily="34" charset="0"/>
                        </a:rPr>
                        <a:t>MHz</a:t>
                      </a: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dirty="0">
                          <a:effectLst/>
                          <a:latin typeface="Arial" panose="020B0604020202020204" pitchFamily="34" charset="0"/>
                          <a:cs typeface="Arial" panose="020B0604020202020204" pitchFamily="34" charset="0"/>
                        </a:rPr>
                        <a:t>(5/2) </a:t>
                      </a:r>
                      <a:r>
                        <a:rPr lang="en-GB" sz="1000" dirty="0" err="1">
                          <a:effectLst/>
                          <a:latin typeface="Arial" panose="020B0604020202020204" pitchFamily="34" charset="0"/>
                          <a:cs typeface="Arial" panose="020B0604020202020204" pitchFamily="34" charset="0"/>
                        </a:rPr>
                        <a:t>BW</a:t>
                      </a:r>
                      <a:r>
                        <a:rPr lang="en-GB" sz="1000" baseline="-25000" dirty="0" err="1">
                          <a:effectLst/>
                          <a:latin typeface="Arial" panose="020B0604020202020204" pitchFamily="34" charset="0"/>
                          <a:cs typeface="Arial" panose="020B0604020202020204" pitchFamily="34" charset="0"/>
                        </a:rPr>
                        <a:t>Channel</a:t>
                      </a: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r>
            </a:tbl>
          </a:graphicData>
        </a:graphic>
      </p:graphicFrame>
      <p:sp>
        <p:nvSpPr>
          <p:cNvPr id="6" name="Rectangle 5"/>
          <p:cNvSpPr/>
          <p:nvPr/>
        </p:nvSpPr>
        <p:spPr>
          <a:xfrm>
            <a:off x="170916" y="3398285"/>
            <a:ext cx="6096000" cy="246221"/>
          </a:xfrm>
          <a:prstGeom prst="rect">
            <a:avLst/>
          </a:prstGeom>
        </p:spPr>
        <p:txBody>
          <a:bodyPr>
            <a:spAutoFit/>
          </a:bodyPr>
          <a:lstStyle/>
          <a:p>
            <a:r>
              <a:rPr lang="en-GB" sz="1000" b="1" dirty="0"/>
              <a:t>Table 7.6.2-3: In-band blocking parameters for NR bands with </a:t>
            </a:r>
            <a:r>
              <a:rPr lang="en-GB" sz="1000" b="1" dirty="0" err="1"/>
              <a:t>F</a:t>
            </a:r>
            <a:r>
              <a:rPr lang="en-GB" sz="1000" b="1" baseline="-25000" dirty="0" err="1"/>
              <a:t>DL_low</a:t>
            </a:r>
            <a:r>
              <a:rPr lang="en-GB" sz="1000" b="1" baseline="-25000" dirty="0"/>
              <a:t> </a:t>
            </a:r>
            <a:r>
              <a:rPr lang="en-GB" sz="1000" b="1" dirty="0"/>
              <a:t>≥ 3300 MHz and </a:t>
            </a:r>
            <a:r>
              <a:rPr lang="en-GB" sz="1000" b="1" dirty="0" err="1"/>
              <a:t>F</a:t>
            </a:r>
            <a:r>
              <a:rPr lang="en-GB" sz="1000" b="1" baseline="-25000" dirty="0" err="1"/>
              <a:t>UL_low</a:t>
            </a:r>
            <a:r>
              <a:rPr lang="en-GB" sz="1000" b="1" baseline="-25000" dirty="0"/>
              <a:t> </a:t>
            </a:r>
            <a:r>
              <a:rPr lang="en-GB" sz="1000" b="1" dirty="0"/>
              <a:t>≥ 3300 MHz</a:t>
            </a:r>
            <a:endParaRPr lang="en-US" sz="1000" b="1" dirty="0"/>
          </a:p>
        </p:txBody>
      </p:sp>
      <p:graphicFrame>
        <p:nvGraphicFramePr>
          <p:cNvPr id="7" name="Table 6"/>
          <p:cNvGraphicFramePr>
            <a:graphicFrameLocks noGrp="1"/>
          </p:cNvGraphicFramePr>
          <p:nvPr>
            <p:extLst>
              <p:ext uri="{D42A27DB-BD31-4B8C-83A1-F6EECF244321}">
                <p14:modId xmlns:p14="http://schemas.microsoft.com/office/powerpoint/2010/main" val="552427649"/>
              </p:ext>
            </p:extLst>
          </p:nvPr>
        </p:nvGraphicFramePr>
        <p:xfrm>
          <a:off x="6203177" y="1567219"/>
          <a:ext cx="5625978" cy="1331080"/>
        </p:xfrm>
        <a:graphic>
          <a:graphicData uri="http://schemas.openxmlformats.org/drawingml/2006/table">
            <a:tbl>
              <a:tblPr firstRow="1" firstCol="1" bandRow="1">
                <a:tableStyleId>{5940675A-B579-460E-94D1-54222C63F5DA}</a:tableStyleId>
              </a:tblPr>
              <a:tblGrid>
                <a:gridCol w="945358"/>
                <a:gridCol w="461010"/>
                <a:gridCol w="770573"/>
                <a:gridCol w="770573"/>
                <a:gridCol w="2678464"/>
              </a:tblGrid>
              <a:tr h="156255">
                <a:tc rowSpan="2">
                  <a:txBody>
                    <a:bodyPr/>
                    <a:lstStyle/>
                    <a:p>
                      <a:pPr marL="0" marR="0" algn="ctr">
                        <a:spcBef>
                          <a:spcPts val="0"/>
                        </a:spcBef>
                        <a:spcAft>
                          <a:spcPts val="0"/>
                        </a:spcAft>
                      </a:pPr>
                      <a:r>
                        <a:rPr lang="en-GB" sz="1000" b="1" dirty="0">
                          <a:effectLst/>
                          <a:latin typeface="Arial" panose="020B0604020202020204" pitchFamily="34" charset="0"/>
                          <a:cs typeface="Arial" panose="020B0604020202020204" pitchFamily="34" charset="0"/>
                        </a:rPr>
                        <a:t>RX parameter</a:t>
                      </a:r>
                      <a:endParaRPr lang="en-US" sz="1000" b="1" dirty="0">
                        <a:effectLst/>
                        <a:latin typeface="Arial" panose="020B0604020202020204" pitchFamily="34" charset="0"/>
                        <a:ea typeface="Times New Roman"/>
                        <a:cs typeface="Arial" panose="020B0604020202020204" pitchFamily="34" charset="0"/>
                      </a:endParaRPr>
                    </a:p>
                  </a:txBody>
                  <a:tcPr marL="68580" marR="68580" marT="0" marB="0" anchor="ctr"/>
                </a:tc>
                <a:tc rowSpan="2">
                  <a:txBody>
                    <a:bodyPr/>
                    <a:lstStyle/>
                    <a:p>
                      <a:pPr marL="0" marR="0" algn="ctr">
                        <a:spcBef>
                          <a:spcPts val="0"/>
                        </a:spcBef>
                        <a:spcAft>
                          <a:spcPts val="0"/>
                        </a:spcAft>
                      </a:pPr>
                      <a:r>
                        <a:rPr lang="en-GB" sz="1000" b="1" dirty="0">
                          <a:effectLst/>
                          <a:latin typeface="Arial" panose="020B0604020202020204" pitchFamily="34" charset="0"/>
                          <a:cs typeface="Arial" panose="020B0604020202020204" pitchFamily="34" charset="0"/>
                        </a:rPr>
                        <a:t>Units</a:t>
                      </a:r>
                      <a:endParaRPr lang="en-US" sz="1000" b="1" dirty="0">
                        <a:effectLst/>
                        <a:latin typeface="Arial" panose="020B0604020202020204" pitchFamily="34" charset="0"/>
                        <a:ea typeface="Times New Roman"/>
                        <a:cs typeface="Arial" panose="020B0604020202020204" pitchFamily="34" charset="0"/>
                      </a:endParaRPr>
                    </a:p>
                  </a:txBody>
                  <a:tcPr marL="68580" marR="68580" marT="0" marB="0" anchor="ctr"/>
                </a:tc>
                <a:tc gridSpan="3">
                  <a:txBody>
                    <a:bodyPr/>
                    <a:lstStyle/>
                    <a:p>
                      <a:pPr marL="0" marR="0" algn="ctr">
                        <a:spcBef>
                          <a:spcPts val="0"/>
                        </a:spcBef>
                        <a:spcAft>
                          <a:spcPts val="0"/>
                        </a:spcAft>
                      </a:pPr>
                      <a:r>
                        <a:rPr lang="en-GB" sz="1000" b="1" dirty="0">
                          <a:effectLst/>
                          <a:latin typeface="Arial" panose="020B0604020202020204" pitchFamily="34" charset="0"/>
                          <a:cs typeface="Arial" panose="020B0604020202020204" pitchFamily="34" charset="0"/>
                        </a:rPr>
                        <a:t>Channel bandwidth (MHz)</a:t>
                      </a:r>
                      <a:endParaRPr lang="en-US" sz="1000" b="1" dirty="0">
                        <a:effectLst/>
                        <a:latin typeface="Arial" panose="020B0604020202020204" pitchFamily="34" charset="0"/>
                        <a:ea typeface="Times New Roman"/>
                        <a:cs typeface="Arial" panose="020B0604020202020204" pitchFamily="34" charset="0"/>
                      </a:endParaRPr>
                    </a:p>
                  </a:txBody>
                  <a:tcPr marL="68580" marR="68580" marT="0" marB="0" anchor="ctr"/>
                </a:tc>
                <a:tc hMerge="1">
                  <a:txBody>
                    <a:bodyPr/>
                    <a:lstStyle/>
                    <a:p>
                      <a:endParaRPr lang="en-US"/>
                    </a:p>
                  </a:txBody>
                  <a:tcPr/>
                </a:tc>
                <a:tc hMerge="1">
                  <a:txBody>
                    <a:bodyPr/>
                    <a:lstStyle/>
                    <a:p>
                      <a:endParaRPr lang="en-US"/>
                    </a:p>
                  </a:txBody>
                  <a:tcPr/>
                </a:tc>
              </a:tr>
              <a:tr h="260425">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GB" sz="1000" b="1" dirty="0">
                          <a:effectLst/>
                          <a:latin typeface="Arial" panose="020B0604020202020204" pitchFamily="34" charset="0"/>
                          <a:cs typeface="Arial" panose="020B0604020202020204" pitchFamily="34" charset="0"/>
                        </a:rPr>
                        <a:t>5, 10</a:t>
                      </a:r>
                      <a:endParaRPr lang="en-US" sz="1000" b="1"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b="1" dirty="0">
                          <a:effectLst/>
                          <a:latin typeface="Arial" panose="020B0604020202020204" pitchFamily="34" charset="0"/>
                          <a:cs typeface="Arial" panose="020B0604020202020204" pitchFamily="34" charset="0"/>
                        </a:rPr>
                        <a:t>15</a:t>
                      </a:r>
                      <a:endParaRPr lang="en-US" sz="1000" b="1"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b="1" dirty="0">
                          <a:effectLst/>
                          <a:latin typeface="Arial" panose="020B0604020202020204" pitchFamily="34" charset="0"/>
                          <a:cs typeface="Arial" panose="020B0604020202020204" pitchFamily="34" charset="0"/>
                        </a:rPr>
                        <a:t>20, 25, 30, </a:t>
                      </a:r>
                      <a:r>
                        <a:rPr lang="en-GB" sz="1000" b="1" dirty="0" smtClean="0">
                          <a:solidFill>
                            <a:srgbClr val="FF0000"/>
                          </a:solidFill>
                          <a:effectLst/>
                          <a:latin typeface="Arial" panose="020B0604020202020204" pitchFamily="34" charset="0"/>
                          <a:cs typeface="Arial" panose="020B0604020202020204" pitchFamily="34" charset="0"/>
                        </a:rPr>
                        <a:t>35</a:t>
                      </a:r>
                      <a:r>
                        <a:rPr lang="en-GB" sz="1000" b="1" dirty="0" smtClean="0">
                          <a:effectLst/>
                          <a:latin typeface="Arial" panose="020B0604020202020204" pitchFamily="34" charset="0"/>
                          <a:cs typeface="Arial" panose="020B0604020202020204" pitchFamily="34" charset="0"/>
                        </a:rPr>
                        <a:t>, 40</a:t>
                      </a:r>
                      <a:r>
                        <a:rPr lang="en-GB" sz="1000" b="1" dirty="0">
                          <a:effectLst/>
                          <a:latin typeface="Arial" panose="020B0604020202020204" pitchFamily="34" charset="0"/>
                          <a:cs typeface="Arial" panose="020B0604020202020204" pitchFamily="34" charset="0"/>
                        </a:rPr>
                        <a:t>, </a:t>
                      </a:r>
                      <a:r>
                        <a:rPr lang="en-GB" sz="1000" b="1" dirty="0" smtClean="0">
                          <a:solidFill>
                            <a:srgbClr val="FF0000"/>
                          </a:solidFill>
                          <a:effectLst/>
                          <a:latin typeface="Arial" panose="020B0604020202020204" pitchFamily="34" charset="0"/>
                          <a:cs typeface="Arial" panose="020B0604020202020204" pitchFamily="34" charset="0"/>
                        </a:rPr>
                        <a:t>45</a:t>
                      </a:r>
                      <a:r>
                        <a:rPr lang="en-GB" sz="1000" b="1" dirty="0" smtClean="0">
                          <a:effectLst/>
                          <a:latin typeface="Arial" panose="020B0604020202020204" pitchFamily="34" charset="0"/>
                          <a:cs typeface="Arial" panose="020B0604020202020204" pitchFamily="34" charset="0"/>
                        </a:rPr>
                        <a:t>, 50</a:t>
                      </a:r>
                      <a:r>
                        <a:rPr lang="en-GB" sz="1000" b="1" dirty="0">
                          <a:effectLst/>
                          <a:latin typeface="Arial" panose="020B0604020202020204" pitchFamily="34" charset="0"/>
                          <a:cs typeface="Arial" panose="020B0604020202020204" pitchFamily="34" charset="0"/>
                        </a:rPr>
                        <a:t>, 60, 70, 80, 90, 100</a:t>
                      </a:r>
                      <a:endParaRPr lang="en-US" sz="1000" b="1" dirty="0">
                        <a:effectLst/>
                        <a:latin typeface="Arial" panose="020B0604020202020204" pitchFamily="34" charset="0"/>
                        <a:ea typeface="Times New Roman"/>
                        <a:cs typeface="Arial" panose="020B0604020202020204" pitchFamily="34" charset="0"/>
                      </a:endParaRPr>
                    </a:p>
                  </a:txBody>
                  <a:tcPr marL="68580" marR="68580" marT="0" marB="0" anchor="ctr"/>
                </a:tc>
              </a:tr>
              <a:tr h="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Arial" panose="020B0604020202020204" pitchFamily="34" charset="0"/>
                          <a:cs typeface="Arial" panose="020B0604020202020204" pitchFamily="34" charset="0"/>
                        </a:rPr>
                        <a:t>Power in transmission bandwidth </a:t>
                      </a:r>
                      <a:r>
                        <a:rPr lang="en-GB" sz="1000" dirty="0" smtClean="0">
                          <a:effectLst/>
                          <a:latin typeface="Arial" panose="020B0604020202020204" pitchFamily="34" charset="0"/>
                          <a:cs typeface="Arial" panose="020B0604020202020204" pitchFamily="34" charset="0"/>
                        </a:rPr>
                        <a:t>configuration</a:t>
                      </a:r>
                      <a:r>
                        <a:rPr lang="en-GB" sz="1000" baseline="30000" dirty="0" smtClean="0">
                          <a:effectLst/>
                          <a:latin typeface="Arial" panose="020B0604020202020204" pitchFamily="34" charset="0"/>
                          <a:cs typeface="Arial" panose="020B0604020202020204" pitchFamily="34" charset="0"/>
                        </a:rPr>
                        <a:t>1</a:t>
                      </a:r>
                      <a:endParaRPr lang="en-US" sz="1000" dirty="0" smtClean="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dirty="0" err="1">
                          <a:effectLst/>
                          <a:latin typeface="Arial" panose="020B0604020202020204" pitchFamily="34" charset="0"/>
                          <a:cs typeface="Arial" panose="020B0604020202020204" pitchFamily="34" charset="0"/>
                        </a:rPr>
                        <a:t>dBm</a:t>
                      </a: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dirty="0" smtClean="0">
                          <a:effectLst/>
                          <a:latin typeface="Arial" panose="020B0604020202020204" pitchFamily="34" charset="0"/>
                          <a:cs typeface="Arial" panose="020B0604020202020204" pitchFamily="34" charset="0"/>
                        </a:rPr>
                        <a:t>REFSENS</a:t>
                      </a:r>
                    </a:p>
                    <a:p>
                      <a:pPr marL="0" marR="0" algn="ctr">
                        <a:spcBef>
                          <a:spcPts val="0"/>
                        </a:spcBef>
                        <a:spcAft>
                          <a:spcPts val="0"/>
                        </a:spcAft>
                      </a:pPr>
                      <a:r>
                        <a:rPr lang="en-GB" sz="1000" dirty="0" smtClean="0">
                          <a:effectLst/>
                          <a:latin typeface="Arial" panose="020B0604020202020204" pitchFamily="34" charset="0"/>
                          <a:cs typeface="Arial" panose="020B0604020202020204" pitchFamily="34" charset="0"/>
                        </a:rPr>
                        <a:t>+ </a:t>
                      </a:r>
                      <a:r>
                        <a:rPr lang="en-GB" sz="1000" dirty="0">
                          <a:effectLst/>
                          <a:latin typeface="Arial" panose="020B0604020202020204" pitchFamily="34" charset="0"/>
                          <a:cs typeface="Arial" panose="020B0604020202020204" pitchFamily="34" charset="0"/>
                        </a:rPr>
                        <a:t>6 dB</a:t>
                      </a: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dirty="0" smtClean="0">
                          <a:effectLst/>
                          <a:latin typeface="Arial" panose="020B0604020202020204" pitchFamily="34" charset="0"/>
                          <a:cs typeface="Arial" panose="020B0604020202020204" pitchFamily="34" charset="0"/>
                        </a:rPr>
                        <a:t>REFSENS</a:t>
                      </a:r>
                    </a:p>
                    <a:p>
                      <a:pPr marL="0" marR="0" algn="ctr">
                        <a:spcBef>
                          <a:spcPts val="0"/>
                        </a:spcBef>
                        <a:spcAft>
                          <a:spcPts val="0"/>
                        </a:spcAft>
                      </a:pPr>
                      <a:r>
                        <a:rPr lang="en-GB" sz="1000" dirty="0" smtClean="0">
                          <a:effectLst/>
                          <a:latin typeface="Arial" panose="020B0604020202020204" pitchFamily="34" charset="0"/>
                          <a:cs typeface="Arial" panose="020B0604020202020204" pitchFamily="34" charset="0"/>
                        </a:rPr>
                        <a:t>+ </a:t>
                      </a:r>
                      <a:r>
                        <a:rPr lang="en-GB" sz="1000" dirty="0">
                          <a:effectLst/>
                          <a:latin typeface="Arial" panose="020B0604020202020204" pitchFamily="34" charset="0"/>
                          <a:cs typeface="Arial" panose="020B0604020202020204" pitchFamily="34" charset="0"/>
                        </a:rPr>
                        <a:t>7 dB</a:t>
                      </a: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dirty="0">
                          <a:effectLst/>
                          <a:latin typeface="Arial" panose="020B0604020202020204" pitchFamily="34" charset="0"/>
                          <a:cs typeface="Arial" panose="020B0604020202020204" pitchFamily="34" charset="0"/>
                        </a:rPr>
                        <a:t>REFSENS + (9 + 10log</a:t>
                      </a:r>
                      <a:r>
                        <a:rPr lang="en-GB" sz="1000" baseline="-25000" dirty="0">
                          <a:effectLst/>
                          <a:latin typeface="Arial" panose="020B0604020202020204" pitchFamily="34" charset="0"/>
                          <a:cs typeface="Arial" panose="020B0604020202020204" pitchFamily="34" charset="0"/>
                        </a:rPr>
                        <a:t>10</a:t>
                      </a:r>
                      <a:r>
                        <a:rPr lang="en-GB" sz="1000" dirty="0">
                          <a:effectLst/>
                          <a:latin typeface="Arial" panose="020B0604020202020204" pitchFamily="34" charset="0"/>
                          <a:cs typeface="Arial" panose="020B0604020202020204" pitchFamily="34" charset="0"/>
                        </a:rPr>
                        <a:t>(</a:t>
                      </a:r>
                      <a:r>
                        <a:rPr lang="en-GB" sz="1000" dirty="0" err="1">
                          <a:effectLst/>
                          <a:latin typeface="Arial" panose="020B0604020202020204" pitchFamily="34" charset="0"/>
                          <a:cs typeface="Arial" panose="020B0604020202020204" pitchFamily="34" charset="0"/>
                        </a:rPr>
                        <a:t>BW</a:t>
                      </a:r>
                      <a:r>
                        <a:rPr lang="en-GB" sz="1000" baseline="-25000" dirty="0" err="1">
                          <a:effectLst/>
                          <a:latin typeface="Arial" panose="020B0604020202020204" pitchFamily="34" charset="0"/>
                          <a:cs typeface="Arial" panose="020B0604020202020204" pitchFamily="34" charset="0"/>
                        </a:rPr>
                        <a:t>Channel</a:t>
                      </a:r>
                      <a:r>
                        <a:rPr lang="en-GB" sz="1000" dirty="0">
                          <a:effectLst/>
                          <a:latin typeface="Arial" panose="020B0604020202020204" pitchFamily="34" charset="0"/>
                          <a:cs typeface="Arial" panose="020B0604020202020204" pitchFamily="34" charset="0"/>
                        </a:rPr>
                        <a:t> /20)) dB</a:t>
                      </a: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r>
              <a:tr h="269415">
                <a:tc grid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dirty="0" smtClean="0">
                          <a:effectLst/>
                          <a:latin typeface="Arial" panose="020B0604020202020204" pitchFamily="34" charset="0"/>
                          <a:ea typeface="Times New Roman" panose="02020603050405020304" pitchFamily="18" charset="0"/>
                          <a:cs typeface="Arial" panose="020B0604020202020204" pitchFamily="34" charset="0"/>
                        </a:rPr>
                        <a:t>NOTE 1: </a:t>
                      </a:r>
                      <a:r>
                        <a:rPr lang="en-GB" sz="1000" dirty="0" smtClean="0">
                          <a:effectLst/>
                          <a:latin typeface="Arial" panose="020B0604020202020204" pitchFamily="34" charset="0"/>
                          <a:cs typeface="Arial" panose="020B0604020202020204" pitchFamily="34" charset="0"/>
                        </a:rPr>
                        <a:t>Power in transmission bandwidth configuration</a:t>
                      </a:r>
                      <a:r>
                        <a:rPr lang="en-US" sz="1000" kern="1200" baseline="0" dirty="0" smtClean="0">
                          <a:solidFill>
                            <a:schemeClr val="tx1"/>
                          </a:solidFill>
                          <a:effectLst/>
                          <a:latin typeface="Arial" panose="020B0604020202020204" pitchFamily="34" charset="0"/>
                          <a:cs typeface="Arial" panose="020B0604020202020204" pitchFamily="34" charset="0"/>
                        </a:rPr>
                        <a:t> </a:t>
                      </a:r>
                      <a:r>
                        <a:rPr lang="en-CA" sz="1000" dirty="0" smtClean="0">
                          <a:effectLst/>
                          <a:latin typeface="Arial" panose="020B0604020202020204" pitchFamily="34" charset="0"/>
                          <a:ea typeface="Times New Roman" panose="02020603050405020304" pitchFamily="18" charset="0"/>
                          <a:cs typeface="Arial" panose="020B0604020202020204" pitchFamily="34" charset="0"/>
                        </a:rPr>
                        <a:t>value is rounded to the next higher 0.5dB value</a:t>
                      </a: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c hMerge="1">
                  <a:txBody>
                    <a:bodyPr/>
                    <a:lstStyle/>
                    <a:p>
                      <a:pPr marL="0" marR="0" algn="ctr">
                        <a:spcBef>
                          <a:spcPts val="0"/>
                        </a:spcBef>
                        <a:spcAft>
                          <a:spcPts val="0"/>
                        </a:spcAft>
                      </a:pP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c hMerge="1">
                  <a:txBody>
                    <a:bodyPr/>
                    <a:lstStyle/>
                    <a:p>
                      <a:pPr marL="0" marR="0" algn="ctr">
                        <a:spcBef>
                          <a:spcPts val="0"/>
                        </a:spcBef>
                        <a:spcAft>
                          <a:spcPts val="0"/>
                        </a:spcAft>
                      </a:pP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c hMerge="1">
                  <a:txBody>
                    <a:bodyPr/>
                    <a:lstStyle/>
                    <a:p>
                      <a:pPr marL="0" marR="0" algn="ctr">
                        <a:spcBef>
                          <a:spcPts val="0"/>
                        </a:spcBef>
                        <a:spcAft>
                          <a:spcPts val="0"/>
                        </a:spcAft>
                      </a:pP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c hMerge="1">
                  <a:txBody>
                    <a:bodyPr/>
                    <a:lstStyle/>
                    <a:p>
                      <a:pPr marL="0" marR="0" algn="ctr">
                        <a:spcBef>
                          <a:spcPts val="0"/>
                        </a:spcBef>
                        <a:spcAft>
                          <a:spcPts val="0"/>
                        </a:spcAft>
                      </a:pP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r>
            </a:tbl>
          </a:graphicData>
        </a:graphic>
      </p:graphicFrame>
      <p:sp>
        <p:nvSpPr>
          <p:cNvPr id="9" name="Rectangle 8"/>
          <p:cNvSpPr/>
          <p:nvPr/>
        </p:nvSpPr>
        <p:spPr>
          <a:xfrm>
            <a:off x="6096000" y="1188022"/>
            <a:ext cx="6096000" cy="246221"/>
          </a:xfrm>
          <a:prstGeom prst="rect">
            <a:avLst/>
          </a:prstGeom>
        </p:spPr>
        <p:txBody>
          <a:bodyPr>
            <a:spAutoFit/>
          </a:bodyPr>
          <a:lstStyle/>
          <a:p>
            <a:r>
              <a:rPr lang="en-GB" sz="1000" b="1" dirty="0"/>
              <a:t>Table 7.6.3-1: Out-of-band blocking parameters for NR bands with </a:t>
            </a:r>
            <a:r>
              <a:rPr lang="en-GB" sz="1000" b="1" dirty="0" err="1"/>
              <a:t>F</a:t>
            </a:r>
            <a:r>
              <a:rPr lang="en-GB" sz="1000" b="1" baseline="-25000" dirty="0" err="1"/>
              <a:t>DL_high</a:t>
            </a:r>
            <a:r>
              <a:rPr lang="en-GB" sz="1000" b="1" baseline="-25000" dirty="0"/>
              <a:t> </a:t>
            </a:r>
            <a:r>
              <a:rPr lang="en-GB" sz="1000" b="1" dirty="0"/>
              <a:t>&lt; 2700 MHz and </a:t>
            </a:r>
            <a:r>
              <a:rPr lang="en-GB" sz="1000" b="1" dirty="0" err="1"/>
              <a:t>F</a:t>
            </a:r>
            <a:r>
              <a:rPr lang="en-GB" sz="1000" b="1" baseline="-25000" dirty="0" err="1"/>
              <a:t>UL_high</a:t>
            </a:r>
            <a:r>
              <a:rPr lang="en-GB" sz="1000" b="1" baseline="-25000" dirty="0"/>
              <a:t> </a:t>
            </a:r>
            <a:r>
              <a:rPr lang="en-GB" sz="1000" b="1" dirty="0"/>
              <a:t>&lt; 2700 MHz</a:t>
            </a:r>
            <a:endParaRPr lang="en-US" sz="1000" b="1" dirty="0"/>
          </a:p>
        </p:txBody>
      </p:sp>
      <p:graphicFrame>
        <p:nvGraphicFramePr>
          <p:cNvPr id="10" name="Table 9"/>
          <p:cNvGraphicFramePr>
            <a:graphicFrameLocks noGrp="1"/>
          </p:cNvGraphicFramePr>
          <p:nvPr>
            <p:extLst>
              <p:ext uri="{D42A27DB-BD31-4B8C-83A1-F6EECF244321}">
                <p14:modId xmlns:p14="http://schemas.microsoft.com/office/powerpoint/2010/main" val="1142291446"/>
              </p:ext>
            </p:extLst>
          </p:nvPr>
        </p:nvGraphicFramePr>
        <p:xfrm>
          <a:off x="6151624" y="3644506"/>
          <a:ext cx="5593472" cy="975360"/>
        </p:xfrm>
        <a:graphic>
          <a:graphicData uri="http://schemas.openxmlformats.org/drawingml/2006/table">
            <a:tbl>
              <a:tblPr firstRow="1" firstCol="1" bandRow="1">
                <a:tableStyleId>{5940675A-B579-460E-94D1-54222C63F5DA}</a:tableStyleId>
              </a:tblPr>
              <a:tblGrid>
                <a:gridCol w="904631"/>
                <a:gridCol w="461010"/>
                <a:gridCol w="770573"/>
                <a:gridCol w="770573"/>
                <a:gridCol w="2686685"/>
              </a:tblGrid>
              <a:tr h="182880">
                <a:tc rowSpan="2">
                  <a:txBody>
                    <a:bodyPr/>
                    <a:lstStyle/>
                    <a:p>
                      <a:pPr marL="0" marR="0" algn="ctr">
                        <a:spcBef>
                          <a:spcPts val="0"/>
                        </a:spcBef>
                        <a:spcAft>
                          <a:spcPts val="0"/>
                        </a:spcAft>
                      </a:pPr>
                      <a:r>
                        <a:rPr lang="en-GB" sz="1000" b="1" dirty="0">
                          <a:effectLst/>
                          <a:latin typeface="Arial" panose="020B0604020202020204" pitchFamily="34" charset="0"/>
                          <a:cs typeface="Arial" panose="020B0604020202020204" pitchFamily="34" charset="0"/>
                        </a:rPr>
                        <a:t>RX parameter</a:t>
                      </a:r>
                      <a:endParaRPr lang="en-US" sz="1000" b="1" dirty="0">
                        <a:effectLst/>
                        <a:latin typeface="Arial" panose="020B0604020202020204" pitchFamily="34" charset="0"/>
                        <a:ea typeface="Times New Roman"/>
                        <a:cs typeface="Arial" panose="020B0604020202020204" pitchFamily="34" charset="0"/>
                      </a:endParaRPr>
                    </a:p>
                  </a:txBody>
                  <a:tcPr marL="68580" marR="68580" marT="0" marB="0" anchor="ctr"/>
                </a:tc>
                <a:tc rowSpan="2">
                  <a:txBody>
                    <a:bodyPr/>
                    <a:lstStyle/>
                    <a:p>
                      <a:pPr marL="0" marR="0" algn="ctr">
                        <a:spcBef>
                          <a:spcPts val="0"/>
                        </a:spcBef>
                        <a:spcAft>
                          <a:spcPts val="0"/>
                        </a:spcAft>
                      </a:pPr>
                      <a:r>
                        <a:rPr lang="en-GB" sz="1000" b="1" dirty="0">
                          <a:effectLst/>
                          <a:latin typeface="Arial" panose="020B0604020202020204" pitchFamily="34" charset="0"/>
                          <a:cs typeface="Arial" panose="020B0604020202020204" pitchFamily="34" charset="0"/>
                        </a:rPr>
                        <a:t>Units</a:t>
                      </a:r>
                      <a:endParaRPr lang="en-US" sz="1000" b="1" dirty="0">
                        <a:effectLst/>
                        <a:latin typeface="Arial" panose="020B0604020202020204" pitchFamily="34" charset="0"/>
                        <a:ea typeface="Times New Roman"/>
                        <a:cs typeface="Arial" panose="020B0604020202020204" pitchFamily="34" charset="0"/>
                      </a:endParaRPr>
                    </a:p>
                  </a:txBody>
                  <a:tcPr marL="68580" marR="68580" marT="0" marB="0" anchor="ctr"/>
                </a:tc>
                <a:tc gridSpan="3">
                  <a:txBody>
                    <a:bodyPr/>
                    <a:lstStyle/>
                    <a:p>
                      <a:pPr marL="0" marR="0" algn="ctr">
                        <a:spcBef>
                          <a:spcPts val="0"/>
                        </a:spcBef>
                        <a:spcAft>
                          <a:spcPts val="0"/>
                        </a:spcAft>
                      </a:pPr>
                      <a:r>
                        <a:rPr lang="en-GB" sz="1000" b="1" dirty="0">
                          <a:effectLst/>
                          <a:latin typeface="Arial" panose="020B0604020202020204" pitchFamily="34" charset="0"/>
                          <a:cs typeface="Arial" panose="020B0604020202020204" pitchFamily="34" charset="0"/>
                        </a:rPr>
                        <a:t>Channel bandwidth (MHz)</a:t>
                      </a:r>
                      <a:endParaRPr lang="en-US" sz="1000" b="1" dirty="0">
                        <a:effectLst/>
                        <a:latin typeface="Arial" panose="020B0604020202020204" pitchFamily="34" charset="0"/>
                        <a:ea typeface="Times New Roman"/>
                        <a:cs typeface="Arial" panose="020B0604020202020204" pitchFamily="34" charset="0"/>
                      </a:endParaRPr>
                    </a:p>
                  </a:txBody>
                  <a:tcPr marL="68580" marR="68580" marT="0" marB="0" anchor="ctr"/>
                </a:tc>
                <a:tc hMerge="1">
                  <a:txBody>
                    <a:bodyPr/>
                    <a:lstStyle/>
                    <a:p>
                      <a:endParaRPr lang="en-US"/>
                    </a:p>
                  </a:txBody>
                  <a:tcPr/>
                </a:tc>
                <a:tc hMerge="1">
                  <a:txBody>
                    <a:bodyPr/>
                    <a:lstStyle/>
                    <a:p>
                      <a:endParaRPr lang="en-US"/>
                    </a:p>
                  </a:txBody>
                  <a:tcPr/>
                </a:tc>
              </a:tr>
              <a:tr h="182880">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GB" sz="1000" b="1" dirty="0">
                          <a:effectLst/>
                          <a:latin typeface="Arial" panose="020B0604020202020204" pitchFamily="34" charset="0"/>
                          <a:cs typeface="Arial" panose="020B0604020202020204" pitchFamily="34" charset="0"/>
                        </a:rPr>
                        <a:t>10</a:t>
                      </a:r>
                      <a:endParaRPr lang="en-US" sz="1000" b="1"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b="1" dirty="0">
                          <a:effectLst/>
                          <a:latin typeface="Arial" panose="020B0604020202020204" pitchFamily="34" charset="0"/>
                          <a:cs typeface="Arial" panose="020B0604020202020204" pitchFamily="34" charset="0"/>
                        </a:rPr>
                        <a:t>15</a:t>
                      </a:r>
                      <a:endParaRPr lang="en-US" sz="1000" b="1"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b="1" dirty="0">
                          <a:effectLst/>
                          <a:latin typeface="Arial" panose="020B0604020202020204" pitchFamily="34" charset="0"/>
                          <a:cs typeface="Arial" panose="020B0604020202020204" pitchFamily="34" charset="0"/>
                        </a:rPr>
                        <a:t>20, 25, 30</a:t>
                      </a:r>
                      <a:r>
                        <a:rPr lang="en-GB" sz="1000" b="1" dirty="0" smtClean="0">
                          <a:effectLst/>
                          <a:latin typeface="Arial" panose="020B0604020202020204" pitchFamily="34" charset="0"/>
                          <a:cs typeface="Arial" panose="020B0604020202020204" pitchFamily="34" charset="0"/>
                        </a:rPr>
                        <a:t>, </a:t>
                      </a:r>
                      <a:r>
                        <a:rPr lang="en-GB" sz="1000" b="1" dirty="0" smtClean="0">
                          <a:solidFill>
                            <a:srgbClr val="FF0000"/>
                          </a:solidFill>
                          <a:effectLst/>
                          <a:latin typeface="Arial" panose="020B0604020202020204" pitchFamily="34" charset="0"/>
                          <a:cs typeface="Arial" panose="020B0604020202020204" pitchFamily="34" charset="0"/>
                        </a:rPr>
                        <a:t>35</a:t>
                      </a:r>
                      <a:r>
                        <a:rPr lang="en-GB" sz="1000" b="1" dirty="0" smtClean="0">
                          <a:effectLst/>
                          <a:latin typeface="Arial" panose="020B0604020202020204" pitchFamily="34" charset="0"/>
                          <a:cs typeface="Arial" panose="020B0604020202020204" pitchFamily="34" charset="0"/>
                        </a:rPr>
                        <a:t>, </a:t>
                      </a:r>
                      <a:r>
                        <a:rPr lang="en-GB" sz="1000" b="1" dirty="0">
                          <a:effectLst/>
                          <a:latin typeface="Arial" panose="020B0604020202020204" pitchFamily="34" charset="0"/>
                          <a:cs typeface="Arial" panose="020B0604020202020204" pitchFamily="34" charset="0"/>
                        </a:rPr>
                        <a:t>40, </a:t>
                      </a:r>
                      <a:r>
                        <a:rPr lang="en-GB" sz="1000" b="1" dirty="0" smtClean="0">
                          <a:solidFill>
                            <a:srgbClr val="FF0000"/>
                          </a:solidFill>
                          <a:effectLst/>
                          <a:latin typeface="Arial" panose="020B0604020202020204" pitchFamily="34" charset="0"/>
                          <a:cs typeface="Arial" panose="020B0604020202020204" pitchFamily="34" charset="0"/>
                        </a:rPr>
                        <a:t>45</a:t>
                      </a:r>
                      <a:r>
                        <a:rPr lang="en-GB" sz="1000" b="1" dirty="0" smtClean="0">
                          <a:effectLst/>
                          <a:latin typeface="Arial" panose="020B0604020202020204" pitchFamily="34" charset="0"/>
                          <a:cs typeface="Arial" panose="020B0604020202020204" pitchFamily="34" charset="0"/>
                        </a:rPr>
                        <a:t>, 50</a:t>
                      </a:r>
                      <a:r>
                        <a:rPr lang="en-GB" sz="1000" b="1" dirty="0">
                          <a:effectLst/>
                          <a:latin typeface="Arial" panose="020B0604020202020204" pitchFamily="34" charset="0"/>
                          <a:cs typeface="Arial" panose="020B0604020202020204" pitchFamily="34" charset="0"/>
                        </a:rPr>
                        <a:t>, 60, 70, 80, 90, 100</a:t>
                      </a:r>
                      <a:endParaRPr lang="en-US" sz="1000" b="1" dirty="0">
                        <a:effectLst/>
                        <a:latin typeface="Arial" panose="020B0604020202020204" pitchFamily="34" charset="0"/>
                        <a:ea typeface="Times New Roman"/>
                        <a:cs typeface="Arial" panose="020B0604020202020204" pitchFamily="34" charset="0"/>
                      </a:endParaRPr>
                    </a:p>
                  </a:txBody>
                  <a:tcPr marL="68580" marR="68580" marT="0" marB="0" anchor="ctr"/>
                </a:tc>
              </a:tr>
              <a:tr h="582295">
                <a:tc>
                  <a:txBody>
                    <a:bodyPr/>
                    <a:lstStyle/>
                    <a:p>
                      <a:pPr marL="0" marR="0" algn="ctr">
                        <a:spcBef>
                          <a:spcPts val="0"/>
                        </a:spcBef>
                        <a:spcAft>
                          <a:spcPts val="0"/>
                        </a:spcAft>
                      </a:pPr>
                      <a:r>
                        <a:rPr lang="en-GB" sz="1000">
                          <a:effectLst/>
                          <a:latin typeface="Arial" panose="020B0604020202020204" pitchFamily="34" charset="0"/>
                          <a:cs typeface="Arial" panose="020B0604020202020204" pitchFamily="34" charset="0"/>
                        </a:rPr>
                        <a:t>Power in transmission bandwidth configuration</a:t>
                      </a:r>
                      <a:endParaRPr lang="en-US" sz="10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a:effectLst/>
                          <a:latin typeface="Arial" panose="020B0604020202020204" pitchFamily="34" charset="0"/>
                          <a:cs typeface="Arial" panose="020B0604020202020204" pitchFamily="34" charset="0"/>
                        </a:rPr>
                        <a:t>dBm</a:t>
                      </a:r>
                      <a:endParaRPr lang="en-US" sz="10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dirty="0" smtClean="0">
                          <a:effectLst/>
                          <a:latin typeface="Arial" panose="020B0604020202020204" pitchFamily="34" charset="0"/>
                          <a:cs typeface="Arial" panose="020B0604020202020204" pitchFamily="34" charset="0"/>
                        </a:rPr>
                        <a:t>REFSENS</a:t>
                      </a:r>
                    </a:p>
                    <a:p>
                      <a:pPr marL="0" marR="0" algn="ctr">
                        <a:spcBef>
                          <a:spcPts val="0"/>
                        </a:spcBef>
                        <a:spcAft>
                          <a:spcPts val="0"/>
                        </a:spcAft>
                      </a:pPr>
                      <a:r>
                        <a:rPr lang="en-GB" sz="1000" dirty="0" smtClean="0">
                          <a:effectLst/>
                          <a:latin typeface="Arial" panose="020B0604020202020204" pitchFamily="34" charset="0"/>
                          <a:cs typeface="Arial" panose="020B0604020202020204" pitchFamily="34" charset="0"/>
                        </a:rPr>
                        <a:t>+ </a:t>
                      </a:r>
                      <a:r>
                        <a:rPr lang="en-GB" sz="1000" dirty="0">
                          <a:effectLst/>
                          <a:latin typeface="Arial" panose="020B0604020202020204" pitchFamily="34" charset="0"/>
                          <a:cs typeface="Arial" panose="020B0604020202020204" pitchFamily="34" charset="0"/>
                        </a:rPr>
                        <a:t>6 dB</a:t>
                      </a: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dirty="0" smtClean="0">
                          <a:effectLst/>
                          <a:latin typeface="Arial" panose="020B0604020202020204" pitchFamily="34" charset="0"/>
                          <a:cs typeface="Arial" panose="020B0604020202020204" pitchFamily="34" charset="0"/>
                        </a:rPr>
                        <a:t>REFSENS</a:t>
                      </a:r>
                    </a:p>
                    <a:p>
                      <a:pPr marL="0" marR="0" algn="ctr">
                        <a:spcBef>
                          <a:spcPts val="0"/>
                        </a:spcBef>
                        <a:spcAft>
                          <a:spcPts val="0"/>
                        </a:spcAft>
                      </a:pPr>
                      <a:r>
                        <a:rPr lang="en-GB" sz="1000" dirty="0" smtClean="0">
                          <a:effectLst/>
                          <a:latin typeface="Arial" panose="020B0604020202020204" pitchFamily="34" charset="0"/>
                          <a:cs typeface="Arial" panose="020B0604020202020204" pitchFamily="34" charset="0"/>
                        </a:rPr>
                        <a:t>+ </a:t>
                      </a:r>
                      <a:r>
                        <a:rPr lang="en-GB" sz="1000" dirty="0">
                          <a:effectLst/>
                          <a:latin typeface="Arial" panose="020B0604020202020204" pitchFamily="34" charset="0"/>
                          <a:cs typeface="Arial" panose="020B0604020202020204" pitchFamily="34" charset="0"/>
                        </a:rPr>
                        <a:t>7 dB</a:t>
                      </a: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dirty="0">
                          <a:effectLst/>
                          <a:latin typeface="Arial" panose="020B0604020202020204" pitchFamily="34" charset="0"/>
                          <a:cs typeface="Arial" panose="020B0604020202020204" pitchFamily="34" charset="0"/>
                        </a:rPr>
                        <a:t>REFSENS + 9 dB</a:t>
                      </a: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r>
            </a:tbl>
          </a:graphicData>
        </a:graphic>
      </p:graphicFrame>
      <p:sp>
        <p:nvSpPr>
          <p:cNvPr id="11" name="Rectangle 10"/>
          <p:cNvSpPr/>
          <p:nvPr/>
        </p:nvSpPr>
        <p:spPr>
          <a:xfrm>
            <a:off x="5957455" y="3352056"/>
            <a:ext cx="6096000" cy="246221"/>
          </a:xfrm>
          <a:prstGeom prst="rect">
            <a:avLst/>
          </a:prstGeom>
        </p:spPr>
        <p:txBody>
          <a:bodyPr>
            <a:spAutoFit/>
          </a:bodyPr>
          <a:lstStyle/>
          <a:p>
            <a:r>
              <a:rPr lang="en-GB" sz="1000" b="1" dirty="0"/>
              <a:t>Table 7.6.3-3: Out-of-band blocking parameters for NR bands with </a:t>
            </a:r>
            <a:r>
              <a:rPr lang="en-GB" sz="1000" b="1" dirty="0" err="1"/>
              <a:t>F</a:t>
            </a:r>
            <a:r>
              <a:rPr lang="en-GB" sz="1000" b="1" baseline="-25000" dirty="0" err="1"/>
              <a:t>DL_low</a:t>
            </a:r>
            <a:r>
              <a:rPr lang="en-GB" sz="1000" b="1" baseline="-25000" dirty="0"/>
              <a:t> </a:t>
            </a:r>
            <a:r>
              <a:rPr lang="en-GB" sz="1000" b="1" dirty="0"/>
              <a:t>≥ 3300 MHz and </a:t>
            </a:r>
            <a:r>
              <a:rPr lang="en-GB" sz="1000" b="1" dirty="0" err="1"/>
              <a:t>F</a:t>
            </a:r>
            <a:r>
              <a:rPr lang="en-GB" sz="1000" b="1" baseline="-25000" dirty="0" err="1"/>
              <a:t>UL_low</a:t>
            </a:r>
            <a:r>
              <a:rPr lang="en-GB" sz="1000" b="1" baseline="-25000" dirty="0"/>
              <a:t> </a:t>
            </a:r>
            <a:r>
              <a:rPr lang="en-GB" sz="1000" b="1" dirty="0"/>
              <a:t>≥ 3300 MHz</a:t>
            </a:r>
            <a:endParaRPr lang="en-US" sz="1000" b="1" dirty="0"/>
          </a:p>
        </p:txBody>
      </p:sp>
    </p:spTree>
    <p:extLst>
      <p:ext uri="{BB962C8B-B14F-4D97-AF65-F5344CB8AC3E}">
        <p14:creationId xmlns:p14="http://schemas.microsoft.com/office/powerpoint/2010/main" val="36825185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304395-0370-3046-A683-5796E74535E5}"/>
              </a:ext>
            </a:extLst>
          </p:cNvPr>
          <p:cNvSpPr>
            <a:spLocks noGrp="1"/>
          </p:cNvSpPr>
          <p:nvPr>
            <p:ph type="title"/>
          </p:nvPr>
        </p:nvSpPr>
        <p:spPr/>
        <p:txBody>
          <a:bodyPr>
            <a:normAutofit/>
          </a:bodyPr>
          <a:lstStyle/>
          <a:p>
            <a:r>
              <a:rPr lang="en-CA" dirty="0" smtClean="0"/>
              <a:t>WF: R17 Equation based Blocking from [1]</a:t>
            </a:r>
            <a:endParaRPr lang="x-none" dirty="0"/>
          </a:p>
        </p:txBody>
      </p:sp>
      <p:sp>
        <p:nvSpPr>
          <p:cNvPr id="8" name="TextBox 7"/>
          <p:cNvSpPr txBox="1"/>
          <p:nvPr/>
        </p:nvSpPr>
        <p:spPr>
          <a:xfrm>
            <a:off x="901570" y="5510675"/>
            <a:ext cx="10500108" cy="461665"/>
          </a:xfrm>
          <a:prstGeom prst="rect">
            <a:avLst/>
          </a:prstGeom>
          <a:noFill/>
        </p:spPr>
        <p:txBody>
          <a:bodyPr wrap="square" rtlCol="0">
            <a:spAutoFit/>
          </a:bodyPr>
          <a:lstStyle/>
          <a:p>
            <a:r>
              <a:rPr lang="en-CA" sz="2400" dirty="0" smtClean="0"/>
              <a:t>Equation based approach is adopted for narrow band blocking like in above table</a:t>
            </a:r>
          </a:p>
        </p:txBody>
      </p:sp>
      <mc:AlternateContent xmlns:mc="http://schemas.openxmlformats.org/markup-compatibility/2006">
        <mc:Choice xmlns:a14="http://schemas.microsoft.com/office/drawing/2010/main" Requires="a14">
          <p:graphicFrame>
            <p:nvGraphicFramePr>
              <p:cNvPr id="3" name="Table 2"/>
              <p:cNvGraphicFramePr>
                <a:graphicFrameLocks noGrp="1"/>
              </p:cNvGraphicFramePr>
              <p:nvPr>
                <p:extLst>
                  <p:ext uri="{D42A27DB-BD31-4B8C-83A1-F6EECF244321}">
                    <p14:modId xmlns:p14="http://schemas.microsoft.com/office/powerpoint/2010/main" val="3172086615"/>
                  </p:ext>
                </p:extLst>
              </p:nvPr>
            </p:nvGraphicFramePr>
            <p:xfrm>
              <a:off x="2794435" y="2014918"/>
              <a:ext cx="6714377" cy="2702739"/>
            </p:xfrm>
            <a:graphic>
              <a:graphicData uri="http://schemas.openxmlformats.org/drawingml/2006/table">
                <a:tbl>
                  <a:tblPr firstRow="1" firstCol="1" bandRow="1">
                    <a:tableStyleId>{5940675A-B579-460E-94D1-54222C63F5DA}</a:tableStyleId>
                  </a:tblPr>
                  <a:tblGrid>
                    <a:gridCol w="761214"/>
                    <a:gridCol w="830905"/>
                    <a:gridCol w="371918"/>
                    <a:gridCol w="477075"/>
                    <a:gridCol w="458713"/>
                    <a:gridCol w="504239"/>
                    <a:gridCol w="654901"/>
                    <a:gridCol w="2655412"/>
                  </a:tblGrid>
                  <a:tr h="172867">
                    <a:tc rowSpan="2">
                      <a:txBody>
                        <a:bodyPr/>
                        <a:lstStyle/>
                        <a:p>
                          <a:pPr marL="0" marR="0" algn="ctr">
                            <a:spcBef>
                              <a:spcPts val="0"/>
                            </a:spcBef>
                            <a:spcAft>
                              <a:spcPts val="0"/>
                            </a:spcAft>
                          </a:pPr>
                          <a:r>
                            <a:rPr lang="en-GB" sz="1000" b="1" dirty="0">
                              <a:effectLst/>
                            </a:rPr>
                            <a:t>Band</a:t>
                          </a:r>
                          <a:endParaRPr lang="en-US" sz="1000" b="1" dirty="0">
                            <a:effectLst/>
                            <a:latin typeface="Arial"/>
                            <a:ea typeface="Times New Roman"/>
                            <a:cs typeface="Times New Roman"/>
                          </a:endParaRPr>
                        </a:p>
                      </a:txBody>
                      <a:tcPr marL="34353" marR="34353" marT="0" marB="0" anchor="ctr"/>
                    </a:tc>
                    <a:tc rowSpan="2">
                      <a:txBody>
                        <a:bodyPr/>
                        <a:lstStyle/>
                        <a:p>
                          <a:pPr marL="0" marR="0" algn="ctr">
                            <a:spcBef>
                              <a:spcPts val="0"/>
                            </a:spcBef>
                            <a:spcAft>
                              <a:spcPts val="0"/>
                            </a:spcAft>
                          </a:pPr>
                          <a:r>
                            <a:rPr lang="en-GB" sz="1000" b="1" dirty="0">
                              <a:effectLst/>
                            </a:rPr>
                            <a:t>RX parameter</a:t>
                          </a:r>
                          <a:endParaRPr lang="en-US" sz="1000" b="1" dirty="0">
                            <a:effectLst/>
                            <a:latin typeface="Arial"/>
                            <a:ea typeface="Times New Roman"/>
                            <a:cs typeface="Times New Roman"/>
                          </a:endParaRPr>
                        </a:p>
                      </a:txBody>
                      <a:tcPr marL="34353" marR="34353" marT="0" marB="0" anchor="ctr"/>
                    </a:tc>
                    <a:tc rowSpan="2">
                      <a:txBody>
                        <a:bodyPr/>
                        <a:lstStyle/>
                        <a:p>
                          <a:pPr marL="0" marR="0" algn="ctr">
                            <a:spcBef>
                              <a:spcPts val="0"/>
                            </a:spcBef>
                            <a:spcAft>
                              <a:spcPts val="0"/>
                            </a:spcAft>
                          </a:pPr>
                          <a:r>
                            <a:rPr lang="en-GB" sz="1000" b="1" dirty="0">
                              <a:effectLst/>
                            </a:rPr>
                            <a:t>Units</a:t>
                          </a:r>
                          <a:endParaRPr lang="en-US" sz="1000" b="1" dirty="0">
                            <a:effectLst/>
                            <a:latin typeface="Arial"/>
                            <a:ea typeface="Times New Roman"/>
                            <a:cs typeface="Times New Roman"/>
                          </a:endParaRPr>
                        </a:p>
                      </a:txBody>
                      <a:tcPr marL="34353" marR="34353" marT="0" marB="0" anchor="ctr"/>
                    </a:tc>
                    <a:tc gridSpan="5">
                      <a:txBody>
                        <a:bodyPr/>
                        <a:lstStyle/>
                        <a:p>
                          <a:pPr marL="0" marR="0" algn="ctr">
                            <a:spcBef>
                              <a:spcPts val="0"/>
                            </a:spcBef>
                            <a:spcAft>
                              <a:spcPts val="0"/>
                            </a:spcAft>
                          </a:pPr>
                          <a:r>
                            <a:rPr lang="en-GB" sz="1000" b="1" dirty="0">
                              <a:effectLst/>
                            </a:rPr>
                            <a:t>Channel bandwidth (MHz)</a:t>
                          </a:r>
                          <a:endParaRPr lang="en-US" sz="1000" b="1" dirty="0">
                            <a:effectLst/>
                            <a:latin typeface="Arial"/>
                            <a:ea typeface="Times New Roman"/>
                            <a:cs typeface="Times New Roman"/>
                          </a:endParaRPr>
                        </a:p>
                      </a:txBody>
                      <a:tcPr marL="34353" marR="34353"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74672">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GB" sz="1000" b="1" dirty="0">
                              <a:effectLst/>
                            </a:rPr>
                            <a:t>5</a:t>
                          </a:r>
                          <a:endParaRPr lang="en-US" sz="1000" b="1" dirty="0">
                            <a:effectLst/>
                            <a:latin typeface="Arial"/>
                            <a:ea typeface="Times New Roman"/>
                            <a:cs typeface="Times New Roman"/>
                          </a:endParaRPr>
                        </a:p>
                      </a:txBody>
                      <a:tcPr marL="34353" marR="34353" marT="0" marB="0" anchor="ctr"/>
                    </a:tc>
                    <a:tc>
                      <a:txBody>
                        <a:bodyPr/>
                        <a:lstStyle/>
                        <a:p>
                          <a:pPr marL="0" marR="0" algn="ctr">
                            <a:spcBef>
                              <a:spcPts val="0"/>
                            </a:spcBef>
                            <a:spcAft>
                              <a:spcPts val="0"/>
                            </a:spcAft>
                          </a:pPr>
                          <a:r>
                            <a:rPr lang="en-GB" sz="1000" b="1" dirty="0">
                              <a:effectLst/>
                            </a:rPr>
                            <a:t>10</a:t>
                          </a:r>
                          <a:endParaRPr lang="en-US" sz="1000" b="1" dirty="0">
                            <a:effectLst/>
                            <a:latin typeface="Arial"/>
                            <a:ea typeface="Times New Roman"/>
                            <a:cs typeface="Times New Roman"/>
                          </a:endParaRPr>
                        </a:p>
                      </a:txBody>
                      <a:tcPr marL="34353" marR="34353" marT="0" marB="0" anchor="ctr"/>
                    </a:tc>
                    <a:tc>
                      <a:txBody>
                        <a:bodyPr/>
                        <a:lstStyle/>
                        <a:p>
                          <a:pPr marL="0" marR="0" algn="ctr">
                            <a:spcBef>
                              <a:spcPts val="0"/>
                            </a:spcBef>
                            <a:spcAft>
                              <a:spcPts val="0"/>
                            </a:spcAft>
                          </a:pPr>
                          <a:r>
                            <a:rPr lang="en-GB" sz="1000" b="1" dirty="0">
                              <a:effectLst/>
                            </a:rPr>
                            <a:t>15</a:t>
                          </a:r>
                          <a:endParaRPr lang="en-US" sz="1000" b="1" dirty="0">
                            <a:effectLst/>
                            <a:latin typeface="Arial"/>
                            <a:ea typeface="Times New Roman"/>
                            <a:cs typeface="Times New Roman"/>
                          </a:endParaRPr>
                        </a:p>
                      </a:txBody>
                      <a:tcPr marL="34353" marR="34353" marT="0" marB="0" anchor="ctr"/>
                    </a:tc>
                    <a:tc>
                      <a:txBody>
                        <a:bodyPr/>
                        <a:lstStyle/>
                        <a:p>
                          <a:pPr marL="0" marR="0" algn="ctr">
                            <a:spcBef>
                              <a:spcPts val="0"/>
                            </a:spcBef>
                            <a:spcAft>
                              <a:spcPts val="0"/>
                            </a:spcAft>
                          </a:pPr>
                          <a:r>
                            <a:rPr lang="en-GB" sz="1000" b="1" dirty="0">
                              <a:effectLst/>
                            </a:rPr>
                            <a:t>20</a:t>
                          </a:r>
                          <a:endParaRPr lang="en-US" sz="1000" b="1" dirty="0">
                            <a:effectLst/>
                            <a:latin typeface="Arial"/>
                            <a:ea typeface="Times New Roman"/>
                            <a:cs typeface="Times New Roman"/>
                          </a:endParaRPr>
                        </a:p>
                      </a:txBody>
                      <a:tcPr marL="34353" marR="34353" marT="0" marB="0" anchor="ctr"/>
                    </a:tc>
                    <a:tc>
                      <a:txBody>
                        <a:bodyPr/>
                        <a:lstStyle/>
                        <a:p>
                          <a:pPr marL="0" marR="0" algn="ctr">
                            <a:spcBef>
                              <a:spcPts val="0"/>
                            </a:spcBef>
                            <a:spcAft>
                              <a:spcPts val="0"/>
                            </a:spcAft>
                          </a:pPr>
                          <a:r>
                            <a:rPr lang="en-GB" sz="1000" b="1" dirty="0">
                              <a:effectLst/>
                            </a:rPr>
                            <a:t>25, 30, </a:t>
                          </a:r>
                          <a:r>
                            <a:rPr lang="en-GB" sz="1000" b="1" dirty="0" smtClean="0">
                              <a:solidFill>
                                <a:srgbClr val="FF0000"/>
                              </a:solidFill>
                              <a:effectLst/>
                            </a:rPr>
                            <a:t>35</a:t>
                          </a:r>
                          <a:r>
                            <a:rPr lang="en-GB" sz="1000" b="1" dirty="0" smtClean="0">
                              <a:effectLst/>
                            </a:rPr>
                            <a:t>, 40</a:t>
                          </a:r>
                          <a:r>
                            <a:rPr lang="en-GB" sz="1000" b="1" dirty="0">
                              <a:effectLst/>
                            </a:rPr>
                            <a:t>, </a:t>
                          </a:r>
                          <a:r>
                            <a:rPr lang="en-GB" sz="1000" b="1" dirty="0" smtClean="0">
                              <a:solidFill>
                                <a:srgbClr val="FF0000"/>
                              </a:solidFill>
                              <a:effectLst/>
                            </a:rPr>
                            <a:t>45</a:t>
                          </a:r>
                          <a:r>
                            <a:rPr lang="en-GB" sz="1000" b="1" dirty="0" smtClean="0">
                              <a:effectLst/>
                            </a:rPr>
                            <a:t>, 50</a:t>
                          </a:r>
                          <a:r>
                            <a:rPr lang="en-GB" sz="1000" b="1" dirty="0">
                              <a:effectLst/>
                            </a:rPr>
                            <a:t>, 60, 70, 80, 90, 100</a:t>
                          </a:r>
                          <a:endParaRPr lang="en-US" sz="1000" b="1" dirty="0">
                            <a:effectLst/>
                            <a:latin typeface="Arial"/>
                            <a:ea typeface="Times New Roman"/>
                            <a:cs typeface="Times New Roman"/>
                          </a:endParaRPr>
                        </a:p>
                      </a:txBody>
                      <a:tcPr marL="34353" marR="34353" marT="0" marB="0" anchor="ctr"/>
                    </a:tc>
                  </a:tr>
                  <a:tr h="130040">
                    <a:tc rowSpan="5">
                      <a:txBody>
                        <a:bodyPr/>
                        <a:lstStyle/>
                        <a:p>
                          <a:pPr marL="0" marR="0" algn="ctr">
                            <a:spcBef>
                              <a:spcPts val="0"/>
                            </a:spcBef>
                            <a:spcAft>
                              <a:spcPts val="0"/>
                            </a:spcAft>
                          </a:pPr>
                          <a:r>
                            <a:rPr lang="en-GB" sz="1000" dirty="0">
                              <a:effectLst/>
                            </a:rPr>
                            <a:t>n1, n2, n3, n5, n7, n8, n12, n14, n18, n20, n25, n26, n28, n30, n34, n38, n39, n40, n41, n48, n50, n51, n53, n65, n66, n70, n71, n74, n75, n76n</a:t>
                          </a:r>
                          <a:endParaRPr lang="en-US" sz="1000" dirty="0">
                            <a:effectLst/>
                            <a:latin typeface="Arial"/>
                            <a:ea typeface="Times New Roman"/>
                            <a:cs typeface="Times New Roman"/>
                          </a:endParaRPr>
                        </a:p>
                      </a:txBody>
                      <a:tcPr marL="34353" marR="34353" marT="0" marB="0" anchor="ctr"/>
                    </a:tc>
                    <a:tc rowSpan="2">
                      <a:txBody>
                        <a:bodyPr/>
                        <a:lstStyle/>
                        <a:p>
                          <a:pPr marL="0" marR="0" algn="ctr">
                            <a:spcBef>
                              <a:spcPts val="0"/>
                            </a:spcBef>
                            <a:spcAft>
                              <a:spcPts val="0"/>
                            </a:spcAft>
                          </a:pPr>
                          <a:r>
                            <a:rPr lang="en-GB" sz="1000">
                              <a:effectLst/>
                            </a:rPr>
                            <a:t>P</a:t>
                          </a:r>
                          <a:r>
                            <a:rPr lang="en-GB" sz="1000" baseline="-25000">
                              <a:effectLst/>
                            </a:rPr>
                            <a:t>w</a:t>
                          </a:r>
                          <a:endParaRPr lang="en-US" sz="1000">
                            <a:effectLst/>
                            <a:latin typeface="Arial"/>
                            <a:ea typeface="Times New Roman"/>
                            <a:cs typeface="Times New Roman"/>
                          </a:endParaRPr>
                        </a:p>
                      </a:txBody>
                      <a:tcPr marL="34353" marR="34353" marT="0" marB="0" anchor="ctr"/>
                    </a:tc>
                    <a:tc rowSpan="2">
                      <a:txBody>
                        <a:bodyPr/>
                        <a:lstStyle/>
                        <a:p>
                          <a:pPr marL="0" marR="0" algn="ctr">
                            <a:spcBef>
                              <a:spcPts val="0"/>
                            </a:spcBef>
                            <a:spcAft>
                              <a:spcPts val="0"/>
                            </a:spcAft>
                          </a:pPr>
                          <a:r>
                            <a:rPr lang="en-GB" sz="1000">
                              <a:effectLst/>
                            </a:rPr>
                            <a:t>dBm</a:t>
                          </a:r>
                          <a:endParaRPr lang="en-US" sz="1000">
                            <a:effectLst/>
                            <a:latin typeface="Arial"/>
                            <a:ea typeface="Times New Roman"/>
                            <a:cs typeface="Times New Roman"/>
                          </a:endParaRPr>
                        </a:p>
                      </a:txBody>
                      <a:tcPr marL="34353" marR="34353" marT="0" marB="0" anchor="ctr"/>
                    </a:tc>
                    <a:tc gridSpan="5">
                      <a:txBody>
                        <a:bodyPr/>
                        <a:lstStyle/>
                        <a:p>
                          <a:pPr marL="0" marR="0" algn="ctr">
                            <a:spcBef>
                              <a:spcPts val="0"/>
                            </a:spcBef>
                            <a:spcAft>
                              <a:spcPts val="0"/>
                            </a:spcAft>
                          </a:pPr>
                          <a:r>
                            <a:rPr lang="en-GB" sz="1000" dirty="0">
                              <a:effectLst/>
                            </a:rPr>
                            <a:t>REFSENS + channel BW specific value below</a:t>
                          </a:r>
                          <a:endParaRPr lang="en-US" sz="1000" dirty="0">
                            <a:effectLst/>
                            <a:latin typeface="Arial"/>
                            <a:ea typeface="Times New Roman"/>
                            <a:cs typeface="Times New Roman"/>
                          </a:endParaRPr>
                        </a:p>
                      </a:txBody>
                      <a:tcPr marL="34353" marR="34353"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30040">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GB" sz="1000">
                              <a:effectLst/>
                            </a:rPr>
                            <a:t>16</a:t>
                          </a:r>
                          <a:endParaRPr lang="en-US" sz="1000">
                            <a:effectLst/>
                            <a:latin typeface="Arial"/>
                            <a:ea typeface="Times New Roman"/>
                            <a:cs typeface="Times New Roman"/>
                          </a:endParaRPr>
                        </a:p>
                      </a:txBody>
                      <a:tcPr marL="34353" marR="34353" marT="0" marB="0" anchor="ctr"/>
                    </a:tc>
                    <a:tc>
                      <a:txBody>
                        <a:bodyPr/>
                        <a:lstStyle/>
                        <a:p>
                          <a:pPr marL="0" marR="0" algn="ctr">
                            <a:spcBef>
                              <a:spcPts val="0"/>
                            </a:spcBef>
                            <a:spcAft>
                              <a:spcPts val="0"/>
                            </a:spcAft>
                          </a:pPr>
                          <a:r>
                            <a:rPr lang="en-GB" sz="1000" dirty="0">
                              <a:effectLst/>
                            </a:rPr>
                            <a:t>13</a:t>
                          </a:r>
                          <a:endParaRPr lang="en-US" sz="1000" dirty="0">
                            <a:effectLst/>
                            <a:latin typeface="Arial"/>
                            <a:ea typeface="Times New Roman"/>
                            <a:cs typeface="Times New Roman"/>
                          </a:endParaRPr>
                        </a:p>
                      </a:txBody>
                      <a:tcPr marL="34353" marR="34353" marT="0" marB="0" anchor="ctr"/>
                    </a:tc>
                    <a:tc>
                      <a:txBody>
                        <a:bodyPr/>
                        <a:lstStyle/>
                        <a:p>
                          <a:pPr marL="0" marR="0" algn="ctr">
                            <a:spcBef>
                              <a:spcPts val="0"/>
                            </a:spcBef>
                            <a:spcAft>
                              <a:spcPts val="0"/>
                            </a:spcAft>
                          </a:pPr>
                          <a:r>
                            <a:rPr lang="en-GB" sz="1000">
                              <a:effectLst/>
                            </a:rPr>
                            <a:t>14</a:t>
                          </a:r>
                          <a:endParaRPr lang="en-US" sz="1000">
                            <a:effectLst/>
                            <a:latin typeface="Arial"/>
                            <a:ea typeface="Times New Roman"/>
                            <a:cs typeface="Times New Roman"/>
                          </a:endParaRPr>
                        </a:p>
                      </a:txBody>
                      <a:tcPr marL="34353" marR="34353" marT="0" marB="0" anchor="ctr"/>
                    </a:tc>
                    <a:tc>
                      <a:txBody>
                        <a:bodyPr/>
                        <a:lstStyle/>
                        <a:p>
                          <a:pPr marL="0" marR="0" algn="ctr">
                            <a:spcBef>
                              <a:spcPts val="0"/>
                            </a:spcBef>
                            <a:spcAft>
                              <a:spcPts val="0"/>
                            </a:spcAft>
                          </a:pPr>
                          <a:r>
                            <a:rPr lang="en-GB" sz="1000" dirty="0">
                              <a:effectLst/>
                            </a:rPr>
                            <a:t>16</a:t>
                          </a:r>
                          <a:endParaRPr lang="en-US" sz="1000" dirty="0">
                            <a:effectLst/>
                            <a:latin typeface="Arial"/>
                            <a:ea typeface="Times New Roman"/>
                            <a:cs typeface="Times New Roman"/>
                          </a:endParaRPr>
                        </a:p>
                      </a:txBody>
                      <a:tcPr marL="34353" marR="34353" marT="0" marB="0" anchor="ctr"/>
                    </a:tc>
                    <a:tc>
                      <a:txBody>
                        <a:bodyPr/>
                        <a:lstStyle/>
                        <a:p>
                          <a:pPr marL="0" marR="0" algn="ctr">
                            <a:spcBef>
                              <a:spcPts val="0"/>
                            </a:spcBef>
                            <a:spcAft>
                              <a:spcPts val="0"/>
                            </a:spcAft>
                          </a:pPr>
                          <a:r>
                            <a:rPr lang="en-GB" sz="1000">
                              <a:effectLst/>
                            </a:rPr>
                            <a:t>16</a:t>
                          </a:r>
                          <a:endParaRPr lang="en-US" sz="1000">
                            <a:effectLst/>
                            <a:latin typeface="Arial"/>
                            <a:ea typeface="Times New Roman"/>
                            <a:cs typeface="Times New Roman"/>
                          </a:endParaRPr>
                        </a:p>
                      </a:txBody>
                      <a:tcPr marL="34353" marR="34353" marT="0" marB="0" anchor="ctr"/>
                    </a:tc>
                  </a:tr>
                  <a:tr h="130040">
                    <a:tc vMerge="1">
                      <a:txBody>
                        <a:bodyPr/>
                        <a:lstStyle/>
                        <a:p>
                          <a:endParaRPr lang="en-US"/>
                        </a:p>
                      </a:txBody>
                      <a:tcPr/>
                    </a:tc>
                    <a:tc>
                      <a:txBody>
                        <a:bodyPr/>
                        <a:lstStyle/>
                        <a:p>
                          <a:pPr marL="0" marR="0" algn="ctr">
                            <a:spcBef>
                              <a:spcPts val="0"/>
                            </a:spcBef>
                            <a:spcAft>
                              <a:spcPts val="0"/>
                            </a:spcAft>
                          </a:pPr>
                          <a:r>
                            <a:rPr lang="en-US" sz="1000">
                              <a:effectLst/>
                            </a:rPr>
                            <a:t>P</a:t>
                          </a:r>
                          <a:r>
                            <a:rPr lang="en-US" sz="1000" baseline="-25000">
                              <a:effectLst/>
                            </a:rPr>
                            <a:t>uw</a:t>
                          </a:r>
                          <a:r>
                            <a:rPr lang="en-US" sz="1000">
                              <a:effectLst/>
                            </a:rPr>
                            <a:t> (CW)</a:t>
                          </a:r>
                          <a:endParaRPr lang="en-US" sz="1000">
                            <a:effectLst/>
                            <a:latin typeface="Arial"/>
                            <a:ea typeface="Times New Roman"/>
                            <a:cs typeface="Times New Roman"/>
                          </a:endParaRPr>
                        </a:p>
                      </a:txBody>
                      <a:tcPr marL="34353" marR="34353" marT="0" marB="0" anchor="ctr"/>
                    </a:tc>
                    <a:tc>
                      <a:txBody>
                        <a:bodyPr/>
                        <a:lstStyle/>
                        <a:p>
                          <a:pPr marL="0" marR="0" algn="ctr">
                            <a:spcBef>
                              <a:spcPts val="0"/>
                            </a:spcBef>
                            <a:spcAft>
                              <a:spcPts val="0"/>
                            </a:spcAft>
                          </a:pPr>
                          <a:r>
                            <a:rPr lang="en-GB" sz="1000">
                              <a:effectLst/>
                            </a:rPr>
                            <a:t>dBm</a:t>
                          </a:r>
                          <a:endParaRPr lang="en-US" sz="1000">
                            <a:effectLst/>
                            <a:latin typeface="Arial"/>
                            <a:ea typeface="Times New Roman"/>
                            <a:cs typeface="Times New Roman"/>
                          </a:endParaRPr>
                        </a:p>
                      </a:txBody>
                      <a:tcPr marL="34353" marR="34353" marT="0" marB="0" anchor="ctr"/>
                    </a:tc>
                    <a:tc gridSpan="5">
                      <a:txBody>
                        <a:bodyPr/>
                        <a:lstStyle/>
                        <a:p>
                          <a:pPr marL="0" marR="0" algn="ctr">
                            <a:spcBef>
                              <a:spcPts val="0"/>
                            </a:spcBef>
                            <a:spcAft>
                              <a:spcPts val="0"/>
                            </a:spcAft>
                          </a:pPr>
                          <a:r>
                            <a:rPr lang="en-GB" sz="1000" dirty="0">
                              <a:effectLst/>
                            </a:rPr>
                            <a:t>-55</a:t>
                          </a:r>
                          <a:endParaRPr lang="en-US" sz="1000" dirty="0">
                            <a:effectLst/>
                            <a:latin typeface="Arial"/>
                            <a:ea typeface="Times New Roman"/>
                            <a:cs typeface="Times New Roman"/>
                          </a:endParaRPr>
                        </a:p>
                      </a:txBody>
                      <a:tcPr marL="34353" marR="34353"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21310">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dirty="0" err="1">
                              <a:effectLst/>
                            </a:rPr>
                            <a:t>F</a:t>
                          </a:r>
                          <a:r>
                            <a:rPr lang="en-GB" sz="1000" baseline="-25000" dirty="0" err="1">
                              <a:effectLst/>
                            </a:rPr>
                            <a:t>uw</a:t>
                          </a:r>
                          <a:r>
                            <a:rPr lang="en-GB" sz="1000" dirty="0">
                              <a:effectLst/>
                            </a:rPr>
                            <a:t> (offset, SCS = 15 </a:t>
                          </a:r>
                          <a:r>
                            <a:rPr lang="en-GB" sz="1000" dirty="0" smtClean="0">
                              <a:effectLst/>
                            </a:rPr>
                            <a:t>kHz)</a:t>
                          </a:r>
                          <a:r>
                            <a:rPr lang="en-GB" sz="1000" baseline="30000" dirty="0" smtClean="0">
                              <a:effectLst/>
                              <a:latin typeface="Arial" panose="020B0604020202020204" pitchFamily="34" charset="0"/>
                              <a:cs typeface="Arial" panose="020B0604020202020204" pitchFamily="34" charset="0"/>
                            </a:rPr>
                            <a:t>1</a:t>
                          </a:r>
                          <a:endParaRPr lang="en-US" sz="1000" dirty="0" smtClean="0">
                            <a:effectLst/>
                            <a:latin typeface="Arial" panose="020B0604020202020204" pitchFamily="34" charset="0"/>
                            <a:ea typeface="Times New Roman"/>
                            <a:cs typeface="Arial" panose="020B0604020202020204" pitchFamily="34" charset="0"/>
                          </a:endParaRPr>
                        </a:p>
                      </a:txBody>
                      <a:tcPr marL="34353" marR="34353" marT="0" marB="0" anchor="ctr"/>
                    </a:tc>
                    <a:tc>
                      <a:txBody>
                        <a:bodyPr/>
                        <a:lstStyle/>
                        <a:p>
                          <a:pPr marL="0" marR="0" algn="ctr">
                            <a:spcBef>
                              <a:spcPts val="0"/>
                            </a:spcBef>
                            <a:spcAft>
                              <a:spcPts val="0"/>
                            </a:spcAft>
                          </a:pPr>
                          <a:r>
                            <a:rPr lang="en-GB" sz="1000">
                              <a:effectLst/>
                            </a:rPr>
                            <a:t>MHz</a:t>
                          </a:r>
                          <a:endParaRPr lang="en-US" sz="1000">
                            <a:effectLst/>
                            <a:latin typeface="Arial"/>
                            <a:ea typeface="Times New Roman"/>
                            <a:cs typeface="Times New Roman"/>
                          </a:endParaRPr>
                        </a:p>
                      </a:txBody>
                      <a:tcPr marL="34353" marR="34353" marT="0" marB="0" anchor="ctr"/>
                    </a:tc>
                    <a:tc gridSpan="4">
                      <a:txBody>
                        <a:bodyPr/>
                        <a:lstStyle/>
                        <a:p>
                          <a:pPr marL="0" marR="0" algn="ctr">
                            <a:spcBef>
                              <a:spcPts val="0"/>
                            </a:spcBef>
                            <a:spcAft>
                              <a:spcPts val="0"/>
                            </a:spcAft>
                          </a:pPr>
                          <a14:m>
                            <m:oMathPara xmlns:m="http://schemas.openxmlformats.org/officeDocument/2006/math">
                              <m:oMathParaPr>
                                <m:jc m:val="centerGroup"/>
                              </m:oMathParaPr>
                              <m:oMath xmlns:m="http://schemas.openxmlformats.org/officeDocument/2006/math">
                                <m:d>
                                  <m:dPr>
                                    <m:ctrlPr>
                                      <a:rPr lang="en-US" sz="1000" i="1">
                                        <a:effectLst/>
                                        <a:latin typeface="Cambria Math"/>
                                      </a:rPr>
                                    </m:ctrlPr>
                                  </m:dPr>
                                  <m:e>
                                    <m:d>
                                      <m:dPr>
                                        <m:begChr m:val="⌊"/>
                                        <m:endChr m:val="⌋"/>
                                        <m:ctrlPr>
                                          <a:rPr lang="en-US" sz="1000" i="1">
                                            <a:effectLst/>
                                            <a:latin typeface="Cambria Math"/>
                                          </a:rPr>
                                        </m:ctrlPr>
                                      </m:dPr>
                                      <m:e>
                                        <m:f>
                                          <m:fPr>
                                            <m:ctrlPr>
                                              <a:rPr lang="en-US" sz="1000" i="1">
                                                <a:effectLst/>
                                                <a:latin typeface="Cambria Math"/>
                                              </a:rPr>
                                            </m:ctrlPr>
                                          </m:fPr>
                                          <m:num>
                                            <m:f>
                                              <m:fPr>
                                                <m:ctrlPr>
                                                  <a:rPr lang="en-US" sz="1000" i="1">
                                                    <a:effectLst/>
                                                    <a:latin typeface="Cambria Math"/>
                                                  </a:rPr>
                                                </m:ctrlPr>
                                              </m:fPr>
                                              <m:num>
                                                <m:sSub>
                                                  <m:sSubPr>
                                                    <m:ctrlPr>
                                                      <a:rPr lang="en-US" sz="1000" i="1">
                                                        <a:effectLst/>
                                                        <a:latin typeface="Cambria Math"/>
                                                      </a:rPr>
                                                    </m:ctrlPr>
                                                  </m:sSubPr>
                                                  <m:e>
                                                    <m:r>
                                                      <a:rPr lang="en-GB" sz="1000">
                                                        <a:effectLst/>
                                                        <a:latin typeface="Cambria Math"/>
                                                      </a:rPr>
                                                      <m:t>𝐵𝑊</m:t>
                                                    </m:r>
                                                  </m:e>
                                                  <m:sub>
                                                    <m:r>
                                                      <a:rPr lang="en-GB" sz="1000">
                                                        <a:effectLst/>
                                                        <a:latin typeface="Cambria Math"/>
                                                      </a:rPr>
                                                      <m:t>𝐶h𝑎𝑛𝑛𝑒𝑙</m:t>
                                                    </m:r>
                                                  </m:sub>
                                                </m:sSub>
                                              </m:num>
                                              <m:den>
                                                <m:r>
                                                  <a:rPr lang="en-GB" sz="1000">
                                                    <a:effectLst/>
                                                    <a:latin typeface="Cambria Math"/>
                                                  </a:rPr>
                                                  <m:t>2</m:t>
                                                </m:r>
                                              </m:den>
                                            </m:f>
                                            <m:r>
                                              <a:rPr lang="en-GB" sz="1000">
                                                <a:effectLst/>
                                                <a:latin typeface="Cambria Math"/>
                                              </a:rPr>
                                              <m:t>+0.2</m:t>
                                            </m:r>
                                          </m:num>
                                          <m:den>
                                            <m:r>
                                              <a:rPr lang="en-GB" sz="1000">
                                                <a:effectLst/>
                                                <a:latin typeface="Cambria Math"/>
                                              </a:rPr>
                                              <m:t>𝑆𝐶𝑆</m:t>
                                            </m:r>
                                          </m:den>
                                        </m:f>
                                        <m:r>
                                          <a:rPr lang="en-GB" sz="1000">
                                            <a:effectLst/>
                                            <a:latin typeface="Cambria Math"/>
                                          </a:rPr>
                                          <m:t>+0.5</m:t>
                                        </m:r>
                                      </m:e>
                                    </m:d>
                                    <m:r>
                                      <a:rPr lang="en-GB" sz="1000">
                                        <a:effectLst/>
                                        <a:latin typeface="Cambria Math"/>
                                      </a:rPr>
                                      <m:t>+0.5</m:t>
                                    </m:r>
                                  </m:e>
                                </m:d>
                                <m:r>
                                  <a:rPr lang="en-GB" sz="1000">
                                    <a:effectLst/>
                                    <a:latin typeface="Cambria Math"/>
                                  </a:rPr>
                                  <m:t>𝑆𝐶𝑆</m:t>
                                </m:r>
                              </m:oMath>
                            </m:oMathPara>
                          </a14:m>
                          <a:endParaRPr lang="en-US" sz="1000">
                            <a:effectLst/>
                            <a:latin typeface="Arial"/>
                            <a:ea typeface="Times New Roman"/>
                            <a:cs typeface="Times New Roman"/>
                          </a:endParaRPr>
                        </a:p>
                      </a:txBody>
                      <a:tcPr marL="34353" marR="34353"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spcBef>
                              <a:spcPts val="0"/>
                            </a:spcBef>
                            <a:spcAft>
                              <a:spcPts val="0"/>
                            </a:spcAft>
                          </a:pPr>
                          <a:r>
                            <a:rPr lang="en-GB" sz="1000" dirty="0">
                              <a:effectLst/>
                            </a:rPr>
                            <a:t>NA</a:t>
                          </a:r>
                          <a:endParaRPr lang="en-US" sz="1000" dirty="0">
                            <a:effectLst/>
                            <a:latin typeface="Arial"/>
                            <a:ea typeface="Times New Roman"/>
                            <a:cs typeface="Times New Roman"/>
                          </a:endParaRPr>
                        </a:p>
                      </a:txBody>
                      <a:tcPr marL="34353" marR="34353" marT="0" marB="0" anchor="ctr"/>
                    </a:tc>
                  </a:tr>
                  <a:tr h="909127">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dirty="0" err="1">
                              <a:effectLst/>
                            </a:rPr>
                            <a:t>F</a:t>
                          </a:r>
                          <a:r>
                            <a:rPr lang="en-GB" sz="1000" baseline="-25000" dirty="0" err="1">
                              <a:effectLst/>
                            </a:rPr>
                            <a:t>uw</a:t>
                          </a:r>
                          <a:r>
                            <a:rPr lang="en-GB" sz="1000" dirty="0">
                              <a:effectLst/>
                            </a:rPr>
                            <a:t> (offset, SCS = 30 </a:t>
                          </a:r>
                          <a:r>
                            <a:rPr lang="en-GB" sz="1000" dirty="0" smtClean="0">
                              <a:effectLst/>
                            </a:rPr>
                            <a:t>kHz)</a:t>
                          </a:r>
                          <a:r>
                            <a:rPr lang="en-GB" sz="1000" baseline="30000" dirty="0" smtClean="0">
                              <a:effectLst/>
                              <a:latin typeface="Arial" panose="020B0604020202020204" pitchFamily="34" charset="0"/>
                              <a:cs typeface="Arial" panose="020B0604020202020204" pitchFamily="34" charset="0"/>
                            </a:rPr>
                            <a:t>1</a:t>
                          </a:r>
                          <a:endParaRPr lang="en-US" sz="1000" dirty="0" smtClean="0">
                            <a:effectLst/>
                            <a:latin typeface="Arial" panose="020B0604020202020204" pitchFamily="34" charset="0"/>
                            <a:ea typeface="Times New Roman"/>
                            <a:cs typeface="Arial" panose="020B0604020202020204" pitchFamily="34" charset="0"/>
                          </a:endParaRPr>
                        </a:p>
                      </a:txBody>
                      <a:tcPr marL="34353" marR="34353" marT="0" marB="0" anchor="ctr"/>
                    </a:tc>
                    <a:tc>
                      <a:txBody>
                        <a:bodyPr/>
                        <a:lstStyle/>
                        <a:p>
                          <a:pPr marL="0" marR="0" algn="ctr">
                            <a:spcBef>
                              <a:spcPts val="0"/>
                            </a:spcBef>
                            <a:spcAft>
                              <a:spcPts val="0"/>
                            </a:spcAft>
                          </a:pPr>
                          <a:r>
                            <a:rPr lang="en-GB" sz="1000" dirty="0">
                              <a:effectLst/>
                            </a:rPr>
                            <a:t>MHz</a:t>
                          </a:r>
                          <a:endParaRPr lang="en-US" sz="1000" dirty="0">
                            <a:effectLst/>
                            <a:latin typeface="Arial"/>
                            <a:ea typeface="Times New Roman"/>
                            <a:cs typeface="Times New Roman"/>
                          </a:endParaRPr>
                        </a:p>
                      </a:txBody>
                      <a:tcPr marL="34353" marR="34353" marT="0" marB="0" anchor="ctr"/>
                    </a:tc>
                    <a:tc gridSpan="4">
                      <a:txBody>
                        <a:bodyPr/>
                        <a:lstStyle/>
                        <a:p>
                          <a:pPr marL="0" marR="0" algn="ctr">
                            <a:spcBef>
                              <a:spcPts val="0"/>
                            </a:spcBef>
                            <a:spcAft>
                              <a:spcPts val="0"/>
                            </a:spcAft>
                          </a:pPr>
                          <a:r>
                            <a:rPr lang="en-GB" sz="1000" dirty="0">
                              <a:effectLst/>
                            </a:rPr>
                            <a:t>NA</a:t>
                          </a:r>
                          <a:endParaRPr lang="en-US" sz="1000" dirty="0">
                            <a:effectLst/>
                            <a:latin typeface="Arial"/>
                            <a:ea typeface="Times New Roman"/>
                            <a:cs typeface="Times New Roman"/>
                          </a:endParaRPr>
                        </a:p>
                      </a:txBody>
                      <a:tcPr marL="34353" marR="34353"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spcBef>
                              <a:spcPts val="0"/>
                            </a:spcBef>
                            <a:spcAft>
                              <a:spcPts val="0"/>
                            </a:spcAft>
                          </a:pPr>
                          <a14:m>
                            <m:oMathPara xmlns:m="http://schemas.openxmlformats.org/officeDocument/2006/math">
                              <m:oMathParaPr>
                                <m:jc m:val="centerGroup"/>
                              </m:oMathParaPr>
                              <m:oMath xmlns:m="http://schemas.openxmlformats.org/officeDocument/2006/math">
                                <m:d>
                                  <m:dPr>
                                    <m:ctrlPr>
                                      <a:rPr lang="en-US" sz="1000" i="1">
                                        <a:effectLst/>
                                        <a:latin typeface="Cambria Math"/>
                                      </a:rPr>
                                    </m:ctrlPr>
                                  </m:dPr>
                                  <m:e>
                                    <m:d>
                                      <m:dPr>
                                        <m:begChr m:val="⌊"/>
                                        <m:endChr m:val="⌋"/>
                                        <m:ctrlPr>
                                          <a:rPr lang="en-US" sz="1000" i="1">
                                            <a:effectLst/>
                                            <a:latin typeface="Cambria Math"/>
                                          </a:rPr>
                                        </m:ctrlPr>
                                      </m:dPr>
                                      <m:e>
                                        <m:f>
                                          <m:fPr>
                                            <m:ctrlPr>
                                              <a:rPr lang="en-US" sz="1000" i="1">
                                                <a:effectLst/>
                                                <a:latin typeface="Cambria Math"/>
                                              </a:rPr>
                                            </m:ctrlPr>
                                          </m:fPr>
                                          <m:num>
                                            <m:f>
                                              <m:fPr>
                                                <m:ctrlPr>
                                                  <a:rPr lang="en-US" sz="1000" i="1">
                                                    <a:effectLst/>
                                                    <a:latin typeface="Cambria Math"/>
                                                  </a:rPr>
                                                </m:ctrlPr>
                                              </m:fPr>
                                              <m:num>
                                                <m:sSub>
                                                  <m:sSubPr>
                                                    <m:ctrlPr>
                                                      <a:rPr lang="en-US" sz="1000" i="1">
                                                        <a:effectLst/>
                                                        <a:latin typeface="Cambria Math"/>
                                                      </a:rPr>
                                                    </m:ctrlPr>
                                                  </m:sSubPr>
                                                  <m:e>
                                                    <m:r>
                                                      <a:rPr lang="en-GB" sz="1000">
                                                        <a:effectLst/>
                                                        <a:latin typeface="Cambria Math"/>
                                                      </a:rPr>
                                                      <m:t>𝐵𝑊</m:t>
                                                    </m:r>
                                                  </m:e>
                                                  <m:sub>
                                                    <m:r>
                                                      <a:rPr lang="en-GB" sz="1000">
                                                        <a:effectLst/>
                                                        <a:latin typeface="Cambria Math"/>
                                                      </a:rPr>
                                                      <m:t>𝐶h𝑎𝑛𝑛𝑒𝑙</m:t>
                                                    </m:r>
                                                  </m:sub>
                                                </m:sSub>
                                              </m:num>
                                              <m:den>
                                                <m:r>
                                                  <a:rPr lang="en-GB" sz="1000">
                                                    <a:effectLst/>
                                                    <a:latin typeface="Cambria Math"/>
                                                  </a:rPr>
                                                  <m:t>2</m:t>
                                                </m:r>
                                              </m:den>
                                            </m:f>
                                            <m:r>
                                              <a:rPr lang="en-GB" sz="1000">
                                                <a:effectLst/>
                                                <a:latin typeface="Cambria Math"/>
                                              </a:rPr>
                                              <m:t>+</m:t>
                                            </m:r>
                                            <m:sSub>
                                              <m:sSubPr>
                                                <m:ctrlPr>
                                                  <a:rPr lang="en-US" sz="1000" i="1">
                                                    <a:effectLst/>
                                                    <a:latin typeface="Cambria Math"/>
                                                  </a:rPr>
                                                </m:ctrlPr>
                                              </m:sSubPr>
                                              <m:e>
                                                <m:r>
                                                  <a:rPr lang="en-GB" sz="1000">
                                                    <a:effectLst/>
                                                    <a:latin typeface="Cambria Math"/>
                                                  </a:rPr>
                                                  <m:t>𝐵𝑊</m:t>
                                                </m:r>
                                              </m:e>
                                              <m:sub>
                                                <m:r>
                                                  <a:rPr lang="en-GB" sz="1000">
                                                    <a:effectLst/>
                                                    <a:latin typeface="Cambria Math"/>
                                                  </a:rPr>
                                                  <m:t>𝐺𝐵</m:t>
                                                </m:r>
                                                <m:r>
                                                  <a:rPr lang="en-GB" sz="1000">
                                                    <a:effectLst/>
                                                    <a:latin typeface="Cambria Math"/>
                                                  </a:rPr>
                                                  <m:t>,</m:t>
                                                </m:r>
                                                <m:r>
                                                  <a:rPr lang="en-GB" sz="1000">
                                                    <a:effectLst/>
                                                    <a:latin typeface="Cambria Math"/>
                                                  </a:rPr>
                                                  <m:t>𝐶h𝑎𝑛𝑛𝑒𝑙</m:t>
                                                </m:r>
                                              </m:sub>
                                            </m:sSub>
                                          </m:num>
                                          <m:den>
                                            <m:r>
                                              <a:rPr lang="en-GB" sz="1000">
                                                <a:effectLst/>
                                                <a:latin typeface="Cambria Math"/>
                                              </a:rPr>
                                              <m:t>𝑆𝐶𝑆</m:t>
                                            </m:r>
                                          </m:den>
                                        </m:f>
                                        <m:r>
                                          <a:rPr lang="en-GB" sz="1000">
                                            <a:effectLst/>
                                            <a:latin typeface="Cambria Math"/>
                                          </a:rPr>
                                          <m:t>+0.5</m:t>
                                        </m:r>
                                      </m:e>
                                    </m:d>
                                    <m:r>
                                      <a:rPr lang="en-GB" sz="1000">
                                        <a:effectLst/>
                                        <a:latin typeface="Cambria Math"/>
                                      </a:rPr>
                                      <m:t>+0.5</m:t>
                                    </m:r>
                                  </m:e>
                                </m:d>
                                <m:r>
                                  <a:rPr lang="en-GB" sz="1000">
                                    <a:effectLst/>
                                    <a:latin typeface="Cambria Math"/>
                                  </a:rPr>
                                  <m:t>𝑆𝐶𝑆</m:t>
                                </m:r>
                              </m:oMath>
                            </m:oMathPara>
                          </a14:m>
                          <a:endParaRPr lang="en-US" sz="1000" dirty="0">
                            <a:effectLst/>
                            <a:latin typeface="Arial"/>
                            <a:ea typeface="Times New Roman"/>
                            <a:cs typeface="Times New Roman"/>
                          </a:endParaRPr>
                        </a:p>
                      </a:txBody>
                      <a:tcPr marL="34353" marR="34353" marT="0" marB="0" anchor="ctr"/>
                    </a:tc>
                  </a:tr>
                  <a:tr h="221600">
                    <a:tc gridSpan="8">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dirty="0" smtClean="0">
                              <a:effectLst/>
                              <a:latin typeface="Arial" panose="020B0604020202020204" pitchFamily="34" charset="0"/>
                              <a:ea typeface="Times New Roman" panose="02020603050405020304" pitchFamily="18" charset="0"/>
                              <a:cs typeface="Arial" panose="020B0604020202020204" pitchFamily="34" charset="0"/>
                            </a:rPr>
                            <a:t>NOTE 1: </a:t>
                          </a:r>
                          <a:r>
                            <a:rPr lang="en-CA" sz="1000" dirty="0" smtClean="0">
                              <a:effectLst/>
                              <a:latin typeface="Arial" panose="020B0604020202020204" pitchFamily="34" charset="0"/>
                              <a:cs typeface="Arial" panose="020B0604020202020204" pitchFamily="34" charset="0"/>
                            </a:rPr>
                            <a:t>rounded to half of SCS</a:t>
                          </a:r>
                          <a:endParaRPr lang="en-US" sz="1000" dirty="0" smtClean="0">
                            <a:effectLst/>
                            <a:latin typeface="Arial" panose="020B0604020202020204" pitchFamily="34" charset="0"/>
                            <a:ea typeface="Times New Roman" panose="02020603050405020304" pitchFamily="18" charset="0"/>
                            <a:cs typeface="Arial" panose="020B0604020202020204" pitchFamily="34" charset="0"/>
                          </a:endParaRPr>
                        </a:p>
                      </a:txBody>
                      <a:tcPr marL="34353" marR="34353" marT="0" marB="0" anchor="ctr"/>
                    </a:tc>
                    <a:tc hMerge="1">
                      <a:txBody>
                        <a:bodyPr/>
                        <a:lstStyle/>
                        <a:p>
                          <a:pPr marL="0" marR="0" algn="ctr">
                            <a:spcBef>
                              <a:spcPts val="0"/>
                            </a:spcBef>
                            <a:spcAft>
                              <a:spcPts val="0"/>
                            </a:spcAft>
                          </a:pPr>
                          <a:endParaRPr lang="en-US" sz="1000" dirty="0">
                            <a:effectLst/>
                            <a:latin typeface="Arial"/>
                            <a:ea typeface="Times New Roman"/>
                            <a:cs typeface="Times New Roman"/>
                          </a:endParaRPr>
                        </a:p>
                      </a:txBody>
                      <a:tcPr marL="34353" marR="34353" marT="0" marB="0" anchor="ctr"/>
                    </a:tc>
                    <a:tc hMerge="1">
                      <a:txBody>
                        <a:bodyPr/>
                        <a:lstStyle/>
                        <a:p>
                          <a:pPr marL="0" marR="0" algn="ctr">
                            <a:spcBef>
                              <a:spcPts val="0"/>
                            </a:spcBef>
                            <a:spcAft>
                              <a:spcPts val="0"/>
                            </a:spcAft>
                          </a:pPr>
                          <a:endParaRPr lang="en-US" sz="1000" dirty="0">
                            <a:effectLst/>
                            <a:latin typeface="Arial"/>
                            <a:ea typeface="Times New Roman"/>
                            <a:cs typeface="Times New Roman"/>
                          </a:endParaRPr>
                        </a:p>
                      </a:txBody>
                      <a:tcPr marL="34353" marR="34353" marT="0" marB="0" anchor="ctr"/>
                    </a:tc>
                    <a:tc hMerge="1">
                      <a:txBody>
                        <a:bodyPr/>
                        <a:lstStyle/>
                        <a:p>
                          <a:pPr marL="0" marR="0" algn="ctr">
                            <a:spcBef>
                              <a:spcPts val="0"/>
                            </a:spcBef>
                            <a:spcAft>
                              <a:spcPts val="0"/>
                            </a:spcAft>
                          </a:pPr>
                          <a:endParaRPr lang="en-US" sz="1000" dirty="0">
                            <a:effectLst/>
                            <a:latin typeface="Arial"/>
                            <a:ea typeface="Times New Roman"/>
                            <a:cs typeface="Times New Roman"/>
                          </a:endParaRPr>
                        </a:p>
                      </a:txBody>
                      <a:tcPr marL="34353" marR="34353"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Arial"/>
                            <a:ea typeface="Times New Roman"/>
                            <a:cs typeface="Times New Roman"/>
                          </a:endParaRPr>
                        </a:p>
                      </a:txBody>
                      <a:tcPr marL="34353" marR="34353" marT="0" marB="0" anchor="ctr"/>
                    </a:tc>
                  </a:tr>
                </a:tbl>
              </a:graphicData>
            </a:graphic>
          </p:graphicFrame>
        </mc:Choice>
        <mc:Fallback>
          <p:graphicFrame>
            <p:nvGraphicFramePr>
              <p:cNvPr id="3" name="Table 2"/>
              <p:cNvGraphicFramePr>
                <a:graphicFrameLocks noGrp="1"/>
              </p:cNvGraphicFramePr>
              <p:nvPr>
                <p:extLst>
                  <p:ext uri="{D42A27DB-BD31-4B8C-83A1-F6EECF244321}">
                    <p14:modId xmlns:p14="http://schemas.microsoft.com/office/powerpoint/2010/main" val="3172086615"/>
                  </p:ext>
                </p:extLst>
              </p:nvPr>
            </p:nvGraphicFramePr>
            <p:xfrm>
              <a:off x="2794435" y="2014918"/>
              <a:ext cx="6714377" cy="2702739"/>
            </p:xfrm>
            <a:graphic>
              <a:graphicData uri="http://schemas.openxmlformats.org/drawingml/2006/table">
                <a:tbl>
                  <a:tblPr firstRow="1" firstCol="1" bandRow="1">
                    <a:tableStyleId>{5940675A-B579-460E-94D1-54222C63F5DA}</a:tableStyleId>
                  </a:tblPr>
                  <a:tblGrid>
                    <a:gridCol w="761214"/>
                    <a:gridCol w="830905"/>
                    <a:gridCol w="371918"/>
                    <a:gridCol w="477075"/>
                    <a:gridCol w="458713"/>
                    <a:gridCol w="504239"/>
                    <a:gridCol w="654901"/>
                    <a:gridCol w="2655412"/>
                  </a:tblGrid>
                  <a:tr h="172867">
                    <a:tc rowSpan="2">
                      <a:txBody>
                        <a:bodyPr/>
                        <a:lstStyle/>
                        <a:p>
                          <a:pPr marL="0" marR="0" algn="ctr">
                            <a:spcBef>
                              <a:spcPts val="0"/>
                            </a:spcBef>
                            <a:spcAft>
                              <a:spcPts val="0"/>
                            </a:spcAft>
                          </a:pPr>
                          <a:r>
                            <a:rPr lang="en-GB" sz="1000" b="1" dirty="0">
                              <a:effectLst/>
                            </a:rPr>
                            <a:t>Band</a:t>
                          </a:r>
                          <a:endParaRPr lang="en-US" sz="1000" b="1" dirty="0">
                            <a:effectLst/>
                            <a:latin typeface="Arial"/>
                            <a:ea typeface="Times New Roman"/>
                            <a:cs typeface="Times New Roman"/>
                          </a:endParaRPr>
                        </a:p>
                      </a:txBody>
                      <a:tcPr marL="34353" marR="34353" marT="0" marB="0" anchor="ctr"/>
                    </a:tc>
                    <a:tc rowSpan="2">
                      <a:txBody>
                        <a:bodyPr/>
                        <a:lstStyle/>
                        <a:p>
                          <a:pPr marL="0" marR="0" algn="ctr">
                            <a:spcBef>
                              <a:spcPts val="0"/>
                            </a:spcBef>
                            <a:spcAft>
                              <a:spcPts val="0"/>
                            </a:spcAft>
                          </a:pPr>
                          <a:r>
                            <a:rPr lang="en-GB" sz="1000" b="1" dirty="0">
                              <a:effectLst/>
                            </a:rPr>
                            <a:t>RX parameter</a:t>
                          </a:r>
                          <a:endParaRPr lang="en-US" sz="1000" b="1" dirty="0">
                            <a:effectLst/>
                            <a:latin typeface="Arial"/>
                            <a:ea typeface="Times New Roman"/>
                            <a:cs typeface="Times New Roman"/>
                          </a:endParaRPr>
                        </a:p>
                      </a:txBody>
                      <a:tcPr marL="34353" marR="34353" marT="0" marB="0" anchor="ctr"/>
                    </a:tc>
                    <a:tc rowSpan="2">
                      <a:txBody>
                        <a:bodyPr/>
                        <a:lstStyle/>
                        <a:p>
                          <a:pPr marL="0" marR="0" algn="ctr">
                            <a:spcBef>
                              <a:spcPts val="0"/>
                            </a:spcBef>
                            <a:spcAft>
                              <a:spcPts val="0"/>
                            </a:spcAft>
                          </a:pPr>
                          <a:r>
                            <a:rPr lang="en-GB" sz="1000" b="1" dirty="0">
                              <a:effectLst/>
                            </a:rPr>
                            <a:t>Units</a:t>
                          </a:r>
                          <a:endParaRPr lang="en-US" sz="1000" b="1" dirty="0">
                            <a:effectLst/>
                            <a:latin typeface="Arial"/>
                            <a:ea typeface="Times New Roman"/>
                            <a:cs typeface="Times New Roman"/>
                          </a:endParaRPr>
                        </a:p>
                      </a:txBody>
                      <a:tcPr marL="34353" marR="34353" marT="0" marB="0" anchor="ctr"/>
                    </a:tc>
                    <a:tc gridSpan="5">
                      <a:txBody>
                        <a:bodyPr/>
                        <a:lstStyle/>
                        <a:p>
                          <a:pPr marL="0" marR="0" algn="ctr">
                            <a:spcBef>
                              <a:spcPts val="0"/>
                            </a:spcBef>
                            <a:spcAft>
                              <a:spcPts val="0"/>
                            </a:spcAft>
                          </a:pPr>
                          <a:r>
                            <a:rPr lang="en-GB" sz="1000" b="1" dirty="0">
                              <a:effectLst/>
                            </a:rPr>
                            <a:t>Channel bandwidth (MHz)</a:t>
                          </a:r>
                          <a:endParaRPr lang="en-US" sz="1000" b="1" dirty="0">
                            <a:effectLst/>
                            <a:latin typeface="Arial"/>
                            <a:ea typeface="Times New Roman"/>
                            <a:cs typeface="Times New Roman"/>
                          </a:endParaRPr>
                        </a:p>
                      </a:txBody>
                      <a:tcPr marL="34353" marR="34353"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74672">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GB" sz="1000" b="1" dirty="0">
                              <a:effectLst/>
                            </a:rPr>
                            <a:t>5</a:t>
                          </a:r>
                          <a:endParaRPr lang="en-US" sz="1000" b="1" dirty="0">
                            <a:effectLst/>
                            <a:latin typeface="Arial"/>
                            <a:ea typeface="Times New Roman"/>
                            <a:cs typeface="Times New Roman"/>
                          </a:endParaRPr>
                        </a:p>
                      </a:txBody>
                      <a:tcPr marL="34353" marR="34353" marT="0" marB="0" anchor="ctr"/>
                    </a:tc>
                    <a:tc>
                      <a:txBody>
                        <a:bodyPr/>
                        <a:lstStyle/>
                        <a:p>
                          <a:pPr marL="0" marR="0" algn="ctr">
                            <a:spcBef>
                              <a:spcPts val="0"/>
                            </a:spcBef>
                            <a:spcAft>
                              <a:spcPts val="0"/>
                            </a:spcAft>
                          </a:pPr>
                          <a:r>
                            <a:rPr lang="en-GB" sz="1000" b="1" dirty="0">
                              <a:effectLst/>
                            </a:rPr>
                            <a:t>10</a:t>
                          </a:r>
                          <a:endParaRPr lang="en-US" sz="1000" b="1" dirty="0">
                            <a:effectLst/>
                            <a:latin typeface="Arial"/>
                            <a:ea typeface="Times New Roman"/>
                            <a:cs typeface="Times New Roman"/>
                          </a:endParaRPr>
                        </a:p>
                      </a:txBody>
                      <a:tcPr marL="34353" marR="34353" marT="0" marB="0" anchor="ctr"/>
                    </a:tc>
                    <a:tc>
                      <a:txBody>
                        <a:bodyPr/>
                        <a:lstStyle/>
                        <a:p>
                          <a:pPr marL="0" marR="0" algn="ctr">
                            <a:spcBef>
                              <a:spcPts val="0"/>
                            </a:spcBef>
                            <a:spcAft>
                              <a:spcPts val="0"/>
                            </a:spcAft>
                          </a:pPr>
                          <a:r>
                            <a:rPr lang="en-GB" sz="1000" b="1" dirty="0">
                              <a:effectLst/>
                            </a:rPr>
                            <a:t>15</a:t>
                          </a:r>
                          <a:endParaRPr lang="en-US" sz="1000" b="1" dirty="0">
                            <a:effectLst/>
                            <a:latin typeface="Arial"/>
                            <a:ea typeface="Times New Roman"/>
                            <a:cs typeface="Times New Roman"/>
                          </a:endParaRPr>
                        </a:p>
                      </a:txBody>
                      <a:tcPr marL="34353" marR="34353" marT="0" marB="0" anchor="ctr"/>
                    </a:tc>
                    <a:tc>
                      <a:txBody>
                        <a:bodyPr/>
                        <a:lstStyle/>
                        <a:p>
                          <a:pPr marL="0" marR="0" algn="ctr">
                            <a:spcBef>
                              <a:spcPts val="0"/>
                            </a:spcBef>
                            <a:spcAft>
                              <a:spcPts val="0"/>
                            </a:spcAft>
                          </a:pPr>
                          <a:r>
                            <a:rPr lang="en-GB" sz="1000" b="1" dirty="0">
                              <a:effectLst/>
                            </a:rPr>
                            <a:t>20</a:t>
                          </a:r>
                          <a:endParaRPr lang="en-US" sz="1000" b="1" dirty="0">
                            <a:effectLst/>
                            <a:latin typeface="Arial"/>
                            <a:ea typeface="Times New Roman"/>
                            <a:cs typeface="Times New Roman"/>
                          </a:endParaRPr>
                        </a:p>
                      </a:txBody>
                      <a:tcPr marL="34353" marR="34353" marT="0" marB="0" anchor="ctr"/>
                    </a:tc>
                    <a:tc>
                      <a:txBody>
                        <a:bodyPr/>
                        <a:lstStyle/>
                        <a:p>
                          <a:pPr marL="0" marR="0" algn="ctr">
                            <a:spcBef>
                              <a:spcPts val="0"/>
                            </a:spcBef>
                            <a:spcAft>
                              <a:spcPts val="0"/>
                            </a:spcAft>
                          </a:pPr>
                          <a:r>
                            <a:rPr lang="en-GB" sz="1000" b="1" dirty="0">
                              <a:effectLst/>
                            </a:rPr>
                            <a:t>25, 30, </a:t>
                          </a:r>
                          <a:r>
                            <a:rPr lang="en-GB" sz="1000" b="1" dirty="0" smtClean="0">
                              <a:solidFill>
                                <a:srgbClr val="FF0000"/>
                              </a:solidFill>
                              <a:effectLst/>
                            </a:rPr>
                            <a:t>35</a:t>
                          </a:r>
                          <a:r>
                            <a:rPr lang="en-GB" sz="1000" b="1" dirty="0" smtClean="0">
                              <a:effectLst/>
                            </a:rPr>
                            <a:t>, 40</a:t>
                          </a:r>
                          <a:r>
                            <a:rPr lang="en-GB" sz="1000" b="1" dirty="0">
                              <a:effectLst/>
                            </a:rPr>
                            <a:t>, </a:t>
                          </a:r>
                          <a:r>
                            <a:rPr lang="en-GB" sz="1000" b="1" dirty="0" smtClean="0">
                              <a:solidFill>
                                <a:srgbClr val="FF0000"/>
                              </a:solidFill>
                              <a:effectLst/>
                            </a:rPr>
                            <a:t>45</a:t>
                          </a:r>
                          <a:r>
                            <a:rPr lang="en-GB" sz="1000" b="1" dirty="0" smtClean="0">
                              <a:effectLst/>
                            </a:rPr>
                            <a:t>, 50</a:t>
                          </a:r>
                          <a:r>
                            <a:rPr lang="en-GB" sz="1000" b="1" dirty="0">
                              <a:effectLst/>
                            </a:rPr>
                            <a:t>, 60, 70, 80, 90, 100</a:t>
                          </a:r>
                          <a:endParaRPr lang="en-US" sz="1000" b="1" dirty="0">
                            <a:effectLst/>
                            <a:latin typeface="Arial"/>
                            <a:ea typeface="Times New Roman"/>
                            <a:cs typeface="Times New Roman"/>
                          </a:endParaRPr>
                        </a:p>
                      </a:txBody>
                      <a:tcPr marL="34353" marR="34353" marT="0" marB="0" anchor="ctr"/>
                    </a:tc>
                  </a:tr>
                  <a:tr h="152400">
                    <a:tc rowSpan="5">
                      <a:txBody>
                        <a:bodyPr/>
                        <a:lstStyle/>
                        <a:p>
                          <a:pPr marL="0" marR="0" algn="ctr">
                            <a:spcBef>
                              <a:spcPts val="0"/>
                            </a:spcBef>
                            <a:spcAft>
                              <a:spcPts val="0"/>
                            </a:spcAft>
                          </a:pPr>
                          <a:r>
                            <a:rPr lang="en-GB" sz="1000" dirty="0">
                              <a:effectLst/>
                            </a:rPr>
                            <a:t>n1, n2, n3, n5, n7, n8, n12, n14, n18, n20, n25, n26, n28, n30, n34, n38, n39, n40, n41, n48, n50, n51, n53, n65, n66, n70, n71, n74, n75, n76n</a:t>
                          </a:r>
                          <a:endParaRPr lang="en-US" sz="1000" dirty="0">
                            <a:effectLst/>
                            <a:latin typeface="Arial"/>
                            <a:ea typeface="Times New Roman"/>
                            <a:cs typeface="Times New Roman"/>
                          </a:endParaRPr>
                        </a:p>
                      </a:txBody>
                      <a:tcPr marL="34353" marR="34353" marT="0" marB="0" anchor="ctr"/>
                    </a:tc>
                    <a:tc rowSpan="2">
                      <a:txBody>
                        <a:bodyPr/>
                        <a:lstStyle/>
                        <a:p>
                          <a:pPr marL="0" marR="0" algn="ctr">
                            <a:spcBef>
                              <a:spcPts val="0"/>
                            </a:spcBef>
                            <a:spcAft>
                              <a:spcPts val="0"/>
                            </a:spcAft>
                          </a:pPr>
                          <a:r>
                            <a:rPr lang="en-GB" sz="1000">
                              <a:effectLst/>
                            </a:rPr>
                            <a:t>P</a:t>
                          </a:r>
                          <a:r>
                            <a:rPr lang="en-GB" sz="1000" baseline="-25000">
                              <a:effectLst/>
                            </a:rPr>
                            <a:t>w</a:t>
                          </a:r>
                          <a:endParaRPr lang="en-US" sz="1000">
                            <a:effectLst/>
                            <a:latin typeface="Arial"/>
                            <a:ea typeface="Times New Roman"/>
                            <a:cs typeface="Times New Roman"/>
                          </a:endParaRPr>
                        </a:p>
                      </a:txBody>
                      <a:tcPr marL="34353" marR="34353" marT="0" marB="0" anchor="ctr"/>
                    </a:tc>
                    <a:tc rowSpan="2">
                      <a:txBody>
                        <a:bodyPr/>
                        <a:lstStyle/>
                        <a:p>
                          <a:pPr marL="0" marR="0" algn="ctr">
                            <a:spcBef>
                              <a:spcPts val="0"/>
                            </a:spcBef>
                            <a:spcAft>
                              <a:spcPts val="0"/>
                            </a:spcAft>
                          </a:pPr>
                          <a:r>
                            <a:rPr lang="en-GB" sz="1000">
                              <a:effectLst/>
                            </a:rPr>
                            <a:t>dBm</a:t>
                          </a:r>
                          <a:endParaRPr lang="en-US" sz="1000">
                            <a:effectLst/>
                            <a:latin typeface="Arial"/>
                            <a:ea typeface="Times New Roman"/>
                            <a:cs typeface="Times New Roman"/>
                          </a:endParaRPr>
                        </a:p>
                      </a:txBody>
                      <a:tcPr marL="34353" marR="34353" marT="0" marB="0" anchor="ctr"/>
                    </a:tc>
                    <a:tc gridSpan="5">
                      <a:txBody>
                        <a:bodyPr/>
                        <a:lstStyle/>
                        <a:p>
                          <a:pPr marL="0" marR="0" algn="ctr">
                            <a:spcBef>
                              <a:spcPts val="0"/>
                            </a:spcBef>
                            <a:spcAft>
                              <a:spcPts val="0"/>
                            </a:spcAft>
                          </a:pPr>
                          <a:r>
                            <a:rPr lang="en-GB" sz="1000" dirty="0">
                              <a:effectLst/>
                            </a:rPr>
                            <a:t>REFSENS + channel BW specific value below</a:t>
                          </a:r>
                          <a:endParaRPr lang="en-US" sz="1000" dirty="0">
                            <a:effectLst/>
                            <a:latin typeface="Arial"/>
                            <a:ea typeface="Times New Roman"/>
                            <a:cs typeface="Times New Roman"/>
                          </a:endParaRPr>
                        </a:p>
                      </a:txBody>
                      <a:tcPr marL="34353" marR="34353"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52400">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GB" sz="1000">
                              <a:effectLst/>
                            </a:rPr>
                            <a:t>16</a:t>
                          </a:r>
                          <a:endParaRPr lang="en-US" sz="1000">
                            <a:effectLst/>
                            <a:latin typeface="Arial"/>
                            <a:ea typeface="Times New Roman"/>
                            <a:cs typeface="Times New Roman"/>
                          </a:endParaRPr>
                        </a:p>
                      </a:txBody>
                      <a:tcPr marL="34353" marR="34353" marT="0" marB="0" anchor="ctr"/>
                    </a:tc>
                    <a:tc>
                      <a:txBody>
                        <a:bodyPr/>
                        <a:lstStyle/>
                        <a:p>
                          <a:pPr marL="0" marR="0" algn="ctr">
                            <a:spcBef>
                              <a:spcPts val="0"/>
                            </a:spcBef>
                            <a:spcAft>
                              <a:spcPts val="0"/>
                            </a:spcAft>
                          </a:pPr>
                          <a:r>
                            <a:rPr lang="en-GB" sz="1000" dirty="0">
                              <a:effectLst/>
                            </a:rPr>
                            <a:t>13</a:t>
                          </a:r>
                          <a:endParaRPr lang="en-US" sz="1000" dirty="0">
                            <a:effectLst/>
                            <a:latin typeface="Arial"/>
                            <a:ea typeface="Times New Roman"/>
                            <a:cs typeface="Times New Roman"/>
                          </a:endParaRPr>
                        </a:p>
                      </a:txBody>
                      <a:tcPr marL="34353" marR="34353" marT="0" marB="0" anchor="ctr"/>
                    </a:tc>
                    <a:tc>
                      <a:txBody>
                        <a:bodyPr/>
                        <a:lstStyle/>
                        <a:p>
                          <a:pPr marL="0" marR="0" algn="ctr">
                            <a:spcBef>
                              <a:spcPts val="0"/>
                            </a:spcBef>
                            <a:spcAft>
                              <a:spcPts val="0"/>
                            </a:spcAft>
                          </a:pPr>
                          <a:r>
                            <a:rPr lang="en-GB" sz="1000">
                              <a:effectLst/>
                            </a:rPr>
                            <a:t>14</a:t>
                          </a:r>
                          <a:endParaRPr lang="en-US" sz="1000">
                            <a:effectLst/>
                            <a:latin typeface="Arial"/>
                            <a:ea typeface="Times New Roman"/>
                            <a:cs typeface="Times New Roman"/>
                          </a:endParaRPr>
                        </a:p>
                      </a:txBody>
                      <a:tcPr marL="34353" marR="34353" marT="0" marB="0" anchor="ctr"/>
                    </a:tc>
                    <a:tc>
                      <a:txBody>
                        <a:bodyPr/>
                        <a:lstStyle/>
                        <a:p>
                          <a:pPr marL="0" marR="0" algn="ctr">
                            <a:spcBef>
                              <a:spcPts val="0"/>
                            </a:spcBef>
                            <a:spcAft>
                              <a:spcPts val="0"/>
                            </a:spcAft>
                          </a:pPr>
                          <a:r>
                            <a:rPr lang="en-GB" sz="1000" dirty="0">
                              <a:effectLst/>
                            </a:rPr>
                            <a:t>16</a:t>
                          </a:r>
                          <a:endParaRPr lang="en-US" sz="1000" dirty="0">
                            <a:effectLst/>
                            <a:latin typeface="Arial"/>
                            <a:ea typeface="Times New Roman"/>
                            <a:cs typeface="Times New Roman"/>
                          </a:endParaRPr>
                        </a:p>
                      </a:txBody>
                      <a:tcPr marL="34353" marR="34353" marT="0" marB="0" anchor="ctr"/>
                    </a:tc>
                    <a:tc>
                      <a:txBody>
                        <a:bodyPr/>
                        <a:lstStyle/>
                        <a:p>
                          <a:pPr marL="0" marR="0" algn="ctr">
                            <a:spcBef>
                              <a:spcPts val="0"/>
                            </a:spcBef>
                            <a:spcAft>
                              <a:spcPts val="0"/>
                            </a:spcAft>
                          </a:pPr>
                          <a:r>
                            <a:rPr lang="en-GB" sz="1000">
                              <a:effectLst/>
                            </a:rPr>
                            <a:t>16</a:t>
                          </a:r>
                          <a:endParaRPr lang="en-US" sz="1000">
                            <a:effectLst/>
                            <a:latin typeface="Arial"/>
                            <a:ea typeface="Times New Roman"/>
                            <a:cs typeface="Times New Roman"/>
                          </a:endParaRPr>
                        </a:p>
                      </a:txBody>
                      <a:tcPr marL="34353" marR="34353" marT="0" marB="0" anchor="ctr"/>
                    </a:tc>
                  </a:tr>
                  <a:tr h="152400">
                    <a:tc vMerge="1">
                      <a:txBody>
                        <a:bodyPr/>
                        <a:lstStyle/>
                        <a:p>
                          <a:endParaRPr lang="en-US"/>
                        </a:p>
                      </a:txBody>
                      <a:tcPr/>
                    </a:tc>
                    <a:tc>
                      <a:txBody>
                        <a:bodyPr/>
                        <a:lstStyle/>
                        <a:p>
                          <a:pPr marL="0" marR="0" algn="ctr">
                            <a:spcBef>
                              <a:spcPts val="0"/>
                            </a:spcBef>
                            <a:spcAft>
                              <a:spcPts val="0"/>
                            </a:spcAft>
                          </a:pPr>
                          <a:r>
                            <a:rPr lang="en-US" sz="1000">
                              <a:effectLst/>
                            </a:rPr>
                            <a:t>P</a:t>
                          </a:r>
                          <a:r>
                            <a:rPr lang="en-US" sz="1000" baseline="-25000">
                              <a:effectLst/>
                            </a:rPr>
                            <a:t>uw</a:t>
                          </a:r>
                          <a:r>
                            <a:rPr lang="en-US" sz="1000">
                              <a:effectLst/>
                            </a:rPr>
                            <a:t> (CW)</a:t>
                          </a:r>
                          <a:endParaRPr lang="en-US" sz="1000">
                            <a:effectLst/>
                            <a:latin typeface="Arial"/>
                            <a:ea typeface="Times New Roman"/>
                            <a:cs typeface="Times New Roman"/>
                          </a:endParaRPr>
                        </a:p>
                      </a:txBody>
                      <a:tcPr marL="34353" marR="34353" marT="0" marB="0" anchor="ctr"/>
                    </a:tc>
                    <a:tc>
                      <a:txBody>
                        <a:bodyPr/>
                        <a:lstStyle/>
                        <a:p>
                          <a:pPr marL="0" marR="0" algn="ctr">
                            <a:spcBef>
                              <a:spcPts val="0"/>
                            </a:spcBef>
                            <a:spcAft>
                              <a:spcPts val="0"/>
                            </a:spcAft>
                          </a:pPr>
                          <a:r>
                            <a:rPr lang="en-GB" sz="1000">
                              <a:effectLst/>
                            </a:rPr>
                            <a:t>dBm</a:t>
                          </a:r>
                          <a:endParaRPr lang="en-US" sz="1000">
                            <a:effectLst/>
                            <a:latin typeface="Arial"/>
                            <a:ea typeface="Times New Roman"/>
                            <a:cs typeface="Times New Roman"/>
                          </a:endParaRPr>
                        </a:p>
                      </a:txBody>
                      <a:tcPr marL="34353" marR="34353" marT="0" marB="0" anchor="ctr"/>
                    </a:tc>
                    <a:tc gridSpan="5">
                      <a:txBody>
                        <a:bodyPr/>
                        <a:lstStyle/>
                        <a:p>
                          <a:pPr marL="0" marR="0" algn="ctr">
                            <a:spcBef>
                              <a:spcPts val="0"/>
                            </a:spcBef>
                            <a:spcAft>
                              <a:spcPts val="0"/>
                            </a:spcAft>
                          </a:pPr>
                          <a:r>
                            <a:rPr lang="en-GB" sz="1000" dirty="0">
                              <a:effectLst/>
                            </a:rPr>
                            <a:t>-55</a:t>
                          </a:r>
                          <a:endParaRPr lang="en-US" sz="1000" dirty="0">
                            <a:effectLst/>
                            <a:latin typeface="Arial"/>
                            <a:ea typeface="Times New Roman"/>
                            <a:cs typeface="Times New Roman"/>
                          </a:endParaRPr>
                        </a:p>
                      </a:txBody>
                      <a:tcPr marL="34353" marR="34353"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21310">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dirty="0" err="1">
                              <a:effectLst/>
                            </a:rPr>
                            <a:t>F</a:t>
                          </a:r>
                          <a:r>
                            <a:rPr lang="en-GB" sz="1000" baseline="-25000" dirty="0" err="1">
                              <a:effectLst/>
                            </a:rPr>
                            <a:t>uw</a:t>
                          </a:r>
                          <a:r>
                            <a:rPr lang="en-GB" sz="1000" dirty="0">
                              <a:effectLst/>
                            </a:rPr>
                            <a:t> (offset, SCS = 15 </a:t>
                          </a:r>
                          <a:r>
                            <a:rPr lang="en-GB" sz="1000" dirty="0" smtClean="0">
                              <a:effectLst/>
                            </a:rPr>
                            <a:t>kHz)</a:t>
                          </a:r>
                          <a:r>
                            <a:rPr lang="en-GB" sz="1000" baseline="30000" dirty="0" smtClean="0">
                              <a:effectLst/>
                              <a:latin typeface="Arial" panose="020B0604020202020204" pitchFamily="34" charset="0"/>
                              <a:cs typeface="Arial" panose="020B0604020202020204" pitchFamily="34" charset="0"/>
                            </a:rPr>
                            <a:t>1</a:t>
                          </a:r>
                          <a:endParaRPr lang="en-US" sz="1000" dirty="0" smtClean="0">
                            <a:effectLst/>
                            <a:latin typeface="Arial" panose="020B0604020202020204" pitchFamily="34" charset="0"/>
                            <a:ea typeface="Times New Roman"/>
                            <a:cs typeface="Arial" panose="020B0604020202020204" pitchFamily="34" charset="0"/>
                          </a:endParaRPr>
                        </a:p>
                      </a:txBody>
                      <a:tcPr marL="34353" marR="34353" marT="0" marB="0" anchor="ctr"/>
                    </a:tc>
                    <a:tc>
                      <a:txBody>
                        <a:bodyPr/>
                        <a:lstStyle/>
                        <a:p>
                          <a:pPr marL="0" marR="0" algn="ctr">
                            <a:spcBef>
                              <a:spcPts val="0"/>
                            </a:spcBef>
                            <a:spcAft>
                              <a:spcPts val="0"/>
                            </a:spcAft>
                          </a:pPr>
                          <a:r>
                            <a:rPr lang="en-GB" sz="1000">
                              <a:effectLst/>
                            </a:rPr>
                            <a:t>MHz</a:t>
                          </a:r>
                          <a:endParaRPr lang="en-US" sz="1000">
                            <a:effectLst/>
                            <a:latin typeface="Arial"/>
                            <a:ea typeface="Times New Roman"/>
                            <a:cs typeface="Times New Roman"/>
                          </a:endParaRPr>
                        </a:p>
                      </a:txBody>
                      <a:tcPr marL="34353" marR="34353" marT="0" marB="0" anchor="ctr"/>
                    </a:tc>
                    <a:tc gridSpan="4">
                      <a:txBody>
                        <a:bodyPr/>
                        <a:lstStyle/>
                        <a:p>
                          <a:endParaRPr lang="en-US"/>
                        </a:p>
                      </a:txBody>
                      <a:tcPr marL="34353" marR="34353" marT="0" marB="0" anchor="ctr">
                        <a:blipFill rotWithShape="1">
                          <a:blip r:embed="rId2"/>
                          <a:stretch>
                            <a:fillRect l="-93605" t="-160000" r="-126744" b="-272941"/>
                          </a:stretch>
                        </a:blip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spcBef>
                              <a:spcPts val="0"/>
                            </a:spcBef>
                            <a:spcAft>
                              <a:spcPts val="0"/>
                            </a:spcAft>
                          </a:pPr>
                          <a:r>
                            <a:rPr lang="en-GB" sz="1000" dirty="0">
                              <a:effectLst/>
                            </a:rPr>
                            <a:t>NA</a:t>
                          </a:r>
                          <a:endParaRPr lang="en-US" sz="1000" dirty="0">
                            <a:effectLst/>
                            <a:latin typeface="Arial"/>
                            <a:ea typeface="Times New Roman"/>
                            <a:cs typeface="Times New Roman"/>
                          </a:endParaRPr>
                        </a:p>
                      </a:txBody>
                      <a:tcPr marL="34353" marR="34353" marT="0" marB="0" anchor="ctr"/>
                    </a:tc>
                  </a:tr>
                  <a:tr h="1155090">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dirty="0" err="1">
                              <a:effectLst/>
                            </a:rPr>
                            <a:t>F</a:t>
                          </a:r>
                          <a:r>
                            <a:rPr lang="en-GB" sz="1000" baseline="-25000" dirty="0" err="1">
                              <a:effectLst/>
                            </a:rPr>
                            <a:t>uw</a:t>
                          </a:r>
                          <a:r>
                            <a:rPr lang="en-GB" sz="1000" dirty="0">
                              <a:effectLst/>
                            </a:rPr>
                            <a:t> (offset, SCS = 30 </a:t>
                          </a:r>
                          <a:r>
                            <a:rPr lang="en-GB" sz="1000" dirty="0" smtClean="0">
                              <a:effectLst/>
                            </a:rPr>
                            <a:t>kHz)</a:t>
                          </a:r>
                          <a:r>
                            <a:rPr lang="en-GB" sz="1000" baseline="30000" dirty="0" smtClean="0">
                              <a:effectLst/>
                              <a:latin typeface="Arial" panose="020B0604020202020204" pitchFamily="34" charset="0"/>
                              <a:cs typeface="Arial" panose="020B0604020202020204" pitchFamily="34" charset="0"/>
                            </a:rPr>
                            <a:t>1</a:t>
                          </a:r>
                          <a:endParaRPr lang="en-US" sz="1000" dirty="0" smtClean="0">
                            <a:effectLst/>
                            <a:latin typeface="Arial" panose="020B0604020202020204" pitchFamily="34" charset="0"/>
                            <a:ea typeface="Times New Roman"/>
                            <a:cs typeface="Arial" panose="020B0604020202020204" pitchFamily="34" charset="0"/>
                          </a:endParaRPr>
                        </a:p>
                      </a:txBody>
                      <a:tcPr marL="34353" marR="34353" marT="0" marB="0" anchor="ctr"/>
                    </a:tc>
                    <a:tc>
                      <a:txBody>
                        <a:bodyPr/>
                        <a:lstStyle/>
                        <a:p>
                          <a:pPr marL="0" marR="0" algn="ctr">
                            <a:spcBef>
                              <a:spcPts val="0"/>
                            </a:spcBef>
                            <a:spcAft>
                              <a:spcPts val="0"/>
                            </a:spcAft>
                          </a:pPr>
                          <a:r>
                            <a:rPr lang="en-GB" sz="1000" dirty="0">
                              <a:effectLst/>
                            </a:rPr>
                            <a:t>MHz</a:t>
                          </a:r>
                          <a:endParaRPr lang="en-US" sz="1000" dirty="0">
                            <a:effectLst/>
                            <a:latin typeface="Arial"/>
                            <a:ea typeface="Times New Roman"/>
                            <a:cs typeface="Times New Roman"/>
                          </a:endParaRPr>
                        </a:p>
                      </a:txBody>
                      <a:tcPr marL="34353" marR="34353" marT="0" marB="0" anchor="ctr"/>
                    </a:tc>
                    <a:tc gridSpan="4">
                      <a:txBody>
                        <a:bodyPr/>
                        <a:lstStyle/>
                        <a:p>
                          <a:pPr marL="0" marR="0" algn="ctr">
                            <a:spcBef>
                              <a:spcPts val="0"/>
                            </a:spcBef>
                            <a:spcAft>
                              <a:spcPts val="0"/>
                            </a:spcAft>
                          </a:pPr>
                          <a:r>
                            <a:rPr lang="en-GB" sz="1000" dirty="0">
                              <a:effectLst/>
                            </a:rPr>
                            <a:t>NA</a:t>
                          </a:r>
                          <a:endParaRPr lang="en-US" sz="1000" dirty="0">
                            <a:effectLst/>
                            <a:latin typeface="Arial"/>
                            <a:ea typeface="Times New Roman"/>
                            <a:cs typeface="Times New Roman"/>
                          </a:endParaRPr>
                        </a:p>
                      </a:txBody>
                      <a:tcPr marL="34353" marR="34353"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endParaRPr lang="en-US"/>
                        </a:p>
                      </a:txBody>
                      <a:tcPr marL="34353" marR="34353" marT="0" marB="0" anchor="ctr">
                        <a:blipFill rotWithShape="1">
                          <a:blip r:embed="rId2"/>
                          <a:stretch>
                            <a:fillRect l="-152752" t="-116316" b="-22105"/>
                          </a:stretch>
                        </a:blipFill>
                      </a:tcPr>
                    </a:tc>
                  </a:tr>
                  <a:tr h="221600">
                    <a:tc gridSpan="8">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dirty="0" smtClean="0">
                              <a:effectLst/>
                              <a:latin typeface="Arial" panose="020B0604020202020204" pitchFamily="34" charset="0"/>
                              <a:ea typeface="Times New Roman" panose="02020603050405020304" pitchFamily="18" charset="0"/>
                              <a:cs typeface="Arial" panose="020B0604020202020204" pitchFamily="34" charset="0"/>
                            </a:rPr>
                            <a:t>NOTE 1: </a:t>
                          </a:r>
                          <a:r>
                            <a:rPr lang="en-CA" sz="1000" dirty="0" smtClean="0">
                              <a:effectLst/>
                              <a:latin typeface="Arial" panose="020B0604020202020204" pitchFamily="34" charset="0"/>
                              <a:cs typeface="Arial" panose="020B0604020202020204" pitchFamily="34" charset="0"/>
                            </a:rPr>
                            <a:t>rounded to half of SCS</a:t>
                          </a:r>
                          <a:endParaRPr lang="en-US" sz="1000" dirty="0" smtClean="0">
                            <a:effectLst/>
                            <a:latin typeface="Arial" panose="020B0604020202020204" pitchFamily="34" charset="0"/>
                            <a:ea typeface="Times New Roman" panose="02020603050405020304" pitchFamily="18" charset="0"/>
                            <a:cs typeface="Arial" panose="020B0604020202020204" pitchFamily="34" charset="0"/>
                          </a:endParaRPr>
                        </a:p>
                      </a:txBody>
                      <a:tcPr marL="34353" marR="34353" marT="0" marB="0" anchor="ctr"/>
                    </a:tc>
                    <a:tc hMerge="1">
                      <a:txBody>
                        <a:bodyPr/>
                        <a:lstStyle/>
                        <a:p>
                          <a:pPr marL="0" marR="0" algn="ctr">
                            <a:spcBef>
                              <a:spcPts val="0"/>
                            </a:spcBef>
                            <a:spcAft>
                              <a:spcPts val="0"/>
                            </a:spcAft>
                          </a:pPr>
                          <a:endParaRPr lang="en-US" sz="1000" dirty="0">
                            <a:effectLst/>
                            <a:latin typeface="Arial"/>
                            <a:ea typeface="Times New Roman"/>
                            <a:cs typeface="Times New Roman"/>
                          </a:endParaRPr>
                        </a:p>
                      </a:txBody>
                      <a:tcPr marL="34353" marR="34353" marT="0" marB="0" anchor="ctr"/>
                    </a:tc>
                    <a:tc hMerge="1">
                      <a:txBody>
                        <a:bodyPr/>
                        <a:lstStyle/>
                        <a:p>
                          <a:pPr marL="0" marR="0" algn="ctr">
                            <a:spcBef>
                              <a:spcPts val="0"/>
                            </a:spcBef>
                            <a:spcAft>
                              <a:spcPts val="0"/>
                            </a:spcAft>
                          </a:pPr>
                          <a:endParaRPr lang="en-US" sz="1000" dirty="0">
                            <a:effectLst/>
                            <a:latin typeface="Arial"/>
                            <a:ea typeface="Times New Roman"/>
                            <a:cs typeface="Times New Roman"/>
                          </a:endParaRPr>
                        </a:p>
                      </a:txBody>
                      <a:tcPr marL="34353" marR="34353" marT="0" marB="0" anchor="ctr"/>
                    </a:tc>
                    <a:tc hMerge="1">
                      <a:txBody>
                        <a:bodyPr/>
                        <a:lstStyle/>
                        <a:p>
                          <a:pPr marL="0" marR="0" algn="ctr">
                            <a:spcBef>
                              <a:spcPts val="0"/>
                            </a:spcBef>
                            <a:spcAft>
                              <a:spcPts val="0"/>
                            </a:spcAft>
                          </a:pPr>
                          <a:endParaRPr lang="en-US" sz="1000" dirty="0">
                            <a:effectLst/>
                            <a:latin typeface="Arial"/>
                            <a:ea typeface="Times New Roman"/>
                            <a:cs typeface="Times New Roman"/>
                          </a:endParaRPr>
                        </a:p>
                      </a:txBody>
                      <a:tcPr marL="34353" marR="34353"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Arial"/>
                            <a:ea typeface="Times New Roman"/>
                            <a:cs typeface="Times New Roman"/>
                          </a:endParaRPr>
                        </a:p>
                      </a:txBody>
                      <a:tcPr marL="34353" marR="34353" marT="0" marB="0" anchor="ctr"/>
                    </a:tc>
                  </a:tr>
                </a:tbl>
              </a:graphicData>
            </a:graphic>
          </p:graphicFrame>
        </mc:Fallback>
      </mc:AlternateContent>
      <p:sp>
        <p:nvSpPr>
          <p:cNvPr id="4" name="Rectangle 3"/>
          <p:cNvSpPr/>
          <p:nvPr/>
        </p:nvSpPr>
        <p:spPr>
          <a:xfrm>
            <a:off x="5091878" y="1732866"/>
            <a:ext cx="2119491" cy="246221"/>
          </a:xfrm>
          <a:prstGeom prst="rect">
            <a:avLst/>
          </a:prstGeom>
        </p:spPr>
        <p:txBody>
          <a:bodyPr wrap="none">
            <a:spAutoFit/>
          </a:bodyPr>
          <a:lstStyle/>
          <a:p>
            <a:r>
              <a:rPr lang="en-GB" sz="1000" b="1" dirty="0"/>
              <a:t>Table 7.6.4-1: Narrow Band Blocking</a:t>
            </a:r>
            <a:endParaRPr lang="en-US" sz="1000" b="1" dirty="0"/>
          </a:p>
        </p:txBody>
      </p:sp>
    </p:spTree>
    <p:extLst>
      <p:ext uri="{BB962C8B-B14F-4D97-AF65-F5344CB8AC3E}">
        <p14:creationId xmlns:p14="http://schemas.microsoft.com/office/powerpoint/2010/main" val="3023259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304395-0370-3046-A683-5796E74535E5}"/>
              </a:ext>
            </a:extLst>
          </p:cNvPr>
          <p:cNvSpPr>
            <a:spLocks noGrp="1"/>
          </p:cNvSpPr>
          <p:nvPr>
            <p:ph type="title"/>
          </p:nvPr>
        </p:nvSpPr>
        <p:spPr>
          <a:xfrm>
            <a:off x="307497" y="365126"/>
            <a:ext cx="11692991" cy="743484"/>
          </a:xfrm>
        </p:spPr>
        <p:txBody>
          <a:bodyPr>
            <a:normAutofit/>
          </a:bodyPr>
          <a:lstStyle/>
          <a:p>
            <a:r>
              <a:rPr lang="en-CA" sz="4000" dirty="0" smtClean="0"/>
              <a:t>WF: R17 Equation based spurious response from [1]</a:t>
            </a:r>
            <a:endParaRPr lang="x-none" sz="4000" dirty="0"/>
          </a:p>
        </p:txBody>
      </p:sp>
      <p:sp>
        <p:nvSpPr>
          <p:cNvPr id="8" name="TextBox 7"/>
          <p:cNvSpPr txBox="1"/>
          <p:nvPr/>
        </p:nvSpPr>
        <p:spPr>
          <a:xfrm>
            <a:off x="845946" y="4895680"/>
            <a:ext cx="10500108" cy="461665"/>
          </a:xfrm>
          <a:prstGeom prst="rect">
            <a:avLst/>
          </a:prstGeom>
          <a:noFill/>
        </p:spPr>
        <p:txBody>
          <a:bodyPr wrap="square" rtlCol="0">
            <a:spAutoFit/>
          </a:bodyPr>
          <a:lstStyle/>
          <a:p>
            <a:r>
              <a:rPr lang="en-CA" sz="2400" dirty="0" smtClean="0"/>
              <a:t>Equation based approach is adopted for spurious response like in above tables</a:t>
            </a:r>
          </a:p>
        </p:txBody>
      </p:sp>
      <p:graphicFrame>
        <p:nvGraphicFramePr>
          <p:cNvPr id="3" name="Table 2"/>
          <p:cNvGraphicFramePr>
            <a:graphicFrameLocks noGrp="1"/>
          </p:cNvGraphicFramePr>
          <p:nvPr>
            <p:extLst>
              <p:ext uri="{D42A27DB-BD31-4B8C-83A1-F6EECF244321}">
                <p14:modId xmlns:p14="http://schemas.microsoft.com/office/powerpoint/2010/main" val="1172429620"/>
              </p:ext>
            </p:extLst>
          </p:nvPr>
        </p:nvGraphicFramePr>
        <p:xfrm>
          <a:off x="2823918" y="1571863"/>
          <a:ext cx="5972810" cy="1325086"/>
        </p:xfrm>
        <a:graphic>
          <a:graphicData uri="http://schemas.openxmlformats.org/drawingml/2006/table">
            <a:tbl>
              <a:tblPr firstRow="1" firstCol="1" bandRow="1">
                <a:tableStyleId>{5940675A-B579-460E-94D1-54222C63F5DA}</a:tableStyleId>
              </a:tblPr>
              <a:tblGrid>
                <a:gridCol w="922694"/>
                <a:gridCol w="461010"/>
                <a:gridCol w="770573"/>
                <a:gridCol w="770573"/>
                <a:gridCol w="3047960"/>
              </a:tblGrid>
              <a:tr h="182880">
                <a:tc rowSpan="2">
                  <a:txBody>
                    <a:bodyPr/>
                    <a:lstStyle/>
                    <a:p>
                      <a:pPr marL="0" marR="0" algn="ctr">
                        <a:spcBef>
                          <a:spcPts val="0"/>
                        </a:spcBef>
                        <a:spcAft>
                          <a:spcPts val="0"/>
                        </a:spcAft>
                      </a:pPr>
                      <a:r>
                        <a:rPr lang="en-GB" sz="1000" b="1" dirty="0">
                          <a:effectLst/>
                          <a:latin typeface="Arial" panose="020B0604020202020204" pitchFamily="34" charset="0"/>
                          <a:cs typeface="Arial" panose="020B0604020202020204" pitchFamily="34" charset="0"/>
                        </a:rPr>
                        <a:t>RX parameter</a:t>
                      </a:r>
                      <a:endParaRPr lang="en-US" sz="1000" b="1" dirty="0">
                        <a:effectLst/>
                        <a:latin typeface="Arial" panose="020B0604020202020204" pitchFamily="34" charset="0"/>
                        <a:ea typeface="Times New Roman"/>
                        <a:cs typeface="Arial" panose="020B0604020202020204" pitchFamily="34" charset="0"/>
                      </a:endParaRPr>
                    </a:p>
                  </a:txBody>
                  <a:tcPr marL="68580" marR="68580" marT="0" marB="0" anchor="ctr"/>
                </a:tc>
                <a:tc rowSpan="2">
                  <a:txBody>
                    <a:bodyPr/>
                    <a:lstStyle/>
                    <a:p>
                      <a:pPr marL="0" marR="0" algn="ctr">
                        <a:spcBef>
                          <a:spcPts val="0"/>
                        </a:spcBef>
                        <a:spcAft>
                          <a:spcPts val="0"/>
                        </a:spcAft>
                      </a:pPr>
                      <a:r>
                        <a:rPr lang="en-GB" sz="1000" b="1" dirty="0">
                          <a:effectLst/>
                          <a:latin typeface="Arial" panose="020B0604020202020204" pitchFamily="34" charset="0"/>
                          <a:cs typeface="Arial" panose="020B0604020202020204" pitchFamily="34" charset="0"/>
                        </a:rPr>
                        <a:t>Units</a:t>
                      </a:r>
                      <a:endParaRPr lang="en-US" sz="1000" b="1" dirty="0">
                        <a:effectLst/>
                        <a:latin typeface="Arial" panose="020B0604020202020204" pitchFamily="34" charset="0"/>
                        <a:ea typeface="Times New Roman"/>
                        <a:cs typeface="Arial" panose="020B0604020202020204" pitchFamily="34" charset="0"/>
                      </a:endParaRPr>
                    </a:p>
                  </a:txBody>
                  <a:tcPr marL="68580" marR="68580" marT="0" marB="0" anchor="ctr"/>
                </a:tc>
                <a:tc gridSpan="3">
                  <a:txBody>
                    <a:bodyPr/>
                    <a:lstStyle/>
                    <a:p>
                      <a:pPr marL="0" marR="0" algn="ctr">
                        <a:spcBef>
                          <a:spcPts val="0"/>
                        </a:spcBef>
                        <a:spcAft>
                          <a:spcPts val="0"/>
                        </a:spcAft>
                      </a:pPr>
                      <a:r>
                        <a:rPr lang="en-GB" sz="1000" b="1" dirty="0">
                          <a:effectLst/>
                          <a:latin typeface="Arial" panose="020B0604020202020204" pitchFamily="34" charset="0"/>
                          <a:cs typeface="Arial" panose="020B0604020202020204" pitchFamily="34" charset="0"/>
                        </a:rPr>
                        <a:t>Channel bandwidth (MHz)</a:t>
                      </a:r>
                      <a:endParaRPr lang="en-US" sz="1000" b="1" dirty="0">
                        <a:effectLst/>
                        <a:latin typeface="Arial" panose="020B0604020202020204" pitchFamily="34" charset="0"/>
                        <a:ea typeface="Times New Roman"/>
                        <a:cs typeface="Arial" panose="020B0604020202020204" pitchFamily="34" charset="0"/>
                      </a:endParaRPr>
                    </a:p>
                  </a:txBody>
                  <a:tcPr marL="68580" marR="68580" marT="0" marB="0" anchor="ctr"/>
                </a:tc>
                <a:tc hMerge="1">
                  <a:txBody>
                    <a:bodyPr/>
                    <a:lstStyle/>
                    <a:p>
                      <a:endParaRPr lang="en-US"/>
                    </a:p>
                  </a:txBody>
                  <a:tcPr/>
                </a:tc>
                <a:tc hMerge="1">
                  <a:txBody>
                    <a:bodyPr/>
                    <a:lstStyle/>
                    <a:p>
                      <a:endParaRPr lang="en-US"/>
                    </a:p>
                  </a:txBody>
                  <a:tcPr/>
                </a:tc>
              </a:tr>
              <a:tr h="182880">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GB" sz="1000" b="1" dirty="0">
                          <a:effectLst/>
                          <a:latin typeface="Arial" panose="020B0604020202020204" pitchFamily="34" charset="0"/>
                          <a:cs typeface="Arial" panose="020B0604020202020204" pitchFamily="34" charset="0"/>
                        </a:rPr>
                        <a:t>5, 10</a:t>
                      </a:r>
                      <a:endParaRPr lang="en-US" sz="1000" b="1"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b="1" dirty="0">
                          <a:effectLst/>
                          <a:latin typeface="Arial" panose="020B0604020202020204" pitchFamily="34" charset="0"/>
                          <a:cs typeface="Arial" panose="020B0604020202020204" pitchFamily="34" charset="0"/>
                        </a:rPr>
                        <a:t>15</a:t>
                      </a:r>
                      <a:endParaRPr lang="en-US" sz="1000" b="1"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b="1" dirty="0">
                          <a:effectLst/>
                          <a:latin typeface="Arial" panose="020B0604020202020204" pitchFamily="34" charset="0"/>
                          <a:cs typeface="Arial" panose="020B0604020202020204" pitchFamily="34" charset="0"/>
                        </a:rPr>
                        <a:t>20, 25, 30, </a:t>
                      </a:r>
                      <a:r>
                        <a:rPr lang="en-GB" sz="1000" b="1" dirty="0" smtClean="0">
                          <a:solidFill>
                            <a:srgbClr val="FF0000"/>
                          </a:solidFill>
                          <a:effectLst/>
                          <a:latin typeface="Arial" panose="020B0604020202020204" pitchFamily="34" charset="0"/>
                          <a:cs typeface="Arial" panose="020B0604020202020204" pitchFamily="34" charset="0"/>
                        </a:rPr>
                        <a:t>35</a:t>
                      </a:r>
                      <a:r>
                        <a:rPr lang="en-GB" sz="1000" b="1" dirty="0" smtClean="0">
                          <a:effectLst/>
                          <a:latin typeface="Arial" panose="020B0604020202020204" pitchFamily="34" charset="0"/>
                          <a:cs typeface="Arial" panose="020B0604020202020204" pitchFamily="34" charset="0"/>
                        </a:rPr>
                        <a:t>, 40</a:t>
                      </a:r>
                      <a:r>
                        <a:rPr lang="en-GB" sz="1000" b="1" dirty="0">
                          <a:effectLst/>
                          <a:latin typeface="Arial" panose="020B0604020202020204" pitchFamily="34" charset="0"/>
                          <a:cs typeface="Arial" panose="020B0604020202020204" pitchFamily="34" charset="0"/>
                        </a:rPr>
                        <a:t>, </a:t>
                      </a:r>
                      <a:r>
                        <a:rPr lang="en-GB" sz="1000" b="1" dirty="0" smtClean="0">
                          <a:solidFill>
                            <a:srgbClr val="FF0000"/>
                          </a:solidFill>
                          <a:effectLst/>
                          <a:latin typeface="Arial" panose="020B0604020202020204" pitchFamily="34" charset="0"/>
                          <a:cs typeface="Arial" panose="020B0604020202020204" pitchFamily="34" charset="0"/>
                        </a:rPr>
                        <a:t>45</a:t>
                      </a:r>
                      <a:r>
                        <a:rPr lang="en-GB" sz="1000" b="1" dirty="0" smtClean="0">
                          <a:effectLst/>
                          <a:latin typeface="Arial" panose="020B0604020202020204" pitchFamily="34" charset="0"/>
                          <a:cs typeface="Arial" panose="020B0604020202020204" pitchFamily="34" charset="0"/>
                        </a:rPr>
                        <a:t>, 50</a:t>
                      </a:r>
                      <a:r>
                        <a:rPr lang="en-GB" sz="1000" b="1" dirty="0">
                          <a:effectLst/>
                          <a:latin typeface="Arial" panose="020B0604020202020204" pitchFamily="34" charset="0"/>
                          <a:cs typeface="Arial" panose="020B0604020202020204" pitchFamily="34" charset="0"/>
                        </a:rPr>
                        <a:t>, 60, 70, 80, 90, 100</a:t>
                      </a:r>
                      <a:endParaRPr lang="en-US" sz="1000" b="1" dirty="0">
                        <a:effectLst/>
                        <a:latin typeface="Arial" panose="020B0604020202020204" pitchFamily="34" charset="0"/>
                        <a:ea typeface="Times New Roman"/>
                        <a:cs typeface="Arial" panose="020B0604020202020204" pitchFamily="34" charset="0"/>
                      </a:endParaRPr>
                    </a:p>
                  </a:txBody>
                  <a:tcPr marL="68580" marR="68580" marT="0" marB="0" anchor="ctr"/>
                </a:tc>
              </a:tr>
              <a:tr h="59182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dirty="0">
                          <a:effectLst/>
                          <a:latin typeface="Arial" panose="020B0604020202020204" pitchFamily="34" charset="0"/>
                          <a:cs typeface="Arial" panose="020B0604020202020204" pitchFamily="34" charset="0"/>
                        </a:rPr>
                        <a:t>Power in transmission bandwidth </a:t>
                      </a:r>
                      <a:r>
                        <a:rPr lang="en-GB" sz="1000" dirty="0" smtClean="0">
                          <a:effectLst/>
                          <a:latin typeface="Arial" panose="020B0604020202020204" pitchFamily="34" charset="0"/>
                          <a:cs typeface="Arial" panose="020B0604020202020204" pitchFamily="34" charset="0"/>
                        </a:rPr>
                        <a:t>configuration</a:t>
                      </a:r>
                      <a:r>
                        <a:rPr lang="en-GB" sz="1000" baseline="30000" dirty="0" smtClean="0">
                          <a:effectLst/>
                          <a:latin typeface="Arial" panose="020B0604020202020204" pitchFamily="34" charset="0"/>
                          <a:cs typeface="Arial" panose="020B0604020202020204" pitchFamily="34" charset="0"/>
                        </a:rPr>
                        <a:t>1</a:t>
                      </a:r>
                      <a:endParaRPr lang="en-US" sz="1000" dirty="0" smtClean="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dirty="0" err="1">
                          <a:effectLst/>
                          <a:latin typeface="Arial" panose="020B0604020202020204" pitchFamily="34" charset="0"/>
                          <a:cs typeface="Arial" panose="020B0604020202020204" pitchFamily="34" charset="0"/>
                        </a:rPr>
                        <a:t>dBm</a:t>
                      </a: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dirty="0" smtClean="0">
                          <a:effectLst/>
                          <a:latin typeface="Arial" panose="020B0604020202020204" pitchFamily="34" charset="0"/>
                          <a:cs typeface="Arial" panose="020B0604020202020204" pitchFamily="34" charset="0"/>
                        </a:rPr>
                        <a:t>REFSENS</a:t>
                      </a:r>
                    </a:p>
                    <a:p>
                      <a:pPr marL="0" marR="0" algn="ctr">
                        <a:spcBef>
                          <a:spcPts val="0"/>
                        </a:spcBef>
                        <a:spcAft>
                          <a:spcPts val="0"/>
                        </a:spcAft>
                      </a:pPr>
                      <a:r>
                        <a:rPr lang="en-GB" sz="1000" dirty="0" smtClean="0">
                          <a:effectLst/>
                          <a:latin typeface="Arial" panose="020B0604020202020204" pitchFamily="34" charset="0"/>
                          <a:cs typeface="Arial" panose="020B0604020202020204" pitchFamily="34" charset="0"/>
                        </a:rPr>
                        <a:t>+ </a:t>
                      </a:r>
                      <a:r>
                        <a:rPr lang="en-GB" sz="1000" dirty="0">
                          <a:effectLst/>
                          <a:latin typeface="Arial" panose="020B0604020202020204" pitchFamily="34" charset="0"/>
                          <a:cs typeface="Arial" panose="020B0604020202020204" pitchFamily="34" charset="0"/>
                        </a:rPr>
                        <a:t>6 dB</a:t>
                      </a: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dirty="0" smtClean="0">
                          <a:effectLst/>
                          <a:latin typeface="Arial" panose="020B0604020202020204" pitchFamily="34" charset="0"/>
                          <a:cs typeface="Arial" panose="020B0604020202020204" pitchFamily="34" charset="0"/>
                        </a:rPr>
                        <a:t>REFSENS</a:t>
                      </a:r>
                    </a:p>
                    <a:p>
                      <a:pPr marL="0" marR="0" algn="ctr">
                        <a:spcBef>
                          <a:spcPts val="0"/>
                        </a:spcBef>
                        <a:spcAft>
                          <a:spcPts val="0"/>
                        </a:spcAft>
                      </a:pPr>
                      <a:r>
                        <a:rPr lang="en-GB" sz="1000" dirty="0" smtClean="0">
                          <a:effectLst/>
                          <a:latin typeface="Arial" panose="020B0604020202020204" pitchFamily="34" charset="0"/>
                          <a:cs typeface="Arial" panose="020B0604020202020204" pitchFamily="34" charset="0"/>
                        </a:rPr>
                        <a:t>+ </a:t>
                      </a:r>
                      <a:r>
                        <a:rPr lang="en-GB" sz="1000" dirty="0">
                          <a:effectLst/>
                          <a:latin typeface="Arial" panose="020B0604020202020204" pitchFamily="34" charset="0"/>
                          <a:cs typeface="Arial" panose="020B0604020202020204" pitchFamily="34" charset="0"/>
                        </a:rPr>
                        <a:t>7 dB</a:t>
                      </a: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dirty="0">
                          <a:effectLst/>
                          <a:latin typeface="Arial" panose="020B0604020202020204" pitchFamily="34" charset="0"/>
                          <a:cs typeface="Arial" panose="020B0604020202020204" pitchFamily="34" charset="0"/>
                        </a:rPr>
                        <a:t>REFSENS + (9 + 10log</a:t>
                      </a:r>
                      <a:r>
                        <a:rPr lang="en-GB" sz="1000" baseline="-25000" dirty="0">
                          <a:effectLst/>
                          <a:latin typeface="Arial" panose="020B0604020202020204" pitchFamily="34" charset="0"/>
                          <a:cs typeface="Arial" panose="020B0604020202020204" pitchFamily="34" charset="0"/>
                        </a:rPr>
                        <a:t>10</a:t>
                      </a:r>
                      <a:r>
                        <a:rPr lang="en-GB" sz="1000" dirty="0">
                          <a:effectLst/>
                          <a:latin typeface="Arial" panose="020B0604020202020204" pitchFamily="34" charset="0"/>
                          <a:cs typeface="Arial" panose="020B0604020202020204" pitchFamily="34" charset="0"/>
                        </a:rPr>
                        <a:t>(</a:t>
                      </a:r>
                      <a:r>
                        <a:rPr lang="en-GB" sz="1000" dirty="0" err="1">
                          <a:effectLst/>
                          <a:latin typeface="Arial" panose="020B0604020202020204" pitchFamily="34" charset="0"/>
                          <a:cs typeface="Arial" panose="020B0604020202020204" pitchFamily="34" charset="0"/>
                        </a:rPr>
                        <a:t>BW</a:t>
                      </a:r>
                      <a:r>
                        <a:rPr lang="en-GB" sz="1000" baseline="-25000" dirty="0" err="1">
                          <a:effectLst/>
                          <a:latin typeface="Arial" panose="020B0604020202020204" pitchFamily="34" charset="0"/>
                          <a:cs typeface="Arial" panose="020B0604020202020204" pitchFamily="34" charset="0"/>
                        </a:rPr>
                        <a:t>Channel</a:t>
                      </a:r>
                      <a:r>
                        <a:rPr lang="en-GB" sz="1000" dirty="0">
                          <a:effectLst/>
                          <a:latin typeface="Arial" panose="020B0604020202020204" pitchFamily="34" charset="0"/>
                          <a:cs typeface="Arial" panose="020B0604020202020204" pitchFamily="34" charset="0"/>
                        </a:rPr>
                        <a:t> /20)) dB</a:t>
                      </a: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r>
              <a:tr h="349726">
                <a:tc grid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dirty="0" smtClean="0">
                          <a:effectLst/>
                          <a:latin typeface="Arial" panose="020B0604020202020204" pitchFamily="34" charset="0"/>
                          <a:ea typeface="Times New Roman" panose="02020603050405020304" pitchFamily="18" charset="0"/>
                          <a:cs typeface="Arial" panose="020B0604020202020204" pitchFamily="34" charset="0"/>
                        </a:rPr>
                        <a:t>NOTE 1: </a:t>
                      </a:r>
                      <a:r>
                        <a:rPr lang="en-GB" sz="1000" dirty="0" smtClean="0">
                          <a:effectLst/>
                          <a:latin typeface="Arial" panose="020B0604020202020204" pitchFamily="34" charset="0"/>
                          <a:cs typeface="Arial" panose="020B0604020202020204" pitchFamily="34" charset="0"/>
                        </a:rPr>
                        <a:t>Power in transmission bandwidth configuration</a:t>
                      </a:r>
                      <a:r>
                        <a:rPr lang="en-US" sz="1000" kern="1200" baseline="0" dirty="0" smtClean="0">
                          <a:solidFill>
                            <a:schemeClr val="tx1"/>
                          </a:solidFill>
                          <a:effectLst/>
                          <a:latin typeface="Arial" panose="020B0604020202020204" pitchFamily="34" charset="0"/>
                          <a:cs typeface="Arial" panose="020B0604020202020204" pitchFamily="34" charset="0"/>
                        </a:rPr>
                        <a:t> </a:t>
                      </a:r>
                      <a:r>
                        <a:rPr lang="en-CA" sz="1000" dirty="0" smtClean="0">
                          <a:effectLst/>
                          <a:latin typeface="Arial" panose="020B0604020202020204" pitchFamily="34" charset="0"/>
                          <a:ea typeface="Times New Roman" panose="02020603050405020304" pitchFamily="18" charset="0"/>
                          <a:cs typeface="Arial" panose="020B0604020202020204" pitchFamily="34" charset="0"/>
                        </a:rPr>
                        <a:t>value is rounded to the next higher 0.5dB value</a:t>
                      </a:r>
                      <a:endParaRPr lang="en-US" sz="1000" dirty="0" smtClean="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hMerge="1">
                  <a:txBody>
                    <a:bodyPr/>
                    <a:lstStyle/>
                    <a:p>
                      <a:pPr marL="0" marR="0" algn="ctr">
                        <a:spcBef>
                          <a:spcPts val="0"/>
                        </a:spcBef>
                        <a:spcAft>
                          <a:spcPts val="0"/>
                        </a:spcAft>
                      </a:pP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c hMerge="1">
                  <a:txBody>
                    <a:bodyPr/>
                    <a:lstStyle/>
                    <a:p>
                      <a:pPr marL="0" marR="0" algn="ctr">
                        <a:spcBef>
                          <a:spcPts val="0"/>
                        </a:spcBef>
                        <a:spcAft>
                          <a:spcPts val="0"/>
                        </a:spcAft>
                      </a:pP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c hMerge="1">
                  <a:txBody>
                    <a:bodyPr/>
                    <a:lstStyle/>
                    <a:p>
                      <a:pPr marL="0" marR="0" algn="ctr">
                        <a:spcBef>
                          <a:spcPts val="0"/>
                        </a:spcBef>
                        <a:spcAft>
                          <a:spcPts val="0"/>
                        </a:spcAft>
                      </a:pP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c hMerge="1">
                  <a:txBody>
                    <a:bodyPr/>
                    <a:lstStyle/>
                    <a:p>
                      <a:pPr marL="0" marR="0" algn="ctr">
                        <a:spcBef>
                          <a:spcPts val="0"/>
                        </a:spcBef>
                        <a:spcAft>
                          <a:spcPts val="0"/>
                        </a:spcAft>
                      </a:pP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r>
            </a:tbl>
          </a:graphicData>
        </a:graphic>
      </p:graphicFrame>
      <p:sp>
        <p:nvSpPr>
          <p:cNvPr id="4" name="Rectangle 3"/>
          <p:cNvSpPr/>
          <p:nvPr/>
        </p:nvSpPr>
        <p:spPr>
          <a:xfrm>
            <a:off x="2732410" y="1301311"/>
            <a:ext cx="6096000" cy="246221"/>
          </a:xfrm>
          <a:prstGeom prst="rect">
            <a:avLst/>
          </a:prstGeom>
        </p:spPr>
        <p:txBody>
          <a:bodyPr>
            <a:spAutoFit/>
          </a:bodyPr>
          <a:lstStyle/>
          <a:p>
            <a:r>
              <a:rPr lang="en-GB" sz="1000" b="1" dirty="0"/>
              <a:t>Table 7.7-1: Spurious response parameters for NR bands with </a:t>
            </a:r>
            <a:r>
              <a:rPr lang="en-GB" sz="1000" b="1" dirty="0" err="1"/>
              <a:t>F</a:t>
            </a:r>
            <a:r>
              <a:rPr lang="en-GB" sz="1000" b="1" baseline="-25000" dirty="0" err="1"/>
              <a:t>DL_high</a:t>
            </a:r>
            <a:r>
              <a:rPr lang="en-GB" sz="1000" b="1" dirty="0"/>
              <a:t> &lt; 2700 MHz and </a:t>
            </a:r>
            <a:r>
              <a:rPr lang="en-GB" sz="1000" b="1" dirty="0" err="1"/>
              <a:t>F</a:t>
            </a:r>
            <a:r>
              <a:rPr lang="en-GB" sz="1000" b="1" baseline="-25000" dirty="0" err="1"/>
              <a:t>UL_high</a:t>
            </a:r>
            <a:r>
              <a:rPr lang="en-GB" sz="1000" b="1" dirty="0"/>
              <a:t> &lt; 2700 MHz</a:t>
            </a:r>
            <a:endParaRPr lang="en-US" sz="1000" b="1" dirty="0"/>
          </a:p>
        </p:txBody>
      </p:sp>
      <p:graphicFrame>
        <p:nvGraphicFramePr>
          <p:cNvPr id="5" name="Table 4"/>
          <p:cNvGraphicFramePr>
            <a:graphicFrameLocks noGrp="1"/>
          </p:cNvGraphicFramePr>
          <p:nvPr>
            <p:extLst>
              <p:ext uri="{D42A27DB-BD31-4B8C-83A1-F6EECF244321}">
                <p14:modId xmlns:p14="http://schemas.microsoft.com/office/powerpoint/2010/main" val="3119435316"/>
              </p:ext>
            </p:extLst>
          </p:nvPr>
        </p:nvGraphicFramePr>
        <p:xfrm>
          <a:off x="3139507" y="3554411"/>
          <a:ext cx="5529021" cy="975360"/>
        </p:xfrm>
        <a:graphic>
          <a:graphicData uri="http://schemas.openxmlformats.org/drawingml/2006/table">
            <a:tbl>
              <a:tblPr firstRow="1" firstCol="1" bandRow="1">
                <a:tableStyleId>{5940675A-B579-460E-94D1-54222C63F5DA}</a:tableStyleId>
              </a:tblPr>
              <a:tblGrid>
                <a:gridCol w="874142"/>
                <a:gridCol w="436582"/>
                <a:gridCol w="761039"/>
                <a:gridCol w="770573"/>
                <a:gridCol w="2686685"/>
              </a:tblGrid>
              <a:tr h="182880">
                <a:tc rowSpan="2">
                  <a:txBody>
                    <a:bodyPr/>
                    <a:lstStyle/>
                    <a:p>
                      <a:pPr marL="0" marR="0" algn="ctr">
                        <a:spcBef>
                          <a:spcPts val="0"/>
                        </a:spcBef>
                        <a:spcAft>
                          <a:spcPts val="0"/>
                        </a:spcAft>
                      </a:pPr>
                      <a:r>
                        <a:rPr lang="en-GB" sz="1000" b="1" dirty="0">
                          <a:effectLst/>
                          <a:latin typeface="Arial" panose="020B0604020202020204" pitchFamily="34" charset="0"/>
                          <a:cs typeface="Arial" panose="020B0604020202020204" pitchFamily="34" charset="0"/>
                        </a:rPr>
                        <a:t>RX parameter</a:t>
                      </a:r>
                      <a:endParaRPr lang="en-US" sz="1000" b="1" dirty="0">
                        <a:effectLst/>
                        <a:latin typeface="Arial" panose="020B0604020202020204" pitchFamily="34" charset="0"/>
                        <a:ea typeface="Times New Roman"/>
                        <a:cs typeface="Arial" panose="020B0604020202020204" pitchFamily="34" charset="0"/>
                      </a:endParaRPr>
                    </a:p>
                  </a:txBody>
                  <a:tcPr marL="68580" marR="68580" marT="0" marB="0" anchor="ctr"/>
                </a:tc>
                <a:tc rowSpan="2">
                  <a:txBody>
                    <a:bodyPr/>
                    <a:lstStyle/>
                    <a:p>
                      <a:pPr marL="0" marR="0" algn="ctr">
                        <a:spcBef>
                          <a:spcPts val="0"/>
                        </a:spcBef>
                        <a:spcAft>
                          <a:spcPts val="0"/>
                        </a:spcAft>
                      </a:pPr>
                      <a:r>
                        <a:rPr lang="en-GB" sz="1000" b="1" dirty="0">
                          <a:effectLst/>
                          <a:latin typeface="Arial" panose="020B0604020202020204" pitchFamily="34" charset="0"/>
                          <a:cs typeface="Arial" panose="020B0604020202020204" pitchFamily="34" charset="0"/>
                        </a:rPr>
                        <a:t>Units</a:t>
                      </a:r>
                      <a:endParaRPr lang="en-US" sz="1000" b="1" dirty="0">
                        <a:effectLst/>
                        <a:latin typeface="Arial" panose="020B0604020202020204" pitchFamily="34" charset="0"/>
                        <a:ea typeface="Times New Roman"/>
                        <a:cs typeface="Arial" panose="020B0604020202020204" pitchFamily="34" charset="0"/>
                      </a:endParaRPr>
                    </a:p>
                  </a:txBody>
                  <a:tcPr marL="68580" marR="68580" marT="0" marB="0" anchor="ctr"/>
                </a:tc>
                <a:tc gridSpan="3">
                  <a:txBody>
                    <a:bodyPr/>
                    <a:lstStyle/>
                    <a:p>
                      <a:pPr marL="0" marR="0" algn="ctr">
                        <a:spcBef>
                          <a:spcPts val="0"/>
                        </a:spcBef>
                        <a:spcAft>
                          <a:spcPts val="0"/>
                        </a:spcAft>
                      </a:pPr>
                      <a:r>
                        <a:rPr lang="en-GB" sz="1000" b="1" dirty="0">
                          <a:effectLst/>
                          <a:latin typeface="Arial" panose="020B0604020202020204" pitchFamily="34" charset="0"/>
                          <a:cs typeface="Arial" panose="020B0604020202020204" pitchFamily="34" charset="0"/>
                        </a:rPr>
                        <a:t>Channel bandwidth (MHz)</a:t>
                      </a:r>
                      <a:endParaRPr lang="en-US" sz="1000" b="1" dirty="0">
                        <a:effectLst/>
                        <a:latin typeface="Arial" panose="020B0604020202020204" pitchFamily="34" charset="0"/>
                        <a:ea typeface="Times New Roman"/>
                        <a:cs typeface="Arial" panose="020B0604020202020204" pitchFamily="34" charset="0"/>
                      </a:endParaRPr>
                    </a:p>
                  </a:txBody>
                  <a:tcPr marL="68580" marR="68580" marT="0" marB="0" anchor="ctr"/>
                </a:tc>
                <a:tc hMerge="1">
                  <a:txBody>
                    <a:bodyPr/>
                    <a:lstStyle/>
                    <a:p>
                      <a:endParaRPr lang="en-US"/>
                    </a:p>
                  </a:txBody>
                  <a:tcPr/>
                </a:tc>
                <a:tc hMerge="1">
                  <a:txBody>
                    <a:bodyPr/>
                    <a:lstStyle/>
                    <a:p>
                      <a:endParaRPr lang="en-US"/>
                    </a:p>
                  </a:txBody>
                  <a:tcPr/>
                </a:tc>
              </a:tr>
              <a:tr h="182880">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GB" sz="1000" b="1" dirty="0">
                          <a:effectLst/>
                          <a:latin typeface="Arial" panose="020B0604020202020204" pitchFamily="34" charset="0"/>
                          <a:cs typeface="Arial" panose="020B0604020202020204" pitchFamily="34" charset="0"/>
                        </a:rPr>
                        <a:t>10</a:t>
                      </a:r>
                      <a:endParaRPr lang="en-US" sz="1000" b="1"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b="1">
                          <a:effectLst/>
                          <a:latin typeface="Arial" panose="020B0604020202020204" pitchFamily="34" charset="0"/>
                          <a:cs typeface="Arial" panose="020B0604020202020204" pitchFamily="34" charset="0"/>
                        </a:rPr>
                        <a:t>15</a:t>
                      </a:r>
                      <a:endParaRPr lang="en-US" sz="1000" b="1">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b="1" dirty="0">
                          <a:effectLst/>
                          <a:latin typeface="Arial" panose="020B0604020202020204" pitchFamily="34" charset="0"/>
                          <a:cs typeface="Arial" panose="020B0604020202020204" pitchFamily="34" charset="0"/>
                        </a:rPr>
                        <a:t>20, 25, 30, </a:t>
                      </a:r>
                      <a:r>
                        <a:rPr lang="en-GB" sz="1000" b="1" dirty="0" smtClean="0">
                          <a:solidFill>
                            <a:srgbClr val="FF0000"/>
                          </a:solidFill>
                          <a:effectLst/>
                          <a:latin typeface="Arial" panose="020B0604020202020204" pitchFamily="34" charset="0"/>
                          <a:cs typeface="Arial" panose="020B0604020202020204" pitchFamily="34" charset="0"/>
                        </a:rPr>
                        <a:t>35</a:t>
                      </a:r>
                      <a:r>
                        <a:rPr lang="en-GB" sz="1000" b="1" dirty="0" smtClean="0">
                          <a:effectLst/>
                          <a:latin typeface="Arial" panose="020B0604020202020204" pitchFamily="34" charset="0"/>
                          <a:cs typeface="Arial" panose="020B0604020202020204" pitchFamily="34" charset="0"/>
                        </a:rPr>
                        <a:t>, 40</a:t>
                      </a:r>
                      <a:r>
                        <a:rPr lang="en-GB" sz="1000" b="1" dirty="0">
                          <a:effectLst/>
                          <a:latin typeface="Arial" panose="020B0604020202020204" pitchFamily="34" charset="0"/>
                          <a:cs typeface="Arial" panose="020B0604020202020204" pitchFamily="34" charset="0"/>
                        </a:rPr>
                        <a:t>, </a:t>
                      </a:r>
                      <a:r>
                        <a:rPr lang="en-GB" sz="1000" b="1" dirty="0" smtClean="0">
                          <a:solidFill>
                            <a:srgbClr val="FF0000"/>
                          </a:solidFill>
                          <a:effectLst/>
                          <a:latin typeface="Arial" panose="020B0604020202020204" pitchFamily="34" charset="0"/>
                          <a:cs typeface="Arial" panose="020B0604020202020204" pitchFamily="34" charset="0"/>
                        </a:rPr>
                        <a:t>45</a:t>
                      </a:r>
                      <a:r>
                        <a:rPr lang="en-GB" sz="1000" b="1" dirty="0" smtClean="0">
                          <a:effectLst/>
                          <a:latin typeface="Arial" panose="020B0604020202020204" pitchFamily="34" charset="0"/>
                          <a:cs typeface="Arial" panose="020B0604020202020204" pitchFamily="34" charset="0"/>
                        </a:rPr>
                        <a:t>, 50</a:t>
                      </a:r>
                      <a:r>
                        <a:rPr lang="en-GB" sz="1000" b="1" dirty="0">
                          <a:effectLst/>
                          <a:latin typeface="Arial" panose="020B0604020202020204" pitchFamily="34" charset="0"/>
                          <a:cs typeface="Arial" panose="020B0604020202020204" pitchFamily="34" charset="0"/>
                        </a:rPr>
                        <a:t>, 60, 70, 80, 90, 100</a:t>
                      </a:r>
                      <a:endParaRPr lang="en-US" sz="1000" b="1" dirty="0">
                        <a:effectLst/>
                        <a:latin typeface="Arial" panose="020B0604020202020204" pitchFamily="34" charset="0"/>
                        <a:ea typeface="Times New Roman"/>
                        <a:cs typeface="Arial" panose="020B0604020202020204" pitchFamily="34" charset="0"/>
                      </a:endParaRPr>
                    </a:p>
                  </a:txBody>
                  <a:tcPr marL="68580" marR="68580" marT="0" marB="0" anchor="ctr"/>
                </a:tc>
              </a:tr>
              <a:tr h="582295">
                <a:tc>
                  <a:txBody>
                    <a:bodyPr/>
                    <a:lstStyle/>
                    <a:p>
                      <a:pPr marL="0" marR="0" algn="ctr">
                        <a:spcBef>
                          <a:spcPts val="0"/>
                        </a:spcBef>
                        <a:spcAft>
                          <a:spcPts val="0"/>
                        </a:spcAft>
                      </a:pPr>
                      <a:r>
                        <a:rPr lang="en-GB" sz="1000">
                          <a:effectLst/>
                          <a:latin typeface="Arial" panose="020B0604020202020204" pitchFamily="34" charset="0"/>
                          <a:cs typeface="Arial" panose="020B0604020202020204" pitchFamily="34" charset="0"/>
                        </a:rPr>
                        <a:t>Power in transmission bandwidth configuration</a:t>
                      </a:r>
                      <a:endParaRPr lang="en-US" sz="10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a:effectLst/>
                          <a:latin typeface="Arial" panose="020B0604020202020204" pitchFamily="34" charset="0"/>
                          <a:cs typeface="Arial" panose="020B0604020202020204" pitchFamily="34" charset="0"/>
                        </a:rPr>
                        <a:t>dBm</a:t>
                      </a:r>
                      <a:endParaRPr lang="en-US" sz="10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dirty="0" smtClean="0">
                          <a:effectLst/>
                          <a:latin typeface="Arial" panose="020B0604020202020204" pitchFamily="34" charset="0"/>
                          <a:cs typeface="Arial" panose="020B0604020202020204" pitchFamily="34" charset="0"/>
                        </a:rPr>
                        <a:t>REFSENS</a:t>
                      </a:r>
                    </a:p>
                    <a:p>
                      <a:pPr marL="0" marR="0" algn="ctr">
                        <a:spcBef>
                          <a:spcPts val="0"/>
                        </a:spcBef>
                        <a:spcAft>
                          <a:spcPts val="0"/>
                        </a:spcAft>
                      </a:pPr>
                      <a:r>
                        <a:rPr lang="en-GB" sz="1000" dirty="0" smtClean="0">
                          <a:effectLst/>
                          <a:latin typeface="Arial" panose="020B0604020202020204" pitchFamily="34" charset="0"/>
                          <a:cs typeface="Arial" panose="020B0604020202020204" pitchFamily="34" charset="0"/>
                        </a:rPr>
                        <a:t>+ </a:t>
                      </a:r>
                      <a:r>
                        <a:rPr lang="en-GB" sz="1000" dirty="0">
                          <a:effectLst/>
                          <a:latin typeface="Arial" panose="020B0604020202020204" pitchFamily="34" charset="0"/>
                          <a:cs typeface="Arial" panose="020B0604020202020204" pitchFamily="34" charset="0"/>
                        </a:rPr>
                        <a:t>6 dB</a:t>
                      </a: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dirty="0" smtClean="0">
                          <a:effectLst/>
                          <a:latin typeface="Arial" panose="020B0604020202020204" pitchFamily="34" charset="0"/>
                          <a:cs typeface="Arial" panose="020B0604020202020204" pitchFamily="34" charset="0"/>
                        </a:rPr>
                        <a:t>REFSENS</a:t>
                      </a:r>
                    </a:p>
                    <a:p>
                      <a:pPr marL="0" marR="0" algn="ctr">
                        <a:spcBef>
                          <a:spcPts val="0"/>
                        </a:spcBef>
                        <a:spcAft>
                          <a:spcPts val="0"/>
                        </a:spcAft>
                      </a:pPr>
                      <a:r>
                        <a:rPr lang="en-GB" sz="1000" dirty="0" smtClean="0">
                          <a:effectLst/>
                          <a:latin typeface="Arial" panose="020B0604020202020204" pitchFamily="34" charset="0"/>
                          <a:cs typeface="Arial" panose="020B0604020202020204" pitchFamily="34" charset="0"/>
                        </a:rPr>
                        <a:t>+ </a:t>
                      </a:r>
                      <a:r>
                        <a:rPr lang="en-GB" sz="1000" dirty="0">
                          <a:effectLst/>
                          <a:latin typeface="Arial" panose="020B0604020202020204" pitchFamily="34" charset="0"/>
                          <a:cs typeface="Arial" panose="020B0604020202020204" pitchFamily="34" charset="0"/>
                        </a:rPr>
                        <a:t>7 dB</a:t>
                      </a: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000" dirty="0">
                          <a:effectLst/>
                          <a:latin typeface="Arial" panose="020B0604020202020204" pitchFamily="34" charset="0"/>
                          <a:cs typeface="Arial" panose="020B0604020202020204" pitchFamily="34" charset="0"/>
                        </a:rPr>
                        <a:t>REFSENS + 9 dB</a:t>
                      </a:r>
                      <a:endParaRPr lang="en-US" sz="1000" dirty="0">
                        <a:effectLst/>
                        <a:latin typeface="Arial" panose="020B0604020202020204" pitchFamily="34" charset="0"/>
                        <a:ea typeface="Times New Roman"/>
                        <a:cs typeface="Arial" panose="020B0604020202020204" pitchFamily="34" charset="0"/>
                      </a:endParaRPr>
                    </a:p>
                  </a:txBody>
                  <a:tcPr marL="68580" marR="68580" marT="0" marB="0" anchor="ctr"/>
                </a:tc>
              </a:tr>
            </a:tbl>
          </a:graphicData>
        </a:graphic>
      </p:graphicFrame>
      <p:sp>
        <p:nvSpPr>
          <p:cNvPr id="6" name="Rectangle 5"/>
          <p:cNvSpPr/>
          <p:nvPr/>
        </p:nvSpPr>
        <p:spPr>
          <a:xfrm>
            <a:off x="3048000" y="3105835"/>
            <a:ext cx="6096000" cy="246221"/>
          </a:xfrm>
          <a:prstGeom prst="rect">
            <a:avLst/>
          </a:prstGeom>
        </p:spPr>
        <p:txBody>
          <a:bodyPr>
            <a:spAutoFit/>
          </a:bodyPr>
          <a:lstStyle/>
          <a:p>
            <a:r>
              <a:rPr lang="en-GB" sz="1000" b="1" dirty="0"/>
              <a:t>Table 7.7.1-1a: Spurious response parameters for NR bands with </a:t>
            </a:r>
            <a:r>
              <a:rPr lang="en-GB" sz="1000" b="1" dirty="0" err="1"/>
              <a:t>F</a:t>
            </a:r>
            <a:r>
              <a:rPr lang="en-GB" sz="1000" b="1" baseline="-25000" dirty="0" err="1"/>
              <a:t>DL_low</a:t>
            </a:r>
            <a:r>
              <a:rPr lang="en-GB" sz="1000" b="1" baseline="-25000" dirty="0"/>
              <a:t> </a:t>
            </a:r>
            <a:r>
              <a:rPr lang="en-GB" sz="1000" b="1" dirty="0"/>
              <a:t>≥ 3300 MHz and </a:t>
            </a:r>
            <a:r>
              <a:rPr lang="en-GB" sz="1000" b="1" dirty="0" err="1"/>
              <a:t>F</a:t>
            </a:r>
            <a:r>
              <a:rPr lang="en-GB" sz="1000" b="1" baseline="-25000" dirty="0" err="1"/>
              <a:t>UL_low</a:t>
            </a:r>
            <a:r>
              <a:rPr lang="en-GB" sz="1000" b="1" baseline="-25000" dirty="0"/>
              <a:t> </a:t>
            </a:r>
            <a:r>
              <a:rPr lang="en-GB" sz="1000" b="1" dirty="0"/>
              <a:t>≥ 3300 MHz</a:t>
            </a:r>
            <a:endParaRPr lang="en-US" sz="1000" b="1" dirty="0"/>
          </a:p>
        </p:txBody>
      </p:sp>
    </p:spTree>
    <p:extLst>
      <p:ext uri="{BB962C8B-B14F-4D97-AF65-F5344CB8AC3E}">
        <p14:creationId xmlns:p14="http://schemas.microsoft.com/office/powerpoint/2010/main" val="21499025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AA7AC0C743A294CADF60F661720E3E6" ma:contentTypeVersion="10" ma:contentTypeDescription="Create a new document." ma:contentTypeScope="" ma:versionID="393421504b390e75c13e1df3eeeba9ad">
  <xsd:schema xmlns:xsd="http://www.w3.org/2001/XMLSchema" xmlns:xs="http://www.w3.org/2001/XMLSchema" xmlns:p="http://schemas.microsoft.com/office/2006/metadata/properties" xmlns:ns3="6f846979-0e6f-42ff-8b87-e1893efeda99" targetNamespace="http://schemas.microsoft.com/office/2006/metadata/properties" ma:root="true" ma:fieldsID="e5c1c0fc1bab5f01085b46c370843bbe" ns3:_="">
    <xsd:import namespace="6f846979-0e6f-42ff-8b87-e1893efeda99"/>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f846979-0e6f-42ff-8b87-e1893efeda9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DFF7558-FF60-429D-8AA9-D2D16FD4CAE2}">
  <ds:schemaRefs>
    <ds:schemaRef ds:uri="http://schemas.microsoft.com/sharepoint/v3/contenttype/forms"/>
  </ds:schemaRefs>
</ds:datastoreItem>
</file>

<file path=customXml/itemProps2.xml><?xml version="1.0" encoding="utf-8"?>
<ds:datastoreItem xmlns:ds="http://schemas.openxmlformats.org/officeDocument/2006/customXml" ds:itemID="{CE96A4C6-9032-4E5E-BE6E-A04CC0260A1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f846979-0e6f-42ff-8b87-e1893efeda9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2D86B90-44A4-4D14-B93E-0D265AB056AF}">
  <ds:schemaRefs>
    <ds:schemaRef ds:uri="http://purl.org/dc/elements/1.1/"/>
    <ds:schemaRef ds:uri="http://schemas.microsoft.com/office/infopath/2007/PartnerControls"/>
    <ds:schemaRef ds:uri="http://schemas.microsoft.com/office/2006/documentManagement/types"/>
    <ds:schemaRef ds:uri="http://schemas.openxmlformats.org/package/2006/metadata/core-properties"/>
    <ds:schemaRef ds:uri="http://purl.org/dc/terms/"/>
    <ds:schemaRef ds:uri="http://purl.org/dc/dcmitype/"/>
    <ds:schemaRef ds:uri="6f846979-0e6f-42ff-8b87-e1893efeda99"/>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2078</TotalTime>
  <Words>2943</Words>
  <Application>Microsoft Office PowerPoint</Application>
  <PresentationFormat>Custom</PresentationFormat>
  <Paragraphs>484</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WF on general aspects for UE RF requirements</vt:lpstr>
      <vt:lpstr>Scope</vt:lpstr>
      <vt:lpstr>Background on entering 35/45MHz channel BW in UE requirements for bands in the WI:</vt:lpstr>
      <vt:lpstr>WF: R17 Equation based SEM from [1]</vt:lpstr>
      <vt:lpstr>WF: R17 Equation based maximum input power</vt:lpstr>
      <vt:lpstr>WF: R17 Equation based ACS from [1]</vt:lpstr>
      <vt:lpstr>WF: R17 Equation based Blocking from [1]</vt:lpstr>
      <vt:lpstr>WF: R17 Equation based Blocking from [1]</vt:lpstr>
      <vt:lpstr>WF: R17 Equation based spurious response from [1]</vt:lpstr>
      <vt:lpstr>WF on tables where equation based approach can’t apply</vt:lpstr>
      <vt:lpstr>Background on adding 35/45MHz channel BW for bands-combinations:</vt:lpstr>
      <vt:lpstr>Adding 35/45MHz channel BW for bands-combinations</vt:lpstr>
      <vt:lpstr>Background on UL configuration and UL BW limitation :</vt:lpstr>
      <vt:lpstr>WF on n8 and n71 UL BW:</vt:lpstr>
      <vt:lpstr>WF on n25 UL BW:</vt:lpstr>
      <vt:lpstr>References:</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new intra-band CA BW classes for NR-U</dc:title>
  <dc:creator>Apple</dc:creator>
  <cp:lastModifiedBy>Skyworks</cp:lastModifiedBy>
  <cp:revision>92</cp:revision>
  <dcterms:created xsi:type="dcterms:W3CDTF">2020-03-02T22:32:10Z</dcterms:created>
  <dcterms:modified xsi:type="dcterms:W3CDTF">2020-11-11T17:00:28Z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0x0101003AA7AC0C743A294CADF60F661720E3E6</vt:lpwstr>
  </property>
</Properties>
</file>