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sldIdLst>
    <p:sldId id="256" r:id="rId2"/>
    <p:sldId id="284" r:id="rId3"/>
    <p:sldId id="297" r:id="rId4"/>
    <p:sldId id="298" r:id="rId5"/>
    <p:sldId id="299" r:id="rId6"/>
    <p:sldId id="300" r:id="rId7"/>
    <p:sldId id="296"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96424" autoAdjust="0"/>
  </p:normalViewPr>
  <p:slideViewPr>
    <p:cSldViewPr snapToGrid="0">
      <p:cViewPr varScale="1">
        <p:scale>
          <a:sx n="70" d="100"/>
          <a:sy n="70" d="100"/>
        </p:scale>
        <p:origin x="74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77CB8-84A1-45D8-829E-D1E8976B938D}" type="datetimeFigureOut">
              <a:rPr lang="zh-CN" altLang="en-US" smtClean="0"/>
              <a:t>2020/11/12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131C0-A4DB-454F-9D59-F72C6894810F}" type="slidenum">
              <a:rPr lang="zh-CN" altLang="en-US" smtClean="0"/>
              <a:t>‹#›</a:t>
            </a:fld>
            <a:endParaRPr lang="zh-CN" altLang="en-US"/>
          </a:p>
        </p:txBody>
      </p:sp>
    </p:spTree>
    <p:extLst>
      <p:ext uri="{BB962C8B-B14F-4D97-AF65-F5344CB8AC3E}">
        <p14:creationId xmlns:p14="http://schemas.microsoft.com/office/powerpoint/2010/main" val="296336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1B131C0-A4DB-454F-9D59-F72C6894810F}" type="slidenum">
              <a:rPr lang="zh-CN" altLang="en-US" smtClean="0"/>
              <a:t>2</a:t>
            </a:fld>
            <a:endParaRPr lang="zh-CN" altLang="en-US"/>
          </a:p>
        </p:txBody>
      </p:sp>
    </p:spTree>
    <p:extLst>
      <p:ext uri="{BB962C8B-B14F-4D97-AF65-F5344CB8AC3E}">
        <p14:creationId xmlns:p14="http://schemas.microsoft.com/office/powerpoint/2010/main" val="169007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7864" y="926418"/>
            <a:ext cx="10320528" cy="2387600"/>
          </a:xfrm>
        </p:spPr>
        <p:txBody>
          <a:bodyPr>
            <a:normAutofit/>
          </a:bodyPr>
          <a:lstStyle/>
          <a:p>
            <a:r>
              <a:rPr lang="en-US" dirty="0"/>
              <a:t>WF on DC location reporting for intra-band UL CA</a:t>
            </a:r>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a:t>Huawei, HiSilicon</a:t>
            </a:r>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smtClean="0"/>
              <a:t>R4-2016816</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#97-e</a:t>
            </a:r>
          </a:p>
          <a:p>
            <a:r>
              <a:rPr lang="en-US" altLang="zh-CN" b="1" dirty="0"/>
              <a:t>Nov</a:t>
            </a:r>
            <a:r>
              <a:rPr lang="en-US" b="1" dirty="0"/>
              <a:t> 2</a:t>
            </a:r>
            <a:r>
              <a:rPr lang="en-US" altLang="zh-CN" b="1" baseline="30000" dirty="0"/>
              <a:t>nd</a:t>
            </a:r>
            <a:r>
              <a:rPr lang="en-US" b="1" dirty="0"/>
              <a:t> – 13</a:t>
            </a:r>
            <a:r>
              <a:rPr lang="en-US" b="1" baseline="30000" dirty="0"/>
              <a:t>th</a:t>
            </a:r>
            <a:r>
              <a:rPr lang="en-US" b="1" dirty="0"/>
              <a:t>, 2020</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83" y="-8388"/>
            <a:ext cx="10515600" cy="471954"/>
          </a:xfrm>
        </p:spPr>
        <p:txBody>
          <a:bodyPr vert="horz" lIns="91440" tIns="45720" rIns="91440" bIns="45720" rtlCol="0" anchor="ctr">
            <a:normAutofit fontScale="90000"/>
          </a:bodyPr>
          <a:lstStyle/>
          <a:p>
            <a:r>
              <a:rPr lang="en-US" altLang="zh-CN" sz="3200" b="1" dirty="0">
                <a:latin typeface="Calibri" panose="020F0502020204030204" pitchFamily="34" charset="0"/>
                <a:cs typeface="Calibri" panose="020F0502020204030204" pitchFamily="34" charset="0"/>
              </a:rPr>
              <a:t>Background</a:t>
            </a:r>
            <a:endParaRPr lang="zh-CN" altLang="en-US" sz="3200" b="1" dirty="0">
              <a:latin typeface="Calibri" panose="020F0502020204030204" pitchFamily="34" charset="0"/>
              <a:cs typeface="Calibri" panose="020F0502020204030204" pitchFamily="34" charset="0"/>
            </a:endParaRPr>
          </a:p>
        </p:txBody>
      </p:sp>
      <p:sp>
        <p:nvSpPr>
          <p:cNvPr id="6"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文本框 11"/>
          <p:cNvSpPr txBox="1"/>
          <p:nvPr/>
        </p:nvSpPr>
        <p:spPr>
          <a:xfrm>
            <a:off x="95026" y="3166862"/>
            <a:ext cx="6832995"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Comments from companies in RAN#89-e on the above solutions:</a:t>
            </a:r>
            <a:endParaRPr lang="zh-CN" altLang="en-US" b="1" dirty="0"/>
          </a:p>
        </p:txBody>
      </p:sp>
      <p:sp>
        <p:nvSpPr>
          <p:cNvPr id="13" name="文本框 12"/>
          <p:cNvSpPr txBox="1"/>
          <p:nvPr/>
        </p:nvSpPr>
        <p:spPr>
          <a:xfrm>
            <a:off x="66499" y="502744"/>
            <a:ext cx="6832995"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2 solutions provided in approved LS R4-2011906:</a:t>
            </a:r>
            <a:endParaRPr lang="zh-CN" altLang="en-US" b="1" dirty="0"/>
          </a:p>
        </p:txBody>
      </p:sp>
      <p:sp>
        <p:nvSpPr>
          <p:cNvPr id="9" name="矩形 8"/>
          <p:cNvSpPr/>
          <p:nvPr/>
        </p:nvSpPr>
        <p:spPr>
          <a:xfrm>
            <a:off x="44237" y="881595"/>
            <a:ext cx="10836283" cy="600164"/>
          </a:xfrm>
          <a:prstGeom prst="rect">
            <a:avLst/>
          </a:prstGeom>
        </p:spPr>
        <p:txBody>
          <a:bodyPr wrap="square">
            <a:spAutoFit/>
          </a:bodyPr>
          <a:lstStyle/>
          <a:p>
            <a:pPr marL="342900" lvl="0" indent="-342900">
              <a:spcAft>
                <a:spcPts val="600"/>
              </a:spcAft>
              <a:buFont typeface="+mj-lt"/>
              <a:buAutoNum type="arabicParenR"/>
            </a:pPr>
            <a:r>
              <a:rPr lang="en-GB" altLang="zh-CN" sz="1400" dirty="0">
                <a:solidFill>
                  <a:srgbClr val="000000"/>
                </a:solidFill>
                <a:latin typeface="Arial" panose="020B0604020202020204" pitchFamily="34" charset="0"/>
                <a:ea typeface="等线" panose="02010600030101010101" pitchFamily="2" charset="-122"/>
              </a:rPr>
              <a:t>Report TX DC location after every activation of BWP’s including CC activation, BWP switching procedure, etc.</a:t>
            </a:r>
            <a:endParaRPr lang="zh-CN" altLang="zh-CN" sz="1400" dirty="0">
              <a:latin typeface="Times New Roman" panose="02020603050405020304" pitchFamily="18" charset="0"/>
              <a:ea typeface="等线" panose="02010600030101010101" pitchFamily="2" charset="-122"/>
            </a:endParaRPr>
          </a:p>
          <a:p>
            <a:pPr marL="342900" lvl="0" indent="-342900">
              <a:spcAft>
                <a:spcPts val="600"/>
              </a:spcAft>
              <a:buFont typeface="+mj-lt"/>
              <a:buAutoNum type="arabicParenR"/>
            </a:pPr>
            <a:r>
              <a:rPr lang="en-GB" altLang="zh-CN" sz="1400" dirty="0">
                <a:solidFill>
                  <a:srgbClr val="000000"/>
                </a:solidFill>
                <a:latin typeface="Arial" panose="020B0604020202020204" pitchFamily="34" charset="0"/>
                <a:ea typeface="等线" panose="02010600030101010101" pitchFamily="2" charset="-122"/>
              </a:rPr>
              <a:t>Report each TX DC location based on permutations of all possible simultaneously activated BWPs within configured BWPs</a:t>
            </a:r>
            <a:endParaRPr lang="zh-CN" altLang="zh-CN" sz="1400" dirty="0">
              <a:effectLst/>
              <a:latin typeface="Times New Roman" panose="02020603050405020304" pitchFamily="18" charset="0"/>
              <a:ea typeface="等线" panose="02010600030101010101" pitchFamily="2" charset="-122"/>
            </a:endParaRPr>
          </a:p>
        </p:txBody>
      </p:sp>
      <p:sp>
        <p:nvSpPr>
          <p:cNvPr id="15" name="文本框 14"/>
          <p:cNvSpPr txBox="1"/>
          <p:nvPr/>
        </p:nvSpPr>
        <p:spPr>
          <a:xfrm>
            <a:off x="123555" y="4190265"/>
            <a:ext cx="6832995"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Agreement in RAN#89-e for intra-band UL CA DC location:</a:t>
            </a:r>
            <a:endParaRPr lang="zh-CN" altLang="en-US" b="1" dirty="0"/>
          </a:p>
        </p:txBody>
      </p:sp>
      <p:sp>
        <p:nvSpPr>
          <p:cNvPr id="16" name="矩形 15"/>
          <p:cNvSpPr/>
          <p:nvPr/>
        </p:nvSpPr>
        <p:spPr>
          <a:xfrm>
            <a:off x="22887" y="4514872"/>
            <a:ext cx="11565323" cy="1938992"/>
          </a:xfrm>
          <a:prstGeom prst="rect">
            <a:avLst/>
          </a:prstGeom>
          <a:solidFill>
            <a:schemeClr val="accent6">
              <a:lumMod val="40000"/>
              <a:lumOff val="60000"/>
            </a:schemeClr>
          </a:solidFill>
        </p:spPr>
        <p:txBody>
          <a:bodyPr wrap="square">
            <a:spAutoFit/>
          </a:bodyPr>
          <a:lstStyle/>
          <a:p>
            <a:pPr marL="254000" hangingPunct="0">
              <a:spcBef>
                <a:spcPts val="500"/>
              </a:spcBef>
              <a:spcAft>
                <a:spcPts val="0"/>
              </a:spcAft>
              <a:tabLst>
                <a:tab pos="755650" algn="l"/>
              </a:tabLst>
            </a:pPr>
            <a:r>
              <a:rPr lang="en-GB" altLang="zh-CN" sz="1600" i="1" dirty="0">
                <a:solidFill>
                  <a:srgbClr val="000000"/>
                </a:solidFill>
                <a:latin typeface="Times New Roman" panose="02020603050405020304" pitchFamily="18" charset="0"/>
              </a:rPr>
              <a:t>Proposal: a mechanism of DC location reporting for intra-band UL CA </a:t>
            </a:r>
            <a:r>
              <a:rPr lang="en-GB" altLang="zh-CN" sz="1600" i="1" dirty="0">
                <a:solidFill>
                  <a:srgbClr val="FF0000"/>
                </a:solidFill>
                <a:latin typeface="Times New Roman" panose="02020603050405020304" pitchFamily="18" charset="0"/>
              </a:rPr>
              <a:t>should be specified in Rel-16</a:t>
            </a:r>
            <a:endParaRPr lang="zh-CN" altLang="zh-CN" sz="1600" dirty="0">
              <a:solidFill>
                <a:srgbClr val="FF0000"/>
              </a:solidFill>
              <a:latin typeface="Times New Roman" panose="02020603050405020304" pitchFamily="18" charset="0"/>
            </a:endParaRPr>
          </a:p>
          <a:p>
            <a:pPr marL="254000" hangingPunct="0">
              <a:spcAft>
                <a:spcPts val="0"/>
              </a:spcAft>
              <a:tabLst>
                <a:tab pos="755650" algn="l"/>
              </a:tabLst>
            </a:pPr>
            <a:r>
              <a:rPr lang="en-GB" altLang="zh-CN" sz="2400" i="1" dirty="0">
                <a:latin typeface="Arial" panose="020B0604020202020204" pitchFamily="34" charset="0"/>
              </a:rPr>
              <a:t>	</a:t>
            </a:r>
            <a:r>
              <a:rPr lang="en-GB" altLang="zh-CN" sz="1600" i="1" dirty="0">
                <a:solidFill>
                  <a:srgbClr val="000000"/>
                </a:solidFill>
                <a:latin typeface="Times New Roman" panose="02020603050405020304" pitchFamily="18" charset="0"/>
              </a:rPr>
              <a:t>•	RAN2 is tasked to provide at least one RAN2-based signalling solution for </a:t>
            </a:r>
            <a:r>
              <a:rPr lang="en-GB" altLang="zh-CN" sz="1600" i="1" dirty="0">
                <a:solidFill>
                  <a:srgbClr val="FF0000"/>
                </a:solidFill>
                <a:latin typeface="Times New Roman" panose="02020603050405020304" pitchFamily="18" charset="0"/>
              </a:rPr>
              <a:t>at least 2 UL CCs </a:t>
            </a:r>
            <a:r>
              <a:rPr lang="en-GB" altLang="zh-CN" sz="1600" i="1" dirty="0">
                <a:solidFill>
                  <a:srgbClr val="000000"/>
                </a:solidFill>
                <a:latin typeface="Times New Roman" panose="02020603050405020304" pitchFamily="18" charset="0"/>
              </a:rPr>
              <a:t>of intra-band UL CA in FR1 to RAN#90, considering forward compatibility to other combinations (more than 2 UL CCs and/or FR2) </a:t>
            </a:r>
            <a:endParaRPr lang="zh-CN" altLang="zh-CN" sz="1600" dirty="0">
              <a:latin typeface="Times New Roman" panose="02020603050405020304" pitchFamily="18" charset="0"/>
            </a:endParaRPr>
          </a:p>
          <a:p>
            <a:pPr marL="254000" hangingPunct="0">
              <a:spcAft>
                <a:spcPts val="0"/>
              </a:spcAft>
              <a:tabLst>
                <a:tab pos="755650" algn="l"/>
              </a:tabLst>
            </a:pPr>
            <a:r>
              <a:rPr lang="en-GB" altLang="zh-CN" sz="2400" i="1" dirty="0">
                <a:latin typeface="Arial" panose="020B0604020202020204" pitchFamily="34" charset="0"/>
              </a:rPr>
              <a:t>	</a:t>
            </a:r>
            <a:r>
              <a:rPr lang="en-GB" altLang="zh-CN" sz="1600" i="1" dirty="0">
                <a:solidFill>
                  <a:srgbClr val="000000"/>
                </a:solidFill>
                <a:latin typeface="Times New Roman" panose="02020603050405020304" pitchFamily="18" charset="0"/>
              </a:rPr>
              <a:t>•	Other solutions are not precluded and can be discussed in RAN1, RAN2 and RAN4. Selection between solutions can be discussed at RAN#90 or later (if possible).</a:t>
            </a:r>
            <a:endParaRPr lang="zh-CN" altLang="zh-CN" sz="1600" dirty="0">
              <a:latin typeface="Times New Roman" panose="02020603050405020304" pitchFamily="18" charset="0"/>
            </a:endParaRPr>
          </a:p>
          <a:p>
            <a:pPr marL="254000" hangingPunct="0">
              <a:spcAft>
                <a:spcPts val="0"/>
              </a:spcAft>
              <a:tabLst>
                <a:tab pos="755650" algn="l"/>
              </a:tabLst>
            </a:pPr>
            <a:r>
              <a:rPr lang="en-GB" altLang="zh-CN" sz="2400" i="1" dirty="0">
                <a:latin typeface="Arial" panose="020B0604020202020204" pitchFamily="34" charset="0"/>
              </a:rPr>
              <a:t>	</a:t>
            </a:r>
            <a:r>
              <a:rPr lang="en-GB" altLang="zh-CN" sz="1600" i="1" dirty="0">
                <a:solidFill>
                  <a:srgbClr val="000000"/>
                </a:solidFill>
                <a:latin typeface="Times New Roman" panose="02020603050405020304" pitchFamily="18" charset="0"/>
              </a:rPr>
              <a:t>conclusion: proposal is endorsed</a:t>
            </a:r>
            <a:endParaRPr lang="zh-CN" altLang="zh-CN" sz="1600" dirty="0">
              <a:latin typeface="Times New Roman" panose="02020603050405020304" pitchFamily="18" charset="0"/>
            </a:endParaRPr>
          </a:p>
        </p:txBody>
      </p:sp>
      <p:sp>
        <p:nvSpPr>
          <p:cNvPr id="10" name="文本框 9"/>
          <p:cNvSpPr txBox="1"/>
          <p:nvPr/>
        </p:nvSpPr>
        <p:spPr>
          <a:xfrm>
            <a:off x="95026" y="3463042"/>
            <a:ext cx="11940455" cy="723275"/>
          </a:xfrm>
          <a:prstGeom prst="rect">
            <a:avLst/>
          </a:prstGeom>
          <a:noFill/>
        </p:spPr>
        <p:txBody>
          <a:bodyPr wrap="square" rtlCol="0">
            <a:spAutoFit/>
          </a:bodyPr>
          <a:lstStyle/>
          <a:p>
            <a:pPr>
              <a:spcAft>
                <a:spcPts val="600"/>
              </a:spcAft>
            </a:pPr>
            <a:r>
              <a:rPr lang="en-US" altLang="zh-CN" dirty="0"/>
              <a:t>Almost all companies prefer solution 2 for Rel-16 considering the limited time budget and the potential spec impact to RAN1</a:t>
            </a:r>
          </a:p>
          <a:p>
            <a:pPr>
              <a:spcAft>
                <a:spcPts val="600"/>
              </a:spcAft>
            </a:pPr>
            <a:r>
              <a:rPr lang="en-US" altLang="zh-CN" dirty="0"/>
              <a:t>It can be referred in RP-202018</a:t>
            </a:r>
            <a:endParaRPr lang="zh-CN" altLang="en-US" dirty="0"/>
          </a:p>
        </p:txBody>
      </p:sp>
      <p:sp>
        <p:nvSpPr>
          <p:cNvPr id="11" name="文本框 10"/>
          <p:cNvSpPr txBox="1"/>
          <p:nvPr/>
        </p:nvSpPr>
        <p:spPr>
          <a:xfrm>
            <a:off x="95026" y="1526862"/>
            <a:ext cx="9350726"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smtClean="0"/>
              <a:t>RAN4 introduce UE capability of </a:t>
            </a:r>
            <a:r>
              <a:rPr lang="en-GB" altLang="zh-CN" b="1"/>
              <a:t>DC location for intra-band </a:t>
            </a:r>
            <a:r>
              <a:rPr lang="en-GB" altLang="zh-CN" b="1" smtClean="0"/>
              <a:t>UL CA in FGI 7-5</a:t>
            </a:r>
            <a:r>
              <a:rPr lang="en-US" altLang="zh-CN" b="1" smtClean="0"/>
              <a:t>:</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2657731231"/>
              </p:ext>
            </p:extLst>
          </p:nvPr>
        </p:nvGraphicFramePr>
        <p:xfrm>
          <a:off x="218122" y="1905614"/>
          <a:ext cx="11360944" cy="853440"/>
        </p:xfrm>
        <a:graphic>
          <a:graphicData uri="http://schemas.openxmlformats.org/drawingml/2006/table">
            <a:tbl>
              <a:tblPr firstRow="1" firstCol="1" bandRow="1">
                <a:tableStyleId>{5C22544A-7EE6-4342-B048-85BDC9FD1C3A}</a:tableStyleId>
              </a:tblPr>
              <a:tblGrid>
                <a:gridCol w="617661"/>
                <a:gridCol w="1358156"/>
                <a:gridCol w="5549360"/>
                <a:gridCol w="632605"/>
                <a:gridCol w="493776"/>
                <a:gridCol w="740664"/>
                <a:gridCol w="1968722"/>
              </a:tblGrid>
              <a:tr h="649058">
                <a:tc>
                  <a:txBody>
                    <a:bodyPr/>
                    <a:lstStyle/>
                    <a:p>
                      <a:pPr>
                        <a:spcAft>
                          <a:spcPts val="0"/>
                        </a:spcAft>
                      </a:pPr>
                      <a:r>
                        <a:rPr lang="en-GB" sz="1400">
                          <a:solidFill>
                            <a:schemeClr val="tx1"/>
                          </a:solidFill>
                          <a:effectLst/>
                        </a:rPr>
                        <a:t>7-5</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DC location for intra-band CA</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600"/>
                        </a:spcAft>
                      </a:pPr>
                      <a:r>
                        <a:rPr lang="en-GB" sz="1400">
                          <a:solidFill>
                            <a:schemeClr val="tx1"/>
                          </a:solidFill>
                          <a:effectLst/>
                        </a:rPr>
                        <a:t> </a:t>
                      </a:r>
                      <a:endParaRPr lang="zh-CN" sz="1400">
                        <a:solidFill>
                          <a:schemeClr val="tx1"/>
                        </a:solidFill>
                        <a:effectLst/>
                      </a:endParaRPr>
                    </a:p>
                    <a:p>
                      <a:pPr algn="just">
                        <a:spcAft>
                          <a:spcPts val="600"/>
                        </a:spcAft>
                      </a:pPr>
                      <a:r>
                        <a:rPr lang="en-US" sz="1400">
                          <a:solidFill>
                            <a:schemeClr val="tx1"/>
                          </a:solidFill>
                          <a:effectLst/>
                        </a:rPr>
                        <a:t>indicate whether UE support Additional DC location reporting for intra-band UL CA</a:t>
                      </a:r>
                      <a:endParaRPr lang="zh-CN" sz="1400">
                        <a:solidFill>
                          <a:schemeClr val="tx1"/>
                        </a:solidFill>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 </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Yes</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N/A</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The gNB cannot correctly calculate the DC location of intra-band CA</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4552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8472" y="-21970"/>
            <a:ext cx="10515600"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mtClean="0"/>
              <a:t>Tx DC location for intra-band UL CA</a:t>
            </a:r>
            <a:endParaRPr lang="zh-CN" altLang="en-US" sz="3200" b="1" dirty="0"/>
          </a:p>
        </p:txBody>
      </p:sp>
      <p:sp>
        <p:nvSpPr>
          <p:cNvPr id="5" name="矩形 4"/>
          <p:cNvSpPr/>
          <p:nvPr/>
        </p:nvSpPr>
        <p:spPr>
          <a:xfrm>
            <a:off x="140208" y="584970"/>
            <a:ext cx="11710416" cy="1089529"/>
          </a:xfrm>
          <a:prstGeom prst="rect">
            <a:avLst/>
          </a:prstGeom>
        </p:spPr>
        <p:txBody>
          <a:bodyPr wrap="square">
            <a:spAutoFit/>
          </a:bodyPr>
          <a:lstStyle/>
          <a:p>
            <a:pPr marL="285750" indent="-285750">
              <a:lnSpc>
                <a:spcPct val="120000"/>
              </a:lnSpc>
              <a:buFont typeface="Arial" panose="020B0604020202020204" pitchFamily="34" charset="0"/>
              <a:buChar char="•"/>
            </a:pPr>
            <a:r>
              <a:rPr lang="en-GB" altLang="zh-CN" b="1">
                <a:latin typeface="Times New Roman" panose="02020603050405020304" pitchFamily="18" charset="0"/>
              </a:rPr>
              <a:t>In Rel-16, </a:t>
            </a:r>
            <a:r>
              <a:rPr lang="en-GB" altLang="zh-CN" b="1">
                <a:solidFill>
                  <a:srgbClr val="000000"/>
                </a:solidFill>
                <a:latin typeface="Times New Roman" panose="02020603050405020304" pitchFamily="18" charset="0"/>
              </a:rPr>
              <a:t>mechanism of DC location reporting is only defined for intra-band UL CA in FR1 </a:t>
            </a:r>
          </a:p>
          <a:p>
            <a:pPr marL="742950" lvl="1" indent="-285750">
              <a:lnSpc>
                <a:spcPct val="120000"/>
              </a:lnSpc>
              <a:spcAft>
                <a:spcPts val="600"/>
              </a:spcAft>
              <a:buFont typeface="Arial" panose="020B0604020202020204" pitchFamily="34" charset="0"/>
              <a:buChar char="•"/>
            </a:pPr>
            <a:r>
              <a:rPr lang="en-GB" altLang="zh-CN">
                <a:solidFill>
                  <a:srgbClr val="000000"/>
                </a:solidFill>
                <a:latin typeface="Times New Roman" panose="02020603050405020304" pitchFamily="18" charset="0"/>
              </a:rPr>
              <a:t>If no concrete solution for </a:t>
            </a:r>
            <a:r>
              <a:rPr lang="en-US" altLang="zh-CN">
                <a:solidFill>
                  <a:srgbClr val="000000"/>
                </a:solidFill>
                <a:latin typeface="Times New Roman" panose="02020603050405020304" pitchFamily="18" charset="0"/>
              </a:rPr>
              <a:t>more than 2 UL CCs reached in RAN4 #97-e, </a:t>
            </a:r>
            <a:r>
              <a:rPr lang="en-GB" altLang="zh-CN">
                <a:solidFill>
                  <a:srgbClr val="000000"/>
                </a:solidFill>
                <a:latin typeface="Times New Roman" panose="02020603050405020304" pitchFamily="18" charset="0"/>
              </a:rPr>
              <a:t>mechanism for </a:t>
            </a:r>
            <a:r>
              <a:rPr lang="en-GB" altLang="zh-CN">
                <a:latin typeface="Times New Roman" panose="02020603050405020304" pitchFamily="18" charset="0"/>
              </a:rPr>
              <a:t>2 UL CCs of </a:t>
            </a:r>
            <a:r>
              <a:rPr lang="en-GB" altLang="zh-CN">
                <a:solidFill>
                  <a:srgbClr val="000000"/>
                </a:solidFill>
                <a:latin typeface="Times New Roman" panose="02020603050405020304" pitchFamily="18" charset="0"/>
              </a:rPr>
              <a:t>intra-band UL CA in FR1 should be defined, </a:t>
            </a:r>
            <a:r>
              <a:rPr lang="en-US" altLang="zh-CN">
                <a:latin typeface="Times New Roman" panose="02020603050405020304" pitchFamily="18" charset="0"/>
              </a:rPr>
              <a:t>solution 2 in approved R4-2011906 is adopted for 2UL CCs</a:t>
            </a:r>
            <a:endParaRPr lang="en-US" altLang="zh-CN" dirty="0">
              <a:latin typeface="Times New Roman" panose="02020603050405020304" pitchFamily="18" charset="0"/>
            </a:endParaRPr>
          </a:p>
        </p:txBody>
      </p:sp>
      <p:sp>
        <p:nvSpPr>
          <p:cNvPr id="7" name="矩形 6"/>
          <p:cNvSpPr/>
          <p:nvPr/>
        </p:nvSpPr>
        <p:spPr>
          <a:xfrm>
            <a:off x="140208" y="1696480"/>
            <a:ext cx="11929872" cy="4081117"/>
          </a:xfrm>
          <a:prstGeom prst="rect">
            <a:avLst/>
          </a:prstGeom>
        </p:spPr>
        <p:txBody>
          <a:bodyPr wrap="square">
            <a:spAutoFit/>
          </a:bodyPr>
          <a:lstStyle/>
          <a:p>
            <a:pPr marL="285750" indent="-285750">
              <a:lnSpc>
                <a:spcPct val="120000"/>
              </a:lnSpc>
              <a:buFont typeface="Arial" panose="020B0604020202020204" pitchFamily="34" charset="0"/>
              <a:buChar char="•"/>
            </a:pPr>
            <a:r>
              <a:rPr lang="en-US" altLang="zh-CN" b="1">
                <a:latin typeface="Times New Roman" panose="02020603050405020304" pitchFamily="18" charset="0"/>
              </a:rPr>
              <a:t>Factors affecting UL DC locations </a:t>
            </a:r>
            <a:r>
              <a:rPr lang="en-GB" altLang="zh-CN" b="1">
                <a:latin typeface="Times New Roman" panose="02020603050405020304" pitchFamily="18" charset="0"/>
              </a:rPr>
              <a:t>of </a:t>
            </a:r>
            <a:r>
              <a:rPr lang="en-GB" altLang="zh-CN" b="1">
                <a:solidFill>
                  <a:srgbClr val="000000"/>
                </a:solidFill>
                <a:latin typeface="Times New Roman" panose="02020603050405020304" pitchFamily="18" charset="0"/>
              </a:rPr>
              <a:t>intra-band UL CA in </a:t>
            </a:r>
            <a:r>
              <a:rPr lang="en-GB" altLang="zh-CN" b="1" smtClean="0">
                <a:solidFill>
                  <a:srgbClr val="000000"/>
                </a:solidFill>
                <a:latin typeface="Times New Roman" panose="02020603050405020304" pitchFamily="18" charset="0"/>
              </a:rPr>
              <a:t>FR1</a:t>
            </a:r>
            <a:endParaRPr lang="en-GB" altLang="zh-CN" b="1">
              <a:solidFill>
                <a:srgbClr val="0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US" altLang="zh-CN" i="1" smtClean="0">
                <a:solidFill>
                  <a:srgbClr val="000000"/>
                </a:solidFill>
                <a:latin typeface="Times New Roman" panose="02020603050405020304" pitchFamily="18" charset="0"/>
              </a:rPr>
              <a:t>CC and BWP factors:</a:t>
            </a:r>
            <a:r>
              <a:rPr lang="en-GB" altLang="zh-CN" b="1" smtClean="0">
                <a:solidFill>
                  <a:srgbClr val="000000"/>
                </a:solidFill>
                <a:latin typeface="Times New Roman" panose="02020603050405020304" pitchFamily="18" charset="0"/>
              </a:rPr>
              <a:t> </a:t>
            </a:r>
            <a:r>
              <a:rPr lang="en-GB" altLang="zh-CN" b="1" smtClean="0">
                <a:solidFill>
                  <a:srgbClr val="C00000"/>
                </a:solidFill>
                <a:latin typeface="Times New Roman" panose="02020603050405020304" pitchFamily="18" charset="0"/>
              </a:rPr>
              <a:t> </a:t>
            </a:r>
            <a:endParaRPr lang="en-US" altLang="zh-CN" smtClean="0">
              <a:solidFill>
                <a:srgbClr val="C00000"/>
              </a:solidFill>
              <a:latin typeface="Times New Roman" panose="02020603050405020304" pitchFamily="18" charset="0"/>
            </a:endParaRPr>
          </a:p>
          <a:p>
            <a:pPr marL="1200150" lvl="2" indent="-285750">
              <a:lnSpc>
                <a:spcPct val="120000"/>
              </a:lnSpc>
              <a:buFont typeface="Arial" panose="020B0604020202020204" pitchFamily="34" charset="0"/>
              <a:buChar char="•"/>
            </a:pPr>
            <a:r>
              <a:rPr lang="en-US" altLang="zh-CN" i="1" smtClean="0">
                <a:solidFill>
                  <a:srgbClr val="000000"/>
                </a:solidFill>
                <a:latin typeface="Times New Roman" panose="02020603050405020304" pitchFamily="18" charset="0"/>
              </a:rPr>
              <a:t>lowest and highest CC activated </a:t>
            </a:r>
          </a:p>
          <a:p>
            <a:pPr marL="1200150" lvl="2" indent="-285750">
              <a:lnSpc>
                <a:spcPct val="120000"/>
              </a:lnSpc>
              <a:buFont typeface="Arial" panose="020B0604020202020204" pitchFamily="34" charset="0"/>
              <a:buChar char="•"/>
            </a:pPr>
            <a:r>
              <a:rPr lang="en-US" altLang="zh-CN" i="1" smtClean="0">
                <a:solidFill>
                  <a:srgbClr val="000000"/>
                </a:solidFill>
                <a:latin typeface="Times New Roman" panose="02020603050405020304" pitchFamily="18" charset="0"/>
              </a:rPr>
              <a:t>active </a:t>
            </a:r>
            <a:r>
              <a:rPr lang="en-US" altLang="zh-CN" i="1">
                <a:solidFill>
                  <a:srgbClr val="000000"/>
                </a:solidFill>
                <a:latin typeface="Times New Roman" panose="02020603050405020304" pitchFamily="18" charset="0"/>
              </a:rPr>
              <a:t>BWPs in lowest and highest CC activated</a:t>
            </a:r>
            <a:endParaRPr lang="en-GB" altLang="zh-CN" i="1">
              <a:solidFill>
                <a:srgbClr val="000000"/>
              </a:solidFill>
              <a:latin typeface="Times New Roman" panose="02020603050405020304" pitchFamily="18" charset="0"/>
            </a:endParaRPr>
          </a:p>
          <a:p>
            <a:pPr marL="1200150" lvl="2" indent="-285750">
              <a:lnSpc>
                <a:spcPct val="120000"/>
              </a:lnSpc>
              <a:buFont typeface="Arial" panose="020B0604020202020204" pitchFamily="34" charset="0"/>
              <a:buChar char="•"/>
            </a:pPr>
            <a:r>
              <a:rPr lang="en-US" altLang="zh-CN" i="1">
                <a:solidFill>
                  <a:srgbClr val="000000"/>
                </a:solidFill>
                <a:latin typeface="Times New Roman" panose="02020603050405020304" pitchFamily="18" charset="0"/>
              </a:rPr>
              <a:t>configured BWPs in lowest and highest CC </a:t>
            </a:r>
            <a:r>
              <a:rPr lang="en-US" altLang="zh-CN" i="1" smtClean="0">
                <a:solidFill>
                  <a:srgbClr val="000000"/>
                </a:solidFill>
                <a:latin typeface="Times New Roman" panose="02020603050405020304" pitchFamily="18" charset="0"/>
              </a:rPr>
              <a:t>activated</a:t>
            </a:r>
          </a:p>
          <a:p>
            <a:pPr marL="1200150" lvl="2" indent="-285750">
              <a:lnSpc>
                <a:spcPct val="120000"/>
              </a:lnSpc>
              <a:buFont typeface="Arial" panose="020B0604020202020204" pitchFamily="34" charset="0"/>
              <a:buChar char="•"/>
            </a:pPr>
            <a:r>
              <a:rPr lang="en-US" altLang="zh-CN" i="1" smtClean="0">
                <a:solidFill>
                  <a:srgbClr val="C00000"/>
                </a:solidFill>
                <a:latin typeface="Times New Roman" panose="02020603050405020304" pitchFamily="18" charset="0"/>
              </a:rPr>
              <a:t>Active BWP in the CCs other than lowest and highest CC activated</a:t>
            </a:r>
          </a:p>
          <a:p>
            <a:pPr marL="1657350" lvl="3" indent="-285750">
              <a:lnSpc>
                <a:spcPct val="120000"/>
              </a:lnSpc>
              <a:buFont typeface="Arial" panose="020B0604020202020204" pitchFamily="34" charset="0"/>
              <a:buChar char="•"/>
            </a:pPr>
            <a:r>
              <a:rPr lang="en-US" altLang="zh-CN" i="1" smtClean="0">
                <a:solidFill>
                  <a:srgbClr val="C00000"/>
                </a:solidFill>
                <a:latin typeface="Times New Roman" panose="02020603050405020304" pitchFamily="18" charset="0"/>
              </a:rPr>
              <a:t>Note: this can be further study in Rel-17</a:t>
            </a:r>
            <a:endParaRPr lang="en-US" altLang="zh-CN" i="1">
              <a:solidFill>
                <a:srgbClr val="C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US" altLang="zh-CN" i="1" smtClean="0">
                <a:latin typeface="Times New Roman" panose="02020603050405020304" pitchFamily="18" charset="0"/>
              </a:rPr>
              <a:t>PA </a:t>
            </a:r>
            <a:r>
              <a:rPr lang="en-US" altLang="zh-CN" i="1">
                <a:latin typeface="Times New Roman" panose="02020603050405020304" pitchFamily="18" charset="0"/>
              </a:rPr>
              <a:t>architecture</a:t>
            </a:r>
          </a:p>
          <a:p>
            <a:pPr marL="1200150" lvl="2" indent="-285750">
              <a:lnSpc>
                <a:spcPct val="120000"/>
              </a:lnSpc>
              <a:buFont typeface="Arial" panose="020B0604020202020204" pitchFamily="34" charset="0"/>
              <a:buChar char="•"/>
            </a:pPr>
            <a:r>
              <a:rPr lang="en-US" altLang="zh-CN" i="1">
                <a:latin typeface="Times New Roman" panose="02020603050405020304" pitchFamily="18" charset="0"/>
              </a:rPr>
              <a:t>For UE indicates 1PA architecture, the number of DC location is one at an instant</a:t>
            </a:r>
          </a:p>
          <a:p>
            <a:pPr marL="1200150" lvl="2" indent="-285750">
              <a:lnSpc>
                <a:spcPct val="120000"/>
              </a:lnSpc>
              <a:buFont typeface="Arial" panose="020B0604020202020204" pitchFamily="34" charset="0"/>
              <a:buChar char="•"/>
            </a:pPr>
            <a:r>
              <a:rPr lang="en-US" altLang="zh-CN" i="1">
                <a:latin typeface="Times New Roman" panose="02020603050405020304" pitchFamily="18" charset="0"/>
              </a:rPr>
              <a:t>For UE indicates 2PA architecture, the number of DC location is two at an instant, in which one DC location serves for each PA</a:t>
            </a:r>
          </a:p>
          <a:p>
            <a:pPr marL="1200150" lvl="2" indent="-285750">
              <a:lnSpc>
                <a:spcPct val="120000"/>
              </a:lnSpc>
              <a:buFont typeface="Arial" panose="020B0604020202020204" pitchFamily="34" charset="0"/>
              <a:buChar char="•"/>
            </a:pPr>
            <a:r>
              <a:rPr lang="en-GB" altLang="zh-CN" i="1">
                <a:latin typeface="Times New Roman" panose="02020603050405020304" pitchFamily="18" charset="0"/>
              </a:rPr>
              <a:t>each of the DC location can be reported based on one DC location method(s)</a:t>
            </a:r>
            <a:endParaRPr lang="en-US" altLang="zh-CN" i="1">
              <a:latin typeface="Times New Roman" panose="02020603050405020304" pitchFamily="18" charset="0"/>
            </a:endParaRPr>
          </a:p>
        </p:txBody>
      </p:sp>
    </p:spTree>
    <p:extLst>
      <p:ext uri="{BB962C8B-B14F-4D97-AF65-F5344CB8AC3E}">
        <p14:creationId xmlns:p14="http://schemas.microsoft.com/office/powerpoint/2010/main" val="288175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8472" y="-21970"/>
            <a:ext cx="10515600"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mtClean="0"/>
              <a:t>Tx DC location for intra-band UL CA-con’d</a:t>
            </a:r>
            <a:endParaRPr lang="zh-CN" altLang="en-US" sz="3200" b="1" dirty="0"/>
          </a:p>
        </p:txBody>
      </p:sp>
      <p:sp>
        <p:nvSpPr>
          <p:cNvPr id="5" name="矩形 4"/>
          <p:cNvSpPr/>
          <p:nvPr/>
        </p:nvSpPr>
        <p:spPr>
          <a:xfrm>
            <a:off x="38472" y="584970"/>
            <a:ext cx="12192000" cy="2086725"/>
          </a:xfrm>
          <a:prstGeom prst="rect">
            <a:avLst/>
          </a:prstGeom>
        </p:spPr>
        <p:txBody>
          <a:bodyPr wrap="square">
            <a:spAutoFit/>
          </a:bodyPr>
          <a:lstStyle/>
          <a:p>
            <a:pPr marL="285750" indent="-285750">
              <a:lnSpc>
                <a:spcPct val="120000"/>
              </a:lnSpc>
              <a:buFont typeface="Arial" panose="020B0604020202020204" pitchFamily="34" charset="0"/>
              <a:buChar char="•"/>
            </a:pPr>
            <a:r>
              <a:rPr lang="en-US" altLang="zh-CN" b="1">
                <a:latin typeface="Times New Roman" panose="02020603050405020304" pitchFamily="18" charset="0"/>
              </a:rPr>
              <a:t>Reporting mechanism</a:t>
            </a:r>
          </a:p>
          <a:p>
            <a:pPr marL="742950" lvl="1" indent="-285750">
              <a:lnSpc>
                <a:spcPct val="120000"/>
              </a:lnSpc>
              <a:buFont typeface="Arial" panose="020B0604020202020204" pitchFamily="34" charset="0"/>
              <a:buChar char="•"/>
            </a:pPr>
            <a:r>
              <a:rPr lang="en-US" altLang="zh-CN" i="1">
                <a:latin typeface="Times New Roman" panose="02020603050405020304" pitchFamily="18" charset="0"/>
              </a:rPr>
              <a:t>RRC based signaling is </a:t>
            </a:r>
            <a:r>
              <a:rPr lang="en-US" altLang="zh-CN" i="1" smtClean="0">
                <a:latin typeface="Times New Roman" panose="02020603050405020304" pitchFamily="18" charset="0"/>
              </a:rPr>
              <a:t>adopted in Rel-16</a:t>
            </a:r>
            <a:endParaRPr lang="en-US" altLang="zh-CN" i="1">
              <a:latin typeface="Times New Roman" panose="02020603050405020304" pitchFamily="18" charset="0"/>
            </a:endParaRPr>
          </a:p>
          <a:p>
            <a:pPr marL="285750" indent="-285750">
              <a:lnSpc>
                <a:spcPct val="120000"/>
              </a:lnSpc>
              <a:buFont typeface="Arial" panose="020B0604020202020204" pitchFamily="34" charset="0"/>
              <a:buChar char="•"/>
            </a:pPr>
            <a:r>
              <a:rPr lang="en-US" altLang="zh-CN" b="1">
                <a:solidFill>
                  <a:srgbClr val="000000"/>
                </a:solidFill>
                <a:latin typeface="Times New Roman" panose="02020603050405020304" pitchFamily="18" charset="0"/>
              </a:rPr>
              <a:t>Does DC location need to be reported if it falls into the gap between two CCs</a:t>
            </a:r>
            <a:endParaRPr lang="en-GB" altLang="zh-CN" b="1">
              <a:solidFill>
                <a:srgbClr val="0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GB" altLang="zh-CN" i="1">
                <a:solidFill>
                  <a:srgbClr val="000000"/>
                </a:solidFill>
                <a:latin typeface="Times New Roman" panose="02020603050405020304" pitchFamily="18" charset="0"/>
              </a:rPr>
              <a:t>3300/3301 is still allowed for </a:t>
            </a:r>
            <a:r>
              <a:rPr lang="en-US" altLang="zh-CN" i="1">
                <a:solidFill>
                  <a:srgbClr val="000000"/>
                </a:solidFill>
                <a:latin typeface="Times New Roman" panose="02020603050405020304" pitchFamily="18" charset="0"/>
              </a:rPr>
              <a:t>DC location of intra-band UL CA</a:t>
            </a:r>
            <a:endParaRPr lang="en-US" altLang="zh-CN" b="1">
              <a:solidFill>
                <a:srgbClr val="000000"/>
              </a:solidFill>
              <a:latin typeface="Times New Roman" panose="02020603050405020304" pitchFamily="18" charset="0"/>
            </a:endParaRPr>
          </a:p>
          <a:p>
            <a:pPr marL="285750" indent="-285750">
              <a:lnSpc>
                <a:spcPct val="120000"/>
              </a:lnSpc>
              <a:buFont typeface="Arial" panose="020B0604020202020204" pitchFamily="34" charset="0"/>
              <a:buChar char="•"/>
            </a:pPr>
            <a:r>
              <a:rPr lang="en-US" altLang="zh-CN" b="1">
                <a:solidFill>
                  <a:srgbClr val="000000"/>
                </a:solidFill>
                <a:latin typeface="Times New Roman" panose="02020603050405020304" pitchFamily="18" charset="0"/>
              </a:rPr>
              <a:t>In Rel-17, RAN4 further discuss on DC location reporting for </a:t>
            </a:r>
            <a:r>
              <a:rPr lang="en-US" altLang="zh-CN" b="1" smtClean="0">
                <a:solidFill>
                  <a:srgbClr val="000000"/>
                </a:solidFill>
                <a:latin typeface="Times New Roman" panose="02020603050405020304" pitchFamily="18" charset="0"/>
              </a:rPr>
              <a:t>FR2(maybe also for FR1) </a:t>
            </a:r>
            <a:endParaRPr lang="en-US" altLang="zh-CN" b="1">
              <a:solidFill>
                <a:srgbClr val="0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US" altLang="zh-CN">
                <a:solidFill>
                  <a:srgbClr val="000000"/>
                </a:solidFill>
                <a:latin typeface="Times New Roman" panose="02020603050405020304" pitchFamily="18" charset="0"/>
              </a:rPr>
              <a:t>Dynamic mechanism is not precluded in Rel-17  </a:t>
            </a:r>
          </a:p>
        </p:txBody>
      </p:sp>
    </p:spTree>
    <p:extLst>
      <p:ext uri="{BB962C8B-B14F-4D97-AF65-F5344CB8AC3E}">
        <p14:creationId xmlns:p14="http://schemas.microsoft.com/office/powerpoint/2010/main" val="90486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6200" y="498229"/>
            <a:ext cx="12115800" cy="1046440"/>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b="1">
                <a:latin typeface="Times New Roman" panose="02020603050405020304" pitchFamily="18" charset="0"/>
                <a:cs typeface="Times New Roman" panose="02020603050405020304" pitchFamily="18" charset="0"/>
              </a:rPr>
              <a:t>In RAN4#97-e, following enhancements based on RRC signaling solution 2 in R4-2011906 are discussed</a:t>
            </a:r>
            <a:r>
              <a:rPr lang="en-US" altLang="zh-CN" b="1" smtClean="0">
                <a:latin typeface="Times New Roman" panose="02020603050405020304" pitchFamily="18" charset="0"/>
                <a:cs typeface="Times New Roman" panose="02020603050405020304" pitchFamily="18" charset="0"/>
              </a:rPr>
              <a:t>:</a:t>
            </a:r>
            <a:endParaRPr lang="en-US" altLang="zh-CN" b="1">
              <a:latin typeface="Times New Roman" panose="02020603050405020304" pitchFamily="18" charset="0"/>
              <a:cs typeface="Times New Roman" panose="02020603050405020304" pitchFamily="18" charset="0"/>
            </a:endParaRPr>
          </a:p>
          <a:p>
            <a:pPr marL="271463" lvl="1">
              <a:spcAft>
                <a:spcPts val="600"/>
              </a:spcAft>
            </a:pPr>
            <a:r>
              <a:rPr lang="en-US" altLang="zh-CN">
                <a:latin typeface="Times New Roman" panose="02020603050405020304" pitchFamily="18" charset="0"/>
                <a:cs typeface="Times New Roman" panose="02020603050405020304" pitchFamily="18" charset="0"/>
              </a:rPr>
              <a:t>1. Combination of setting up the rule for default DC location for the most likely cases and other reporting method(s)</a:t>
            </a:r>
          </a:p>
          <a:p>
            <a:pPr marL="742950" lvl="1" indent="-285750">
              <a:spcAft>
                <a:spcPts val="0"/>
              </a:spcAft>
              <a:buFont typeface="Arial" panose="020B0604020202020204" pitchFamily="34" charset="0"/>
              <a:buChar char="•"/>
              <a:tabLst>
                <a:tab pos="685800" algn="l"/>
              </a:tabLst>
            </a:pPr>
            <a:r>
              <a:rPr lang="en-US" altLang="zh-CN" sz="1600">
                <a:latin typeface="Arial" panose="020B0604020202020204" pitchFamily="34" charset="0"/>
                <a:ea typeface="等线" panose="02010600030101010101" pitchFamily="2" charset="-122"/>
                <a:cs typeface="Times New Roman" panose="02020603050405020304" pitchFamily="18" charset="0"/>
              </a:rPr>
              <a:t>NW to identify DC location </a:t>
            </a:r>
            <a:endParaRPr lang="zh-CN" altLang="en-US"/>
          </a:p>
        </p:txBody>
      </p:sp>
      <p:sp>
        <p:nvSpPr>
          <p:cNvPr id="6" name="标题 1"/>
          <p:cNvSpPr>
            <a:spLocks noGrp="1"/>
          </p:cNvSpPr>
          <p:nvPr>
            <p:ph type="title"/>
          </p:nvPr>
        </p:nvSpPr>
        <p:spPr>
          <a:xfrm>
            <a:off x="1896" y="-85978"/>
            <a:ext cx="10515600" cy="606940"/>
          </a:xfrm>
        </p:spPr>
        <p:txBody>
          <a:bodyPr>
            <a:normAutofit/>
          </a:bodyPr>
          <a:lstStyle/>
          <a:p>
            <a:r>
              <a:rPr lang="en-US" altLang="zh-CN" sz="3200" b="1" dirty="0"/>
              <a:t>Enhancements for RRC based solution in Rel-16</a:t>
            </a:r>
            <a:endParaRPr lang="zh-CN" altLang="en-US" sz="3200" b="1" dirty="0"/>
          </a:p>
        </p:txBody>
      </p:sp>
      <p:sp>
        <p:nvSpPr>
          <p:cNvPr id="7" name="矩形 6"/>
          <p:cNvSpPr/>
          <p:nvPr/>
        </p:nvSpPr>
        <p:spPr>
          <a:xfrm>
            <a:off x="827230" y="1525262"/>
            <a:ext cx="6408036" cy="369332"/>
          </a:xfrm>
          <a:prstGeom prst="rect">
            <a:avLst/>
          </a:prstGeom>
        </p:spPr>
        <p:txBody>
          <a:bodyPr wrap="none">
            <a:spAutoFit/>
          </a:bodyPr>
          <a:lstStyle/>
          <a:p>
            <a:pPr marL="285750" indent="-285750">
              <a:buFont typeface="Arial" panose="020B0604020202020204" pitchFamily="34" charset="0"/>
              <a:buChar char="•"/>
            </a:pPr>
            <a:r>
              <a:rPr lang="en-US" altLang="zh-CN"/>
              <a:t>If UE does not support FGI 7-5 additional DC location </a:t>
            </a:r>
            <a:r>
              <a:rPr lang="en-US" altLang="zh-CN" smtClean="0"/>
              <a:t>reporting:</a:t>
            </a:r>
            <a:endParaRPr lang="zh-CN" altLang="en-US"/>
          </a:p>
        </p:txBody>
      </p:sp>
      <p:sp>
        <p:nvSpPr>
          <p:cNvPr id="8" name="矩形 7"/>
          <p:cNvSpPr/>
          <p:nvPr/>
        </p:nvSpPr>
        <p:spPr>
          <a:xfrm>
            <a:off x="1139266" y="1840589"/>
            <a:ext cx="10766222" cy="646331"/>
          </a:xfrm>
          <a:prstGeom prst="rect">
            <a:avLst/>
          </a:prstGeom>
        </p:spPr>
        <p:txBody>
          <a:bodyPr wrap="square">
            <a:spAutoFit/>
          </a:bodyPr>
          <a:lstStyle/>
          <a:p>
            <a:pPr marL="285750" indent="-285750">
              <a:buFont typeface="Arial" panose="020B0604020202020204" pitchFamily="34" charset="0"/>
              <a:buChar char="•"/>
            </a:pPr>
            <a:r>
              <a:rPr lang="en-US" altLang="zh-CN" smtClean="0"/>
              <a:t>Option 1: in </a:t>
            </a:r>
            <a:r>
              <a:rPr lang="en-US" altLang="zh-CN"/>
              <a:t>the center </a:t>
            </a:r>
            <a:r>
              <a:rPr lang="en-US" altLang="zh-CN" smtClean="0"/>
              <a:t>of outermost CCs </a:t>
            </a:r>
            <a:r>
              <a:rPr lang="en-US" altLang="zh-CN"/>
              <a:t>among all the active CCs </a:t>
            </a:r>
            <a:r>
              <a:rPr lang="en-US" altLang="zh-CN">
                <a:solidFill>
                  <a:srgbClr val="C00000"/>
                </a:solidFill>
              </a:rPr>
              <a:t>by default</a:t>
            </a:r>
            <a:r>
              <a:rPr lang="en-US" altLang="zh-CN" smtClean="0"/>
              <a:t>. </a:t>
            </a:r>
            <a:r>
              <a:rPr lang="en-US" altLang="zh-CN" b="1" smtClean="0"/>
              <a:t>(Nokia)</a:t>
            </a:r>
          </a:p>
          <a:p>
            <a:pPr marL="285750" indent="-285750">
              <a:buFont typeface="Arial" panose="020B0604020202020204" pitchFamily="34" charset="0"/>
              <a:buChar char="•"/>
            </a:pPr>
            <a:r>
              <a:rPr lang="en-US" altLang="zh-CN" smtClean="0"/>
              <a:t>Option 2: </a:t>
            </a:r>
            <a:r>
              <a:rPr lang="en-US" altLang="zh-CN">
                <a:solidFill>
                  <a:schemeClr val="dk1"/>
                </a:solidFill>
              </a:rPr>
              <a:t>based on txDirectCurrentLocation in UplinkTxDirectCurrent IE defined in Rel-15</a:t>
            </a:r>
            <a:r>
              <a:rPr lang="en-US" altLang="zh-CN" smtClean="0">
                <a:solidFill>
                  <a:schemeClr val="dk1"/>
                </a:solidFill>
              </a:rPr>
              <a:t>. </a:t>
            </a:r>
            <a:r>
              <a:rPr lang="en-US" altLang="zh-CN" b="1" smtClean="0">
                <a:solidFill>
                  <a:schemeClr val="dk1"/>
                </a:solidFill>
              </a:rPr>
              <a:t>(QC)</a:t>
            </a:r>
            <a:endParaRPr lang="en-US" altLang="zh-CN"/>
          </a:p>
        </p:txBody>
      </p:sp>
      <p:sp>
        <p:nvSpPr>
          <p:cNvPr id="9" name="矩形 8"/>
          <p:cNvSpPr/>
          <p:nvPr/>
        </p:nvSpPr>
        <p:spPr>
          <a:xfrm>
            <a:off x="827230" y="2522499"/>
            <a:ext cx="5532797" cy="369332"/>
          </a:xfrm>
          <a:prstGeom prst="rect">
            <a:avLst/>
          </a:prstGeom>
        </p:spPr>
        <p:txBody>
          <a:bodyPr wrap="none">
            <a:spAutoFit/>
          </a:bodyPr>
          <a:lstStyle/>
          <a:p>
            <a:pPr marL="285750" indent="-285750">
              <a:buFont typeface="Arial" panose="020B0604020202020204" pitchFamily="34" charset="0"/>
              <a:buChar char="•"/>
            </a:pPr>
            <a:r>
              <a:rPr lang="en-US" altLang="zh-CN"/>
              <a:t>If UE </a:t>
            </a:r>
            <a:r>
              <a:rPr lang="en-US" altLang="zh-CN" smtClean="0"/>
              <a:t>support </a:t>
            </a:r>
            <a:r>
              <a:rPr lang="en-US" altLang="zh-CN"/>
              <a:t>FGI 7-5 additional DC location </a:t>
            </a:r>
            <a:r>
              <a:rPr lang="en-US" altLang="zh-CN" smtClean="0"/>
              <a:t>reporting:</a:t>
            </a:r>
            <a:endParaRPr lang="zh-CN" altLang="en-US"/>
          </a:p>
        </p:txBody>
      </p:sp>
      <p:sp>
        <p:nvSpPr>
          <p:cNvPr id="10" name="矩形 9"/>
          <p:cNvSpPr/>
          <p:nvPr/>
        </p:nvSpPr>
        <p:spPr>
          <a:xfrm>
            <a:off x="1139266" y="2799499"/>
            <a:ext cx="10766222" cy="1200329"/>
          </a:xfrm>
          <a:prstGeom prst="rect">
            <a:avLst/>
          </a:prstGeom>
        </p:spPr>
        <p:txBody>
          <a:bodyPr wrap="square">
            <a:spAutoFit/>
          </a:bodyPr>
          <a:lstStyle/>
          <a:p>
            <a:pPr marL="285750" indent="-285750">
              <a:buFont typeface="Arial" panose="020B0604020202020204" pitchFamily="34" charset="0"/>
              <a:buChar char="•"/>
            </a:pPr>
            <a:r>
              <a:rPr lang="en-US" altLang="zh-CN" smtClean="0"/>
              <a:t>Option 1: in </a:t>
            </a:r>
            <a:r>
              <a:rPr lang="en-US" altLang="zh-CN"/>
              <a:t>the center of the lower edge of the lowest active BWP and the higher edge of the highest active BWP among all the active </a:t>
            </a:r>
            <a:r>
              <a:rPr lang="en-US" altLang="zh-CN" smtClean="0"/>
              <a:t>CCs</a:t>
            </a:r>
            <a:r>
              <a:rPr lang="en-US" altLang="zh-CN" b="1" smtClean="0"/>
              <a:t>(Nokia)</a:t>
            </a:r>
          </a:p>
          <a:p>
            <a:pPr marL="285750" indent="-285750">
              <a:buFont typeface="Arial" panose="020B0604020202020204" pitchFamily="34" charset="0"/>
              <a:buChar char="•"/>
            </a:pPr>
            <a:r>
              <a:rPr lang="en-US" altLang="zh-CN" smtClean="0"/>
              <a:t>Option 2:</a:t>
            </a:r>
            <a:r>
              <a:rPr lang="en-US" altLang="zh-CN" smtClean="0">
                <a:solidFill>
                  <a:srgbClr val="C00000"/>
                </a:solidFill>
              </a:rPr>
              <a:t> but </a:t>
            </a:r>
            <a:r>
              <a:rPr lang="en-US" altLang="zh-CN">
                <a:solidFill>
                  <a:srgbClr val="C00000"/>
                </a:solidFill>
              </a:rPr>
              <a:t>does not report the values, by </a:t>
            </a:r>
            <a:r>
              <a:rPr lang="en-US" altLang="zh-CN" smtClean="0">
                <a:solidFill>
                  <a:srgbClr val="C00000"/>
                </a:solidFill>
              </a:rPr>
              <a:t>default,</a:t>
            </a:r>
            <a:r>
              <a:rPr lang="en-US" altLang="zh-CN" smtClean="0"/>
              <a:t> in </a:t>
            </a:r>
            <a:r>
              <a:rPr lang="en-US" altLang="zh-CN"/>
              <a:t>the center of the lower edge of the lowest active BWP and the higher edge of the highest active BWP among all the active </a:t>
            </a:r>
            <a:r>
              <a:rPr lang="en-US" altLang="zh-CN" smtClean="0"/>
              <a:t>CCs</a:t>
            </a:r>
            <a:r>
              <a:rPr lang="en-US" altLang="zh-CN" b="1" smtClean="0"/>
              <a:t>(QC)</a:t>
            </a:r>
            <a:endParaRPr lang="zh-CN" altLang="en-US" b="1"/>
          </a:p>
        </p:txBody>
      </p:sp>
      <p:sp>
        <p:nvSpPr>
          <p:cNvPr id="11" name="矩形 10"/>
          <p:cNvSpPr/>
          <p:nvPr/>
        </p:nvSpPr>
        <p:spPr>
          <a:xfrm>
            <a:off x="764362" y="4174515"/>
            <a:ext cx="11205134" cy="2308324"/>
          </a:xfrm>
          <a:prstGeom prst="rect">
            <a:avLst/>
          </a:prstGeom>
        </p:spPr>
        <p:txBody>
          <a:bodyPr wrap="square">
            <a:spAutoFit/>
          </a:bodyPr>
          <a:lstStyle/>
          <a:p>
            <a:pPr marL="285750" indent="-285750">
              <a:buFont typeface="Arial" panose="020B0604020202020204" pitchFamily="34" charset="0"/>
              <a:buChar char="•"/>
            </a:pPr>
            <a:r>
              <a:rPr lang="en-US" altLang="zh-CN" smtClean="0"/>
              <a:t>Other aspects(Nokia):</a:t>
            </a:r>
          </a:p>
          <a:p>
            <a:pPr marL="742950" lvl="3" indent="-285750">
              <a:buFont typeface="Arial" panose="020B0604020202020204" pitchFamily="34" charset="0"/>
              <a:buChar char="•"/>
            </a:pPr>
            <a:r>
              <a:rPr lang="en-US" altLang="zh-CN">
                <a:solidFill>
                  <a:schemeClr val="dk1"/>
                </a:solidFill>
              </a:rPr>
              <a:t>For the above two bullets, the UE may report the DC location with Rel15 txDirectCurrentLocation in UplinkTxDirectCurrent IE, if the UE does not follow the rules or the Rel15 just works(Ex: 2CC with 2PA architecture).</a:t>
            </a:r>
            <a:endParaRPr lang="zh-CN" altLang="zh-CN">
              <a:solidFill>
                <a:schemeClr val="dk1"/>
              </a:solidFill>
            </a:endParaRPr>
          </a:p>
          <a:p>
            <a:pPr marL="742950" lvl="3" indent="-285750">
              <a:buFont typeface="Arial" panose="020B0604020202020204" pitchFamily="34" charset="0"/>
              <a:buChar char="•"/>
            </a:pPr>
            <a:r>
              <a:rPr lang="en-US" altLang="zh-CN">
                <a:solidFill>
                  <a:schemeClr val="dk1"/>
                </a:solidFill>
              </a:rPr>
              <a:t>For some other cases such that the location is the lower edge of the lowest configured BWP and the higher edge of the highest configured BWP among all the configured CCs can be covered by below other reporting method or introducing bit strings to allow UE to report DC location based on other default rules.</a:t>
            </a:r>
            <a:r>
              <a:rPr lang="en-US" altLang="zh-CN" b="1">
                <a:solidFill>
                  <a:schemeClr val="dk1"/>
                </a:solidFill>
              </a:rPr>
              <a:t> </a:t>
            </a:r>
            <a:endParaRPr lang="zh-CN" altLang="zh-CN" b="1">
              <a:solidFill>
                <a:schemeClr val="dk1"/>
              </a:solidFill>
            </a:endParaRPr>
          </a:p>
          <a:p>
            <a:pPr marL="285750" indent="-285750">
              <a:buFont typeface="Arial" panose="020B0604020202020204" pitchFamily="34" charset="0"/>
              <a:buChar char="•"/>
            </a:pPr>
            <a:endParaRPr lang="zh-CN" altLang="en-US"/>
          </a:p>
        </p:txBody>
      </p:sp>
    </p:spTree>
    <p:extLst>
      <p:ext uri="{BB962C8B-B14F-4D97-AF65-F5344CB8AC3E}">
        <p14:creationId xmlns:p14="http://schemas.microsoft.com/office/powerpoint/2010/main" val="259764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480" y="680434"/>
            <a:ext cx="11939016" cy="1954381"/>
          </a:xfrm>
          <a:prstGeom prst="rect">
            <a:avLst/>
          </a:prstGeom>
        </p:spPr>
        <p:txBody>
          <a:bodyPr wrap="square">
            <a:spAutoFit/>
          </a:bodyPr>
          <a:lstStyle/>
          <a:p>
            <a:pPr marL="271463" lvl="1">
              <a:spcAft>
                <a:spcPts val="600"/>
              </a:spcAft>
            </a:pPr>
            <a:r>
              <a:rPr lang="en-US" altLang="zh-CN" b="1" smtClean="0">
                <a:latin typeface="Times New Roman" panose="02020603050405020304" pitchFamily="18" charset="0"/>
                <a:cs typeface="Times New Roman" panose="02020603050405020304" pitchFamily="18" charset="0"/>
              </a:rPr>
              <a:t>2. Reporting methods:</a:t>
            </a:r>
            <a:endParaRPr lang="en-US" altLang="zh-CN" b="1">
              <a:latin typeface="Times New Roman" panose="02020603050405020304" pitchFamily="18" charset="0"/>
              <a:cs typeface="Times New Roman" panose="02020603050405020304" pitchFamily="18" charset="0"/>
            </a:endParaRPr>
          </a:p>
          <a:p>
            <a:pPr marL="271463" lvl="1">
              <a:spcAft>
                <a:spcPts val="600"/>
              </a:spcAft>
            </a:pPr>
            <a:r>
              <a:rPr lang="en-US" altLang="zh-CN">
                <a:latin typeface="Times New Roman" panose="02020603050405020304" pitchFamily="18" charset="0"/>
                <a:cs typeface="Times New Roman" panose="02020603050405020304" pitchFamily="18" charset="0"/>
              </a:rPr>
              <a:t>  1) A UE reports each UL DC location per 2CCs pairs permutation for all possible simultaneously activated BWPs pairs. (R4-2016514)</a:t>
            </a:r>
          </a:p>
          <a:p>
            <a:pPr marL="271463" lvl="1">
              <a:spcAft>
                <a:spcPts val="600"/>
              </a:spcAft>
            </a:pPr>
            <a:r>
              <a:rPr lang="en-US" altLang="zh-CN">
                <a:latin typeface="Times New Roman" panose="02020603050405020304" pitchFamily="18" charset="0"/>
                <a:cs typeface="Times New Roman" panose="02020603050405020304" pitchFamily="18" charset="0"/>
              </a:rPr>
              <a:t>  2) A UE informs a network of UL DC locations by referring to a list including simultaneously activated BWP permutations provided by the NW (R4-2014714)</a:t>
            </a:r>
          </a:p>
          <a:p>
            <a:pPr marL="271463" lvl="1">
              <a:spcAft>
                <a:spcPts val="600"/>
              </a:spcAft>
            </a:pPr>
            <a:r>
              <a:rPr lang="en-GB" altLang="zh-CN" sz="1600">
                <a:latin typeface="Arial" panose="020B0604020202020204" pitchFamily="34" charset="0"/>
                <a:ea typeface="等线" panose="02010600030101010101" pitchFamily="2" charset="-122"/>
              </a:rPr>
              <a:t>Note: in case DC location report is not time critical, gNB may request UE to report.</a:t>
            </a:r>
            <a:endParaRPr lang="zh-CN" altLang="en-US"/>
          </a:p>
        </p:txBody>
      </p:sp>
      <p:sp>
        <p:nvSpPr>
          <p:cNvPr id="5" name="标题 1"/>
          <p:cNvSpPr>
            <a:spLocks noGrp="1"/>
          </p:cNvSpPr>
          <p:nvPr>
            <p:ph type="title"/>
          </p:nvPr>
        </p:nvSpPr>
        <p:spPr>
          <a:xfrm>
            <a:off x="47616" y="-85978"/>
            <a:ext cx="10515600" cy="606940"/>
          </a:xfrm>
        </p:spPr>
        <p:txBody>
          <a:bodyPr>
            <a:normAutofit/>
          </a:bodyPr>
          <a:lstStyle/>
          <a:p>
            <a:r>
              <a:rPr lang="en-US" altLang="zh-CN" sz="3200" b="1" dirty="0"/>
              <a:t>Enhancements for RRC based solution in Rel-16</a:t>
            </a:r>
            <a:endParaRPr lang="zh-CN" altLang="en-US" sz="3200" b="1" dirty="0"/>
          </a:p>
        </p:txBody>
      </p:sp>
    </p:spTree>
    <p:extLst>
      <p:ext uri="{BB962C8B-B14F-4D97-AF65-F5344CB8AC3E}">
        <p14:creationId xmlns:p14="http://schemas.microsoft.com/office/powerpoint/2010/main" val="17728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5904" y="60326"/>
            <a:ext cx="10515600"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mtClean="0"/>
              <a:t>RAN4 CR on DC location for intra-band UL CA</a:t>
            </a:r>
            <a:endParaRPr lang="zh-CN" altLang="en-US" sz="3200" b="1" dirty="0"/>
          </a:p>
        </p:txBody>
      </p:sp>
      <p:sp>
        <p:nvSpPr>
          <p:cNvPr id="6" name="文本框 5"/>
          <p:cNvSpPr txBox="1"/>
          <p:nvPr/>
        </p:nvSpPr>
        <p:spPr>
          <a:xfrm>
            <a:off x="146304" y="841248"/>
            <a:ext cx="11878056" cy="784830"/>
          </a:xfrm>
          <a:prstGeom prst="rect">
            <a:avLst/>
          </a:prstGeom>
          <a:noFill/>
        </p:spPr>
        <p:txBody>
          <a:bodyPr wrap="square" rtlCol="0">
            <a:spAutoFit/>
          </a:bodyPr>
          <a:lstStyle/>
          <a:p>
            <a:pPr>
              <a:lnSpc>
                <a:spcPct val="125000"/>
              </a:lnSpc>
            </a:pPr>
            <a:r>
              <a:rPr lang="en-US" altLang="zh-CN" smtClean="0"/>
              <a:t>If RAN2 implements the solution with “</a:t>
            </a:r>
            <a:r>
              <a:rPr lang="en-US" altLang="zh-CN">
                <a:solidFill>
                  <a:srgbClr val="FF0000"/>
                </a:solidFill>
                <a:latin typeface="Times New Roman" panose="02020603050405020304" pitchFamily="18" charset="0"/>
                <a:cs typeface="Times New Roman" panose="02020603050405020304" pitchFamily="18" charset="0"/>
              </a:rPr>
              <a:t>rule for default DC location </a:t>
            </a:r>
            <a:r>
              <a:rPr lang="en-US" altLang="zh-CN" smtClean="0"/>
              <a:t>” in previous slide, RAN4 will revise corresponding RF requirement(s) related to DC loation for TS 38.101-1 in next meeting.</a:t>
            </a:r>
            <a:endParaRPr lang="zh-CN" altLang="en-US"/>
          </a:p>
        </p:txBody>
      </p:sp>
    </p:spTree>
    <p:extLst>
      <p:ext uri="{BB962C8B-B14F-4D97-AF65-F5344CB8AC3E}">
        <p14:creationId xmlns:p14="http://schemas.microsoft.com/office/powerpoint/2010/main" val="21809879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7582</TotalTime>
  <Words>822</Words>
  <Application>Microsoft Office PowerPoint</Application>
  <PresentationFormat>宽屏</PresentationFormat>
  <Paragraphs>69</Paragraphs>
  <Slides>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等线</vt:lpstr>
      <vt:lpstr>宋体</vt:lpstr>
      <vt:lpstr>Arial</vt:lpstr>
      <vt:lpstr>Calibri</vt:lpstr>
      <vt:lpstr>Calibri Light</vt:lpstr>
      <vt:lpstr>Times</vt:lpstr>
      <vt:lpstr>Times New Roman</vt:lpstr>
      <vt:lpstr>Office 主题</vt:lpstr>
      <vt:lpstr>WF on DC location reporting for intra-band UL CA</vt:lpstr>
      <vt:lpstr>Background</vt:lpstr>
      <vt:lpstr>PowerPoint 演示文稿</vt:lpstr>
      <vt:lpstr>PowerPoint 演示文稿</vt:lpstr>
      <vt:lpstr>Enhancements for RRC based solution in Rel-16</vt:lpstr>
      <vt:lpstr>Enhancements for RRC based solution in Rel-16</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290</cp:revision>
  <dcterms:created xsi:type="dcterms:W3CDTF">2019-10-15T22:26:30Z</dcterms:created>
  <dcterms:modified xsi:type="dcterms:W3CDTF">2020-11-12T12:54:35Z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(3)8y+8rMtqt2+6zc5lCmXKaJJQWotQaPyrh2gMWOYNdN8U8fmeop3R9ZRxOH1VYv3aRkJmuikY
9pyDNoA04t5AkcUM3JNjeTdca9TMTiWxih/HlanPB/qe5UQ2AgqdDgaDu3peGqLFKaF+pW/I
DpLi38apXP5CwdqBjAw0ufYdemv0vZmZ6S1VyX/OUENgh3OtUDRZgutGjf4XbDJQZmPqXMbi
8BB7rAVlQNfGv+pCmf</vt:lpwstr>
  </property>
  <property fmtid="{D5CDD505-2E9C-101B-9397-08002B2CF9AE}" pid="3" name="_2015_ms_pID_7253431">
    <vt:lpwstr>GZGjdNQMPqoLjkik5p1kKRzKDGykRD14B6adOXGeppnVlK9V2KHQkp
q8G+TpD+yA5uKRF/oZ7jcwzYIoF9u1qyhL/P9TpYZ81pyhgvGGaDMujIBxvP7fwJAIl+y3DO
zN3UnpFx1FLaUGw2enI27UuKid+RXtM+YeW8wNrDsa2dZCNqikMqTUZ4+uHYU6FA7WyQCL+p
v/j9P5Q3FiMFZu0TuYCv/PR9U0E1+LyqQgND</vt:lpwstr>
  </property>
  <property fmtid="{D5CDD505-2E9C-101B-9397-08002B2CF9AE}" pid="4" name="_2015_ms_pID_7253432">
    <vt:lpwstr>6HBRSFw4tEa5eg3lwOCo4j8=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1604537758</vt:lpwstr>
  </property>
</Properties>
</file>