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93" r:id="rId4"/>
    <p:sldId id="287" r:id="rId5"/>
    <p:sldId id="29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70" d="100"/>
          <a:sy n="70" d="100"/>
        </p:scale>
        <p:origin x="4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131C0-A4DB-454F-9D59-F72C6894810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07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on DC location reporting for intra-band UL CA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HiSilicon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83" y="-8388"/>
            <a:ext cx="10515600" cy="4719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5026" y="3532622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Comments from companies in RAN#89-e on the above solutions: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66499" y="502744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2 solutions provided in approved LS R4-2011906: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44237" y="881595"/>
            <a:ext cx="1083628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TX DC location after every activation of BWP’s including CC activation, BWP switching procedure, etc.</a:t>
            </a:r>
            <a:endParaRPr lang="zh-CN" altLang="zh-CN" sz="1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</a:pPr>
            <a:r>
              <a:rPr lang="en-GB" altLang="zh-CN" sz="1400" dirty="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Report each TX DC location based on permutations of all possible simultaneously activated BWPs within configured BWPs</a:t>
            </a:r>
            <a:endParaRPr lang="zh-CN" altLang="zh-CN" sz="14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3555" y="4556025"/>
            <a:ext cx="6832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Agreement in RAN#89-e for intra-band UL CA DC location: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22887" y="4880632"/>
            <a:ext cx="1156532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54000" hangingPunct="0">
              <a:spcBef>
                <a:spcPts val="500"/>
              </a:spcBef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Proposal: a mechanism of DC location reporting for intra-band UL CA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be specified in Rel-16</a:t>
            </a:r>
            <a:endParaRPr lang="zh-CN" altLang="zh-CN" sz="16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RAN2 is tasked to provide at least one RAN2-based signalling solution for </a:t>
            </a:r>
            <a:r>
              <a:rPr lang="en-GB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at least 2 UL CCs 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of intra-band UL CA in FR1 to RAN#90, considering forward compatibility to other combinations (more than 2 UL CCs and/or FR2) 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•	Other solutions are not precluded and can be discussed in RAN1, RAN2 and RAN4. Selection between solutions can be discussed at RAN#90 or later (if possible).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pPr marL="254000" hangingPunct="0">
              <a:spcAft>
                <a:spcPts val="0"/>
              </a:spcAft>
              <a:tabLst>
                <a:tab pos="755650" algn="l"/>
              </a:tabLst>
            </a:pPr>
            <a:r>
              <a:rPr lang="en-GB" altLang="zh-CN" sz="2400" i="1" dirty="0">
                <a:latin typeface="Arial" panose="020B0604020202020204" pitchFamily="34" charset="0"/>
              </a:rPr>
              <a:t>	</a:t>
            </a:r>
            <a:r>
              <a:rPr lang="en-GB" altLang="zh-CN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conclusion: proposal is endorsed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026" y="3828802"/>
            <a:ext cx="1194045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dirty="0"/>
              <a:t>Almost all companies prefer solution 2 for Rel-16 considering the limited time budget and the potential spec impact to RAN1</a:t>
            </a:r>
          </a:p>
          <a:p>
            <a:pPr>
              <a:spcAft>
                <a:spcPts val="600"/>
              </a:spcAft>
            </a:pPr>
            <a:r>
              <a:rPr lang="en-US" altLang="zh-CN" dirty="0"/>
              <a:t>It can be referred in RP-202018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95026" y="1526862"/>
            <a:ext cx="935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smtClean="0"/>
              <a:t>RAN4 introduce UE capability of </a:t>
            </a:r>
            <a:r>
              <a:rPr lang="en-GB" altLang="zh-CN" b="1"/>
              <a:t>DC location for intra-band </a:t>
            </a:r>
            <a:r>
              <a:rPr lang="en-GB" altLang="zh-CN" b="1" smtClean="0"/>
              <a:t>UL CA in FGI 7-5</a:t>
            </a:r>
            <a:r>
              <a:rPr lang="en-US" altLang="zh-CN" b="1" smtClean="0"/>
              <a:t>: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31231"/>
              </p:ext>
            </p:extLst>
          </p:nvPr>
        </p:nvGraphicFramePr>
        <p:xfrm>
          <a:off x="218122" y="1905614"/>
          <a:ext cx="11360944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661"/>
                <a:gridCol w="1358156"/>
                <a:gridCol w="5549360"/>
                <a:gridCol w="632605"/>
                <a:gridCol w="493776"/>
                <a:gridCol w="740664"/>
                <a:gridCol w="1968722"/>
              </a:tblGrid>
              <a:tr h="649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7-5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DC location for intra-band CA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indicate whether UE support Additional DC location reporting for intra-band UL CA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The gNB cannot correctly calculate the DC location of intra-band CA</a:t>
                      </a:r>
                      <a:endParaRPr lang="zh-C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1122" y="2813118"/>
            <a:ext cx="935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smtClean="0"/>
              <a:t>CR for TS 38.101-1 on DC location for intra-band UL CA is agreed: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6455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472" y="-21970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/>
              <a:t>Tx</a:t>
            </a:r>
            <a:r>
              <a:rPr lang="en-US" altLang="zh-CN" sz="3200" b="1" dirty="0"/>
              <a:t> DC location for intra-band UL CA</a:t>
            </a:r>
            <a:endParaRPr lang="zh-CN" altLang="en-US" sz="32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65901" y="460574"/>
            <a:ext cx="11763634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b="1" dirty="0">
                <a:latin typeface="Times New Roman" panose="02020603050405020304" pitchFamily="18" charset="0"/>
              </a:rPr>
              <a:t>In Rel-16,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mechanism of DC location reporting is only defined for intra-band UL CA in FR1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If no concrete solution for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more than 2 UL CCs reached in RAN4 #97-e, 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mechanism for </a:t>
            </a:r>
            <a:r>
              <a:rPr lang="en-GB" altLang="zh-CN" dirty="0">
                <a:latin typeface="Times New Roman" panose="02020603050405020304" pitchFamily="18" charset="0"/>
              </a:rPr>
              <a:t>2 UL CCs of </a:t>
            </a:r>
            <a:r>
              <a:rPr lang="en-GB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intra-band UL CA in FR1 should be defined, </a:t>
            </a:r>
            <a:r>
              <a:rPr lang="en-US" altLang="zh-CN" dirty="0">
                <a:latin typeface="Times New Roman" panose="02020603050405020304" pitchFamily="18" charset="0"/>
              </a:rPr>
              <a:t>solution 2 in approved R4-2011906 is adopted for 2UL CCs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</a:rPr>
              <a:t>Factors affecting UL DC locations </a:t>
            </a:r>
            <a:r>
              <a:rPr lang="en-GB" altLang="zh-CN" b="1" dirty="0">
                <a:latin typeface="Times New Roman" panose="02020603050405020304" pitchFamily="18" charset="0"/>
              </a:rPr>
              <a:t>of </a:t>
            </a:r>
            <a:r>
              <a:rPr lang="en-GB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intra-band UL CA in FR1 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lowest and highest CC activated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active BWPs in lowest and highest CC activated</a:t>
            </a:r>
            <a:endParaRPr lang="en-GB" altLang="zh-CN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configured BWPs in lowest and highest 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CC </a:t>
            </a:r>
            <a:r>
              <a:rPr lang="en-US" altLang="zh-CN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activated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smtClean="0">
                <a:solidFill>
                  <a:srgbClr val="7030A0"/>
                </a:solidFill>
                <a:latin typeface="Times New Roman" panose="02020603050405020304" pitchFamily="18" charset="0"/>
              </a:rPr>
              <a:t>PA architecture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smtClean="0">
                <a:solidFill>
                  <a:srgbClr val="7030A0"/>
                </a:solidFill>
                <a:latin typeface="Times New Roman" panose="02020603050405020304" pitchFamily="18" charset="0"/>
              </a:rPr>
              <a:t>For UE indicates 1PA architecture, the </a:t>
            </a:r>
            <a:r>
              <a:rPr lang="en-US" altLang="zh-CN" i="1">
                <a:solidFill>
                  <a:srgbClr val="7030A0"/>
                </a:solidFill>
                <a:latin typeface="Times New Roman" panose="02020603050405020304" pitchFamily="18" charset="0"/>
              </a:rPr>
              <a:t>number of DC location is one at an </a:t>
            </a:r>
            <a:r>
              <a:rPr lang="en-US" altLang="zh-CN" i="1" smtClean="0">
                <a:solidFill>
                  <a:srgbClr val="7030A0"/>
                </a:solidFill>
                <a:latin typeface="Times New Roman" panose="02020603050405020304" pitchFamily="18" charset="0"/>
              </a:rPr>
              <a:t>instant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smtClean="0">
                <a:solidFill>
                  <a:srgbClr val="7030A0"/>
                </a:solidFill>
                <a:latin typeface="Times New Roman" panose="02020603050405020304" pitchFamily="18" charset="0"/>
              </a:rPr>
              <a:t>For UE indicates 2PA architecture, the number of DC location is two at an instant, in which one DC location serves for each PA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sz="1600" i="1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each </a:t>
            </a:r>
            <a:r>
              <a:rPr lang="en-GB" altLang="zh-CN" sz="1600" i="1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of the DC location can be reported based on one DC location method(s)</a:t>
            </a:r>
            <a:endParaRPr lang="en-US" altLang="zh-CN" sz="1600" i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smtClean="0">
                <a:solidFill>
                  <a:srgbClr val="7030A0"/>
                </a:solidFill>
                <a:latin typeface="Times New Roman" panose="02020603050405020304" pitchFamily="18" charset="0"/>
              </a:rPr>
              <a:t>Include the factors above in the LS to RAN2</a:t>
            </a:r>
            <a:endParaRPr lang="en-US" altLang="zh-CN" i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</a:rPr>
              <a:t>Reporting mechanism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i="1" dirty="0">
                <a:latin typeface="Times New Roman" panose="02020603050405020304" pitchFamily="18" charset="0"/>
              </a:rPr>
              <a:t>RRC based signaling is adopted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Does DC location need to be reported if it falls into the gap between two CCs</a:t>
            </a:r>
            <a:endParaRPr lang="en-GB" altLang="zh-C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3300/3301 is still allowed for </a:t>
            </a:r>
            <a:r>
              <a: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DC location of intra-band UL CA</a:t>
            </a:r>
            <a:endParaRPr lang="en-US" altLang="zh-C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Rel-17, RAN4 further discuss on DC location reporting for FR2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Dynamic mechanism is not precluded in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Rel-17  </a:t>
            </a:r>
            <a:endParaRPr lang="en-US" altLang="zh-CN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896" y="-85978"/>
            <a:ext cx="10515600" cy="606940"/>
          </a:xfrm>
        </p:spPr>
        <p:txBody>
          <a:bodyPr>
            <a:normAutofit/>
          </a:bodyPr>
          <a:lstStyle/>
          <a:p>
            <a:r>
              <a:rPr lang="en-US" altLang="zh-CN" sz="3200" b="1" dirty="0"/>
              <a:t>Enhancements for RRC based solution in Rel-16</a:t>
            </a:r>
            <a:endParaRPr lang="zh-CN" altLang="en-US" sz="32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29328" y="393427"/>
            <a:ext cx="1212609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RAN4#97-e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b="1" strike="sngStrike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CN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enhancements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RRC signaling 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en-US" altLang="zh-CN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in R4-2011906 </a:t>
            </a: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 </a:t>
            </a:r>
            <a:r>
              <a:rPr lang="en-US" altLang="zh-CN" b="1" strike="sngStrik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71463" lvl="1">
              <a:spcAft>
                <a:spcPts val="600"/>
              </a:spcAft>
            </a:pP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setting up the rule for default DC location for the most likely cases and other reporting method(s)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NW to identify DC location  </a:t>
            </a:r>
            <a:endParaRPr lang="zh-CN" altLang="zh-CN" sz="1600" smtClean="0">
              <a:solidFill>
                <a:srgbClr val="7030A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If UE does not support FGI 7-5</a:t>
            </a:r>
            <a:r>
              <a:rPr lang="en-US" altLang="zh-CN" sz="1600" smtClean="0">
                <a:solidFill>
                  <a:srgbClr val="7030A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i="1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additional DC location reporting</a:t>
            </a:r>
            <a:r>
              <a:rPr lang="en-US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1600" smtClean="0">
                <a:solidFill>
                  <a:srgbClr val="7030A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is based on txDirectCurrentLocation in UplinkTxDirectCurrent IE in Rel-15 TS 38.331</a:t>
            </a:r>
            <a:endParaRPr lang="zh-CN" altLang="zh-CN" sz="1600" smtClean="0">
              <a:solidFill>
                <a:srgbClr val="7030A0"/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1143000" lvl="2" indent="-2286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143000" algn="l"/>
              </a:tabLst>
            </a:pPr>
            <a:r>
              <a:rPr lang="en-US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if UE report support FGI 7-5 </a:t>
            </a:r>
            <a:r>
              <a:rPr lang="en-US" altLang="zh-CN" sz="1600" i="1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additional DC location reporting</a:t>
            </a:r>
            <a:r>
              <a:rPr lang="en-US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, but does not report the values, by default,  the location is:</a:t>
            </a:r>
          </a:p>
          <a:p>
            <a:pPr marL="1200150" lvl="2" indent="-285750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143000" algn="l"/>
              </a:tabLst>
            </a:pPr>
            <a:r>
              <a:rPr lang="en-US" altLang="zh-CN" strike="sngStrike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 DC location can be considered </a:t>
            </a:r>
            <a:r>
              <a:rPr lang="en-US" altLang="zh-CN" strike="dblStrike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default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centre calculated by the lower edge of the lowest CC and the higher edge of the highest CC among all the active CCs</a:t>
            </a:r>
          </a:p>
          <a:p>
            <a:pPr marL="1252538" lvl="3" indent="-261938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trike="sngStrik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 DC location can be considered </a:t>
            </a:r>
            <a:r>
              <a:rPr lang="en-US" altLang="zh-CN" strike="dblStrike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default </a:t>
            </a: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and/Or </a:t>
            </a:r>
            <a:r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centre of the lower edge of the lowest active BWP and the higher edge of the highest active BWP among all the active CCs by UE </a:t>
            </a:r>
            <a:r>
              <a:rPr lang="en-US" altLang="zh-CN" strike="sngStrike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capability</a:t>
            </a:r>
          </a:p>
          <a:p>
            <a:pPr marL="1252538" lvl="3" indent="-261938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FFS on the default value:</a:t>
            </a:r>
          </a:p>
          <a:p>
            <a:pPr marL="1709738" lvl="4" indent="-261938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 select on above 2 options</a:t>
            </a:r>
          </a:p>
          <a:p>
            <a:pPr marL="917575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trike="sngStrike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above capability bit and/or allow UE to report DC location for cases not covered by the default rule such as </a:t>
            </a:r>
          </a:p>
          <a:p>
            <a:pPr marL="1436688" lvl="4" indent="-1841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strike="sngStrike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lower edge of the lowest configured BWP and the higher edge of the highest configured BWP among all the configured CCs</a:t>
            </a:r>
          </a:p>
          <a:p>
            <a:pPr marL="271463" lvl="1">
              <a:spcAft>
                <a:spcPts val="600"/>
              </a:spcAft>
            </a:pP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Reporting methods if UE indicates on support FGI 7-5 and report values:</a:t>
            </a:r>
          </a:p>
          <a:p>
            <a:pPr marL="271463" lvl="1">
              <a:spcAft>
                <a:spcPts val="600"/>
              </a:spcAft>
            </a:pP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1) A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 reports each UL DC location per 2CCs pairs permutation for all possible simultaneously activated BWPs pairs. (R4-2016514)</a:t>
            </a:r>
          </a:p>
          <a:p>
            <a:pPr marL="271463" lvl="1">
              <a:spcAft>
                <a:spcPts val="600"/>
              </a:spcAft>
            </a:pP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2) A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 informs a network of UL DC locations by referring to a list including simultaneously activated BWP permutations provided by the NW (</a:t>
            </a:r>
            <a:r>
              <a:rPr lang="en-US" altLang="zh-CN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R4-2014714)</a:t>
            </a:r>
          </a:p>
          <a:p>
            <a:pPr marL="271463" lvl="1">
              <a:spcAft>
                <a:spcPts val="600"/>
              </a:spcAft>
            </a:pPr>
            <a:r>
              <a:rPr lang="en-GB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Note: in </a:t>
            </a:r>
            <a:r>
              <a:rPr lang="en-GB" altLang="zh-CN" sz="160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case DC location report is not time critical, gNB may request UE to report</a:t>
            </a:r>
            <a:r>
              <a:rPr lang="en-GB" altLang="zh-CN" sz="1600" smtClean="0">
                <a:solidFill>
                  <a:srgbClr val="7030A0"/>
                </a:solidFill>
                <a:latin typeface="Arial" panose="020B0604020202020204" pitchFamily="34" charset="0"/>
                <a:ea typeface="等线" panose="02010600030101010101" pitchFamily="2" charset="-122"/>
              </a:rPr>
              <a:t>.</a:t>
            </a:r>
            <a:endParaRPr lang="en-US" altLang="zh-CN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enhancements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included in LS to RAN2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5904" y="60326"/>
            <a:ext cx="10515600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smtClean="0"/>
              <a:t>RAN4 CR on DC location for intra-band UL CA</a:t>
            </a:r>
            <a:endParaRPr lang="zh-CN" altLang="en-US" sz="32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146304" y="841248"/>
            <a:ext cx="118780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mtClean="0"/>
              <a:t>If RAN2 implements the solution with “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 for default DC location </a:t>
            </a:r>
            <a:r>
              <a:rPr lang="en-US" altLang="zh-CN" smtClean="0"/>
              <a:t>” in previous slide, RAN4 will revise corresponding RF requirement(s) related to DC loation for TS 38.101-1 in next meeting.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98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7128</TotalTime>
  <Words>771</Words>
  <Application>Microsoft Office PowerPoint</Application>
  <PresentationFormat>宽屏</PresentationFormat>
  <Paragraphs>66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等线</vt:lpstr>
      <vt:lpstr>宋体</vt:lpstr>
      <vt:lpstr>Arial</vt:lpstr>
      <vt:lpstr>Calibri</vt:lpstr>
      <vt:lpstr>Calibri Light</vt:lpstr>
      <vt:lpstr>Times</vt:lpstr>
      <vt:lpstr>Times New Roman</vt:lpstr>
      <vt:lpstr>Wingdings</vt:lpstr>
      <vt:lpstr>Office 主题</vt:lpstr>
      <vt:lpstr>WF on DC location reporting for intra-band UL CA</vt:lpstr>
      <vt:lpstr>Background</vt:lpstr>
      <vt:lpstr>Tx DC location for intra-band UL CA</vt:lpstr>
      <vt:lpstr>Enhancements for RRC based solution in Rel-16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285</cp:revision>
  <dcterms:created xsi:type="dcterms:W3CDTF">2019-10-15T22:26:30Z</dcterms:created>
  <dcterms:modified xsi:type="dcterms:W3CDTF">2020-11-12T04:25:57Z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(3)8y+8rMtqt2+6zc5lCmXKaJJQWotQaPyrh2gMWOYNdN8U8fmeop3R9ZRxOH1VYv3aRkJmuikY
9pyDNoA04t5AkcUM3JNjeTdca9TMTiWxih/HlanPB/qe5UQ2AgqdDgaDu3peGqLFKaF+pW/I
DpLi38apXP5CwdqBjAw0ufYdemv0vZmZ6S1VyX/OUENgh3OtUDRZgutGjf4XbDJQZmPqXMbi
8BB7rAVlQNfGv+pCmf</vt:lpwstr>
  </property>
  <property fmtid="{D5CDD505-2E9C-101B-9397-08002B2CF9AE}" pid="3" name="_2015_ms_pID_7253431">
    <vt:lpwstr>GZGjdNQMPqoLjkik5p1kKRzKDGykRD14B6adOXGeppnVlK9V2KHQkp
q8G+TpD+yA5uKRF/oZ7jcwzYIoF9u1qyhL/P9TpYZ81pyhgvGGaDMujIBxvP7fwJAIl+y3DO
zN3UnpFx1FLaUGw2enI27UuKid+RXtM+YeW8wNrDsa2dZCNqikMqTUZ4+uHYU6FA7WyQCL+p
v/j9P5Q3FiMFZu0TuYCv/PR9U0E1+LyqQgND</vt:lpwstr>
  </property>
  <property fmtid="{D5CDD505-2E9C-101B-9397-08002B2CF9AE}" pid="4" name="_2015_ms_pID_7253432">
    <vt:lpwstr>6HBRSFw4tEa5eg3lwOCo4j8=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