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1"/>
    <p:sldMasterId id="2147484568" r:id="rId2"/>
  </p:sldMasterIdLst>
  <p:notesMasterIdLst>
    <p:notesMasterId r:id="rId19"/>
  </p:notesMasterIdLst>
  <p:handoutMasterIdLst>
    <p:handoutMasterId r:id="rId20"/>
  </p:handoutMasterIdLst>
  <p:sldIdLst>
    <p:sldId id="934" r:id="rId3"/>
    <p:sldId id="928" r:id="rId4"/>
    <p:sldId id="963" r:id="rId5"/>
    <p:sldId id="929" r:id="rId6"/>
    <p:sldId id="938" r:id="rId7"/>
    <p:sldId id="956" r:id="rId8"/>
    <p:sldId id="964" r:id="rId9"/>
    <p:sldId id="965" r:id="rId10"/>
    <p:sldId id="940" r:id="rId11"/>
    <p:sldId id="951" r:id="rId12"/>
    <p:sldId id="941" r:id="rId13"/>
    <p:sldId id="952" r:id="rId14"/>
    <p:sldId id="931" r:id="rId15"/>
    <p:sldId id="957" r:id="rId16"/>
    <p:sldId id="958" r:id="rId17"/>
    <p:sldId id="955" r:id="rId18"/>
  </p:sldIdLst>
  <p:sldSz cx="9144000" cy="6858000" type="screen4x3"/>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3300"/>
    <a:srgbClr val="0000FF"/>
    <a:srgbClr val="72AF2F"/>
    <a:srgbClr val="B1D254"/>
    <a:srgbClr val="72732F"/>
    <a:srgbClr val="C6D254"/>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20" autoAdjust="0"/>
    <p:restoredTop sz="95801" autoAdjust="0"/>
  </p:normalViewPr>
  <p:slideViewPr>
    <p:cSldViewPr snapToGrid="0">
      <p:cViewPr varScale="1">
        <p:scale>
          <a:sx n="128" d="100"/>
          <a:sy n="128" d="100"/>
        </p:scale>
        <p:origin x="164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1181100" y="695325"/>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26C2616F-011D-47B3-A2C1-4E16F11993E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221476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fi-FI"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fi-FI"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53438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07689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fi-FI"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38511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583742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8033967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Tree>
    <p:extLst>
      <p:ext uri="{BB962C8B-B14F-4D97-AF65-F5344CB8AC3E}">
        <p14:creationId xmlns:p14="http://schemas.microsoft.com/office/powerpoint/2010/main" val="351673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2332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50595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48171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4361528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1470219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728480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583383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baseline="0"/>
            </a:lvl1pPr>
            <a:lvl2pPr>
              <a:spcAft>
                <a:spcPts val="600"/>
              </a:spcAft>
              <a:defRPr/>
            </a:lvl2pPr>
            <a:lvl3pPr>
              <a:spcAft>
                <a:spcPts val="600"/>
              </a:spcAft>
              <a:defRPr/>
            </a:lvl3pPr>
            <a:lvl4pPr>
              <a:spcAft>
                <a:spcPts val="600"/>
              </a:spcAft>
              <a:defRPr/>
            </a:lvl4pPr>
            <a:lvl5pPr>
              <a:spcAft>
                <a:spcPts val="6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418120" y="372334"/>
            <a:ext cx="82296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1" y="717055"/>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698682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fi-FI"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4.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3.jpeg"/><Relationship Id="rId2" Type="http://schemas.openxmlformats.org/officeDocument/2006/relationships/slideLayout" Target="../slideLayouts/slideLayout15.xml"/><Relationship Id="rId16" Type="http://schemas.openxmlformats.org/officeDocument/2006/relationships/image" Target="../media/image2.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19" Type="http://schemas.openxmlformats.org/officeDocument/2006/relationships/image" Target="../media/image1.jpeg"/><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38150" y="6456363"/>
            <a:ext cx="464185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457200" y="274638"/>
            <a:ext cx="68341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descr="3GPP_TM_RD.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4"/>
          </p:nvPr>
        </p:nvSpPr>
        <p:spPr>
          <a:xfrm>
            <a:off x="8558213" y="6483350"/>
            <a:ext cx="395287"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169988" y="5009389"/>
            <a:ext cx="4576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0" dirty="0">
                <a:solidFill>
                  <a:schemeClr val="bg1"/>
                </a:solidFill>
                <a:latin typeface="Arial" panose="020B0604020202020204" pitchFamily="34" charset="0"/>
              </a:rPr>
              <a:t>© 3GPP 2009     Mobile World Congress, Barcelona, 19</a:t>
            </a:r>
            <a:r>
              <a:rPr lang="en-GB" altLang="en-US" sz="1000" baseline="30000" dirty="0">
                <a:solidFill>
                  <a:schemeClr val="bg1"/>
                </a:solidFill>
                <a:latin typeface="Arial" panose="020B0604020202020204" pitchFamily="34" charset="0"/>
              </a:rPr>
              <a:t>th</a:t>
            </a:r>
            <a:r>
              <a:rPr lang="en-GB" altLang="en-US" sz="1000"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6" descr="3GPP_TM_RD.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445326" y="6455537"/>
            <a:ext cx="7178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8574088" y="6464300"/>
            <a:ext cx="395287"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charset="0"/>
        <a:buChar char="–"/>
        <a:defRPr>
          <a:solidFill>
            <a:schemeClr val="tx1"/>
          </a:solidFill>
          <a:latin typeface="+mn-lt"/>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38150" y="6456363"/>
            <a:ext cx="464185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457200" y="274638"/>
            <a:ext cx="68341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descr="3GPP_TM_RD.jpg"/>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4"/>
          </p:nvPr>
        </p:nvSpPr>
        <p:spPr>
          <a:xfrm>
            <a:off x="8558213" y="6483350"/>
            <a:ext cx="395287"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169988" y="5009389"/>
            <a:ext cx="4576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0" dirty="0">
                <a:solidFill>
                  <a:schemeClr val="bg1"/>
                </a:solidFill>
                <a:latin typeface="Arial" panose="020B0604020202020204" pitchFamily="34" charset="0"/>
              </a:rPr>
              <a:t>© 3GPP 2009     Mobile World Congress, Barcelona, 19</a:t>
            </a:r>
            <a:r>
              <a:rPr lang="en-GB" altLang="en-US" sz="1000" baseline="30000" dirty="0">
                <a:solidFill>
                  <a:schemeClr val="bg1"/>
                </a:solidFill>
                <a:latin typeface="Arial" panose="020B0604020202020204" pitchFamily="34" charset="0"/>
              </a:rPr>
              <a:t>th</a:t>
            </a:r>
            <a:r>
              <a:rPr lang="en-GB" altLang="en-US" sz="1000"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6" descr="3GPP_TM_RD.jpg"/>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445326" y="6455537"/>
            <a:ext cx="7178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8574088" y="6464300"/>
            <a:ext cx="395287"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spTree>
    <p:extLst>
      <p:ext uri="{BB962C8B-B14F-4D97-AF65-F5344CB8AC3E}">
        <p14:creationId xmlns:p14="http://schemas.microsoft.com/office/powerpoint/2010/main" val="3409071495"/>
      </p:ext>
    </p:extLst>
  </p:cSld>
  <p:clrMap bg1="lt1" tx1="dk1" bg2="lt2" tx2="dk2" accent1="accent1" accent2="accent2" accent3="accent3" accent4="accent4" accent5="accent5" accent6="accent6" hlink="hlink" folHlink="folHlink"/>
  <p:sldLayoutIdLst>
    <p:sldLayoutId id="2147484569" r:id="rId1"/>
    <p:sldLayoutId id="2147484570" r:id="rId2"/>
    <p:sldLayoutId id="2147484571" r:id="rId3"/>
    <p:sldLayoutId id="2147484572" r:id="rId4"/>
    <p:sldLayoutId id="2147484573" r:id="rId5"/>
    <p:sldLayoutId id="2147484574" r:id="rId6"/>
    <p:sldLayoutId id="2147484575" r:id="rId7"/>
    <p:sldLayoutId id="2147484576" r:id="rId8"/>
    <p:sldLayoutId id="2147484577" r:id="rId9"/>
    <p:sldLayoutId id="2147484578" r:id="rId10"/>
    <p:sldLayoutId id="2147484579" r:id="rId11"/>
    <p:sldLayoutId id="2147484580" r:id="rId12"/>
    <p:sldLayoutId id="2147484581" r:id="rId13"/>
    <p:sldLayoutId id="2147484582" r:id="rId14"/>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19"/>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charset="0"/>
        <a:buChar char="–"/>
        <a:defRPr>
          <a:solidFill>
            <a:schemeClr val="tx1"/>
          </a:solidFill>
          <a:latin typeface="+mn-lt"/>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upport.goto.com/webinar/help/how-do-i-contact-gotowebinar-customer-support-g2w09015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3GPP_TSG_RAN_WG4@LIST.ETSI.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NUL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dirty="0"/>
              <a:t>RAN4#97-e E-meeting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p:txBody>
          <a:bodyPr/>
          <a:lstStyle/>
          <a:p>
            <a:r>
              <a:rPr lang="en-US" dirty="0"/>
              <a:t>RAN4 Chair: Steven Chen</a:t>
            </a:r>
          </a:p>
          <a:p>
            <a:r>
              <a:rPr lang="en-US" dirty="0"/>
              <a:t>Vice Chairs: Haijie Qiu, Andrey Chervyakov </a:t>
            </a:r>
          </a:p>
        </p:txBody>
      </p:sp>
      <p:sp>
        <p:nvSpPr>
          <p:cNvPr id="2" name="TextBox 1">
            <a:extLst>
              <a:ext uri="{FF2B5EF4-FFF2-40B4-BE49-F238E27FC236}">
                <a16:creationId xmlns:a16="http://schemas.microsoft.com/office/drawing/2014/main" id="{E4CE5DCD-72B3-468A-A585-E6721DD18679}"/>
              </a:ext>
            </a:extLst>
          </p:cNvPr>
          <p:cNvSpPr txBox="1"/>
          <p:nvPr/>
        </p:nvSpPr>
        <p:spPr>
          <a:xfrm>
            <a:off x="738187" y="628650"/>
            <a:ext cx="7958138" cy="1200329"/>
          </a:xfrm>
          <a:prstGeom prst="rect">
            <a:avLst/>
          </a:prstGeom>
          <a:noFill/>
        </p:spPr>
        <p:txBody>
          <a:bodyPr wrap="square" rtlCol="0">
            <a:spAutoFit/>
          </a:bodyPr>
          <a:lstStyle/>
          <a:p>
            <a:r>
              <a:rPr lang="en-US" sz="1600" b="1" dirty="0"/>
              <a:t>3GPP TSG-RAN WG4 Meeting #97-e		R4-201xxxx</a:t>
            </a:r>
            <a:endParaRPr lang="en-US" sz="1600" dirty="0"/>
          </a:p>
          <a:p>
            <a:r>
              <a:rPr lang="en-US" sz="1600" b="1" dirty="0"/>
              <a:t>Electronic Meeting, Nov. 2 - 13, 2020</a:t>
            </a:r>
          </a:p>
          <a:p>
            <a:r>
              <a:rPr lang="en-US" sz="1600" b="1" dirty="0"/>
              <a:t>Agenda Item: 2</a:t>
            </a:r>
            <a:endParaRPr lang="en-US" sz="1600" dirty="0"/>
          </a:p>
          <a:p>
            <a:endParaRPr lang="en-US" dirty="0"/>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Basket WIs Email discussion procedures/timelines (cont.) </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485900"/>
            <a:ext cx="8229600" cy="4525963"/>
          </a:xfrm>
        </p:spPr>
        <p:txBody>
          <a:bodyPr/>
          <a:lstStyle/>
          <a:p>
            <a:pPr lvl="0"/>
            <a:r>
              <a:rPr lang="en-US" sz="1800" dirty="0"/>
              <a:t>Monday Nov. 2: basket WI moderator will provide the updated list of contributions, in which:</a:t>
            </a:r>
          </a:p>
          <a:p>
            <a:pPr lvl="1"/>
            <a:r>
              <a:rPr lang="en-US" sz="1400" dirty="0"/>
              <a:t>those that were not flagged will be considered “agreeable”</a:t>
            </a:r>
          </a:p>
          <a:p>
            <a:pPr lvl="1"/>
            <a:r>
              <a:rPr lang="en-US" sz="1400" dirty="0"/>
              <a:t>those that were flagged will be revised. The authors are encouraged to share the revisions as soon as possible for further comments.</a:t>
            </a:r>
          </a:p>
          <a:p>
            <a:pPr lvl="0"/>
            <a:r>
              <a:rPr lang="en-US" sz="1800" dirty="0"/>
              <a:t>By Thursday 6pm UTC, Nov. 5, all revised tdocs need to be available and final comments be received</a:t>
            </a:r>
          </a:p>
          <a:p>
            <a:pPr lvl="0"/>
            <a:r>
              <a:rPr lang="en-US" sz="1800" dirty="0"/>
              <a:t>By Friday 6pm UTC, Nov. 6, basket WI moderators will provide a summary of the status of those flagged and revised </a:t>
            </a:r>
            <a:r>
              <a:rPr lang="en-US" sz="1800" dirty="0" err="1"/>
              <a:t>tdocs</a:t>
            </a:r>
            <a:r>
              <a:rPr lang="en-US" sz="1800" dirty="0"/>
              <a:t>. This summary should capture the following info:</a:t>
            </a:r>
          </a:p>
          <a:p>
            <a:pPr lvl="1"/>
            <a:r>
              <a:rPr lang="en-US" sz="1400" dirty="0"/>
              <a:t>the reason for flagging</a:t>
            </a:r>
          </a:p>
          <a:p>
            <a:pPr lvl="1"/>
            <a:r>
              <a:rPr lang="en-US" sz="1400" dirty="0"/>
              <a:t>if the revision is available</a:t>
            </a:r>
          </a:p>
          <a:p>
            <a:pPr lvl="1"/>
            <a:r>
              <a:rPr lang="en-US" sz="1400" dirty="0"/>
              <a:t>if the revision is agreeable by addressing received comments).</a:t>
            </a:r>
          </a:p>
          <a:p>
            <a:pPr lvl="0"/>
            <a:r>
              <a:rPr lang="en-US" sz="1800" dirty="0"/>
              <a:t>Based on the summary, session chair will announce decisions by Tuesday 6pm UTC, Nov. 10</a:t>
            </a:r>
          </a:p>
          <a:p>
            <a:pPr lvl="0"/>
            <a:r>
              <a:rPr lang="en-US" sz="1800" dirty="0"/>
              <a:t>Revised WIDs and big CRs need to be available by 6pm UTC, Nov. 16 for email approval.</a:t>
            </a:r>
          </a:p>
          <a:p>
            <a:pPr lvl="0"/>
            <a:endParaRPr lang="en-US" sz="2000" dirty="0"/>
          </a:p>
          <a:p>
            <a:pPr marL="514350" lvl="1" indent="0">
              <a:buNone/>
            </a:pPr>
            <a:endParaRPr lang="en-US" sz="1200" b="1" dirty="0"/>
          </a:p>
          <a:p>
            <a:pPr lvl="1"/>
            <a:endParaRPr lang="en-US" sz="1050" dirty="0"/>
          </a:p>
          <a:p>
            <a:pPr lvl="1"/>
            <a:endParaRPr lang="en-US" sz="1200" dirty="0"/>
          </a:p>
        </p:txBody>
      </p:sp>
    </p:spTree>
    <p:extLst>
      <p:ext uri="{BB962C8B-B14F-4D97-AF65-F5344CB8AC3E}">
        <p14:creationId xmlns:p14="http://schemas.microsoft.com/office/powerpoint/2010/main" val="1597278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Delegates are strongly encouraged to provide comments/concerns asap</a:t>
            </a:r>
          </a:p>
          <a:p>
            <a:pPr lvl="1"/>
            <a:r>
              <a:rPr lang="en-US" dirty="0"/>
              <a:t>Silence within a reasonable timeframe means no objection</a:t>
            </a:r>
          </a:p>
          <a:p>
            <a:r>
              <a:rPr lang="en-US" dirty="0"/>
              <a:t>It is strongly encouraged that each company/delegate consolidate their comments/views and send them out in one email for each email thread</a:t>
            </a: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email discussions</a:t>
            </a:r>
          </a:p>
        </p:txBody>
      </p:sp>
    </p:spTree>
    <p:extLst>
      <p:ext uri="{BB962C8B-B14F-4D97-AF65-F5344CB8AC3E}">
        <p14:creationId xmlns:p14="http://schemas.microsoft.com/office/powerpoint/2010/main" val="3787917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Each email thread needs to use a clear and consistent thread title for easy tracking (the title for each thread is to be announced)</a:t>
            </a:r>
          </a:p>
          <a:p>
            <a:pPr lvl="3"/>
            <a:r>
              <a:rPr lang="en-US" dirty="0"/>
              <a:t>E.g., if not done appropriately, after a while an email thread may become something like:</a:t>
            </a:r>
          </a:p>
          <a:p>
            <a:pPr lvl="4"/>
            <a:r>
              <a:rPr lang="en-US" dirty="0"/>
              <a:t>RE: xxxx</a:t>
            </a:r>
          </a:p>
          <a:p>
            <a:pPr lvl="4"/>
            <a:r>
              <a:rPr lang="en-US" dirty="0"/>
              <a:t>RE: RE: xxxx</a:t>
            </a:r>
          </a:p>
          <a:p>
            <a:pPr lvl="4"/>
            <a:r>
              <a:rPr lang="zh-CN" altLang="en-US" dirty="0"/>
              <a:t>回复</a:t>
            </a:r>
            <a:r>
              <a:rPr lang="en-US" dirty="0"/>
              <a:t>:RE: xxxx</a:t>
            </a:r>
          </a:p>
          <a:p>
            <a:pPr lvl="4"/>
            <a:r>
              <a:rPr lang="en-US" dirty="0"/>
              <a:t>[External] RE: xxxx</a:t>
            </a:r>
          </a:p>
          <a:p>
            <a:pPr lvl="4"/>
            <a:r>
              <a:rPr lang="en-US" dirty="0"/>
              <a:t>Etc.</a:t>
            </a:r>
          </a:p>
          <a:p>
            <a:pPr marL="1828800" lvl="4" indent="0">
              <a:buNone/>
            </a:pPr>
            <a:r>
              <a:rPr lang="en-US" dirty="0"/>
              <a:t>which makes it very hard to track. </a:t>
            </a:r>
            <a:r>
              <a:rPr lang="en-US" dirty="0">
                <a:solidFill>
                  <a:srgbClr val="FF0000"/>
                </a:solidFill>
              </a:rPr>
              <a:t>PLEASE fix it to RE: xxxx! </a:t>
            </a:r>
          </a:p>
          <a:p>
            <a:r>
              <a:rPr lang="en-US" dirty="0"/>
              <a:t>Some instruction how to get “RE:” in Word:</a:t>
            </a:r>
          </a:p>
          <a:p>
            <a:pPr marL="0" indent="0">
              <a:buNone/>
            </a:pPr>
            <a:r>
              <a:rPr lang="en-US" sz="2000" u="sng" dirty="0">
                <a:hlinkClick r:id="rId2"/>
              </a:rPr>
              <a:t>https://www.extendoffice.com/documents/outlook/4495-outlook-reply-subject-prefix.html</a:t>
            </a:r>
            <a:r>
              <a:rPr lang="en-US" sz="2000" dirty="0"/>
              <a:t>  </a:t>
            </a:r>
          </a:p>
          <a:p>
            <a:endParaRPr lang="en-US" dirty="0"/>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email discussions (cont.)</a:t>
            </a:r>
          </a:p>
        </p:txBody>
      </p:sp>
    </p:spTree>
    <p:extLst>
      <p:ext uri="{BB962C8B-B14F-4D97-AF65-F5344CB8AC3E}">
        <p14:creationId xmlns:p14="http://schemas.microsoft.com/office/powerpoint/2010/main" val="1187553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Notes on email discussions (cont.)</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199" y="1085850"/>
            <a:ext cx="8477251" cy="4525963"/>
          </a:xfrm>
        </p:spPr>
        <p:txBody>
          <a:bodyPr/>
          <a:lstStyle/>
          <a:p>
            <a:r>
              <a:rPr lang="en-US" sz="2000" dirty="0"/>
              <a:t>Please upload your drafts or formal tdocs to the online server. Avoid using email attachment (especially large attachments) for sharing drafts, which may cause email problems. In the Drafts folder, each email discussion thread will have its own sub-folder</a:t>
            </a:r>
          </a:p>
          <a:p>
            <a:pPr lvl="1"/>
            <a:r>
              <a:rPr lang="en-US" sz="1800" dirty="0"/>
              <a:t>Note if delegates experience persistent problems or issues when uploading the drafts, they can email it to Kai-Erik.</a:t>
            </a:r>
          </a:p>
          <a:p>
            <a:r>
              <a:rPr lang="en-GB" sz="2000" dirty="0"/>
              <a:t>Length of file names shall be reduced, e.g.</a:t>
            </a:r>
            <a:endParaRPr lang="en-US" sz="2000" dirty="0"/>
          </a:p>
          <a:p>
            <a:pPr lvl="1"/>
            <a:r>
              <a:rPr lang="en-GB" sz="1800" dirty="0"/>
              <a:t>Old: </a:t>
            </a:r>
            <a:r>
              <a:rPr lang="en-US" sz="1800" dirty="0"/>
              <a:t>/ ftp / tsg_ran / WG4_Radio / TSGR4_96_e / Inbox / Drafts / [96e][227] FS_NR_MIMO_OTA_test\</a:t>
            </a:r>
            <a:r>
              <a:rPr lang="en-US" sz="1800" dirty="0">
                <a:highlight>
                  <a:srgbClr val="FFFF00"/>
                </a:highlight>
              </a:rPr>
              <a:t>Email discussion summary for [96e][227] FS_NR_MIMO_OTA_test 2nd round_QC_RS_KS_CAICT_Samsung_RS_Spirent_KS_QC_RS</a:t>
            </a:r>
            <a:r>
              <a:rPr lang="en-US" sz="1800" dirty="0"/>
              <a:t>.docx</a:t>
            </a:r>
          </a:p>
          <a:p>
            <a:pPr lvl="1"/>
            <a:r>
              <a:rPr lang="en-US" sz="1800" dirty="0"/>
              <a:t>New: / ftp / tsg_ran / WG4_Radio / TSGR4_96_e / Inbox / Drafts / [96e][227] FS_NR_MIMO_OTA_test\</a:t>
            </a:r>
            <a:r>
              <a:rPr lang="en-US" sz="1800" dirty="0">
                <a:highlight>
                  <a:srgbClr val="FFFF00"/>
                </a:highlight>
              </a:rPr>
              <a:t>Summary_227_2nd round_QC_RS_KS_CAICT_SS_RS_Spirent_KS_QC_RS</a:t>
            </a:r>
            <a:r>
              <a:rPr lang="en-US" sz="1800" dirty="0"/>
              <a:t>.docx</a:t>
            </a:r>
          </a:p>
          <a:p>
            <a:pPr lvl="1"/>
            <a:endParaRPr lang="en-US" sz="1400" dirty="0"/>
          </a:p>
          <a:p>
            <a:pPr marL="514350" lvl="1" indent="0">
              <a:buNone/>
            </a:pPr>
            <a:endParaRPr lang="en-US" sz="1800" b="1" dirty="0"/>
          </a:p>
          <a:p>
            <a:pPr lvl="1"/>
            <a:endParaRPr lang="en-US" sz="1400" dirty="0"/>
          </a:p>
          <a:p>
            <a:pPr lvl="1"/>
            <a:endParaRPr lang="en-US" sz="1800" dirty="0"/>
          </a:p>
        </p:txBody>
      </p:sp>
    </p:spTree>
    <p:extLst>
      <p:ext uri="{BB962C8B-B14F-4D97-AF65-F5344CB8AC3E}">
        <p14:creationId xmlns:p14="http://schemas.microsoft.com/office/powerpoint/2010/main" val="1218408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sz="2400" dirty="0"/>
              <a:t>GTW session invites will be sent to delegates registered to the RAN4 #96-e meeting only. No invitations for the GTW sessions will be sent to RAN4 reflector.</a:t>
            </a:r>
          </a:p>
          <a:p>
            <a:r>
              <a:rPr lang="en-US" sz="2400" dirty="0"/>
              <a:t>Meeting registration deadline is encouraged to be able to generate the invitee list early. It is set to 22h UTC Friday Aug 14 for this meeting.</a:t>
            </a:r>
          </a:p>
          <a:p>
            <a:r>
              <a:rPr lang="en-US" sz="2400" dirty="0"/>
              <a:t>Please make sure your name in GoToWebinar is shown as “company name – first name last name” </a:t>
            </a:r>
          </a:p>
          <a:p>
            <a:r>
              <a:rPr lang="en-US" sz="2400" dirty="0"/>
              <a:t>GTW phone dial-in numbers will be provided in the invitation</a:t>
            </a:r>
          </a:p>
          <a:p>
            <a:r>
              <a:rPr lang="en-US" sz="2400" dirty="0"/>
              <a:t>GTW phone customer support number at URL </a:t>
            </a:r>
            <a:r>
              <a:rPr lang="en-US" sz="2400" dirty="0">
                <a:solidFill>
                  <a:srgbClr val="FF0000"/>
                </a:solidFill>
                <a:hlinkClick r:id="rId2"/>
              </a:rPr>
              <a:t>https://support.goto.com/webinar/help/how-do-i-contact-gotowebinar-customer-support-g2w090151</a:t>
            </a:r>
            <a:endParaRPr lang="en-US" sz="2400" dirty="0">
              <a:solidFill>
                <a:srgbClr val="FF0000"/>
              </a:solidFill>
            </a:endParaRPr>
          </a:p>
          <a:p>
            <a:pPr marL="0" indent="0">
              <a:buNone/>
            </a:pPr>
            <a:endParaRPr lang="en-US" sz="2400" dirty="0">
              <a:solidFill>
                <a:srgbClr val="FF0000"/>
              </a:solidFill>
            </a:endParaRP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GoToWebinar sessions</a:t>
            </a:r>
          </a:p>
        </p:txBody>
      </p:sp>
    </p:spTree>
    <p:extLst>
      <p:ext uri="{BB962C8B-B14F-4D97-AF65-F5344CB8AC3E}">
        <p14:creationId xmlns:p14="http://schemas.microsoft.com/office/powerpoint/2010/main" val="1131303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Quiet period: 3am UTC Saturday Nov. 7 – 11pm UTC Sunday Nov. 8 (44 hours)</a:t>
            </a:r>
          </a:p>
          <a:p>
            <a:pPr lvl="1"/>
            <a:r>
              <a:rPr lang="en-US" dirty="0"/>
              <a:t>Delegates are not expected to read or send emails during this period.</a:t>
            </a:r>
          </a:p>
          <a:p>
            <a:pPr lvl="1"/>
            <a:r>
              <a:rPr lang="en-US" dirty="0"/>
              <a:t>Session chair can communicate decisions during this period, but these are expected to be read only after the quiet period ends.</a:t>
            </a: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Quiet period for the e-meeting</a:t>
            </a:r>
          </a:p>
        </p:txBody>
      </p:sp>
    </p:spTree>
    <p:extLst>
      <p:ext uri="{BB962C8B-B14F-4D97-AF65-F5344CB8AC3E}">
        <p14:creationId xmlns:p14="http://schemas.microsoft.com/office/powerpoint/2010/main" val="244998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3546D5-382A-446E-B2B6-90FDEA49F108}"/>
              </a:ext>
            </a:extLst>
          </p:cNvPr>
          <p:cNvSpPr>
            <a:spLocks noGrp="1"/>
          </p:cNvSpPr>
          <p:nvPr>
            <p:ph idx="1"/>
          </p:nvPr>
        </p:nvSpPr>
        <p:spPr/>
        <p:txBody>
          <a:bodyPr/>
          <a:lstStyle/>
          <a:p>
            <a:r>
              <a:rPr lang="en-US" dirty="0"/>
              <a:t>Moderator is a neutral technical competent facilitator of the discussion, provides timely summaries</a:t>
            </a:r>
          </a:p>
          <a:p>
            <a:r>
              <a:rPr lang="en-US" dirty="0"/>
              <a:t>Feedback on moderator performance is expected to be given privately to the Chair</a:t>
            </a:r>
          </a:p>
          <a:p>
            <a:r>
              <a:rPr lang="en-US" dirty="0"/>
              <a:t>Tdoc of a moderator summary is sourced “Moderator (company name)”</a:t>
            </a:r>
          </a:p>
          <a:p>
            <a:pPr marL="0" indent="0">
              <a:buNone/>
            </a:pPr>
            <a:endParaRPr lang="en-US" dirty="0"/>
          </a:p>
          <a:p>
            <a:endParaRPr lang="en-US" dirty="0"/>
          </a:p>
        </p:txBody>
      </p:sp>
      <p:sp>
        <p:nvSpPr>
          <p:cNvPr id="4" name="Title 3">
            <a:extLst>
              <a:ext uri="{FF2B5EF4-FFF2-40B4-BE49-F238E27FC236}">
                <a16:creationId xmlns:a16="http://schemas.microsoft.com/office/drawing/2014/main" id="{A1616A31-6A8E-4027-98F9-CFB26E0BF154}"/>
              </a:ext>
            </a:extLst>
          </p:cNvPr>
          <p:cNvSpPr>
            <a:spLocks noGrp="1"/>
          </p:cNvSpPr>
          <p:nvPr>
            <p:ph type="title"/>
          </p:nvPr>
        </p:nvSpPr>
        <p:spPr/>
        <p:txBody>
          <a:bodyPr/>
          <a:lstStyle/>
          <a:p>
            <a:r>
              <a:rPr lang="en-US" b="1" dirty="0"/>
              <a:t>Role of Moderators</a:t>
            </a:r>
          </a:p>
        </p:txBody>
      </p:sp>
    </p:spTree>
    <p:extLst>
      <p:ext uri="{BB962C8B-B14F-4D97-AF65-F5344CB8AC3E}">
        <p14:creationId xmlns:p14="http://schemas.microsoft.com/office/powerpoint/2010/main" val="1241743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750"/>
            <a:ext cx="6834188" cy="1143000"/>
          </a:xfrm>
        </p:spPr>
        <p:txBody>
          <a:bodyPr/>
          <a:lstStyle/>
          <a:p>
            <a:r>
              <a:rPr lang="en-US" b="1" dirty="0"/>
              <a:t>General Aspects</a:t>
            </a:r>
            <a:r>
              <a:rPr lang="en-US" dirty="0"/>
              <a:t> </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951738"/>
            <a:ext cx="8229600" cy="5315712"/>
          </a:xfrm>
        </p:spPr>
        <p:txBody>
          <a:bodyPr/>
          <a:lstStyle/>
          <a:p>
            <a:pPr>
              <a:spcBef>
                <a:spcPts val="0"/>
              </a:spcBef>
              <a:spcAft>
                <a:spcPts val="300"/>
              </a:spcAft>
            </a:pPr>
            <a:r>
              <a:rPr lang="en-US" sz="1800" dirty="0"/>
              <a:t>The tdoc submission deadline is </a:t>
            </a:r>
            <a:r>
              <a:rPr lang="en-US" sz="1800" dirty="0">
                <a:solidFill>
                  <a:srgbClr val="FF0000"/>
                </a:solidFill>
              </a:rPr>
              <a:t>11:59pm UTC on Friday Oct. 23, 2020</a:t>
            </a:r>
          </a:p>
          <a:p>
            <a:pPr>
              <a:spcBef>
                <a:spcPts val="0"/>
              </a:spcBef>
              <a:spcAft>
                <a:spcPts val="300"/>
              </a:spcAft>
            </a:pPr>
            <a:r>
              <a:rPr lang="en-US" sz="1800" dirty="0"/>
              <a:t>The E-meeting will take place during Nov. 2 – 13.</a:t>
            </a:r>
          </a:p>
          <a:p>
            <a:pPr lvl="1">
              <a:spcBef>
                <a:spcPts val="0"/>
              </a:spcBef>
              <a:spcAft>
                <a:spcPts val="300"/>
              </a:spcAft>
            </a:pPr>
            <a:r>
              <a:rPr lang="en-US" sz="1800" dirty="0"/>
              <a:t>Email discussions consisting of a number of email threads moderated by designated moderators will be the main means.</a:t>
            </a:r>
          </a:p>
          <a:p>
            <a:pPr lvl="1">
              <a:spcBef>
                <a:spcPts val="0"/>
              </a:spcBef>
              <a:spcAft>
                <a:spcPts val="300"/>
              </a:spcAft>
            </a:pPr>
            <a:r>
              <a:rPr lang="en-US" sz="1800" dirty="0" err="1"/>
              <a:t>GoToWebinar</a:t>
            </a:r>
            <a:r>
              <a:rPr lang="en-US" sz="1800" dirty="0"/>
              <a:t> (GTW) conference calls will be used and are considered online sessions.</a:t>
            </a:r>
          </a:p>
          <a:p>
            <a:pPr>
              <a:spcBef>
                <a:spcPts val="0"/>
              </a:spcBef>
              <a:spcAft>
                <a:spcPts val="300"/>
              </a:spcAft>
            </a:pPr>
            <a:r>
              <a:rPr lang="en-US" sz="1800" dirty="0"/>
              <a:t>Email discussions will be carried out on RAN4 email reflector </a:t>
            </a:r>
            <a:r>
              <a:rPr lang="en-US" sz="1800" dirty="0">
                <a:hlinkClick r:id="rId2"/>
              </a:rPr>
              <a:t>3GPP_TSG_RAN_WG4@LIST.ETSI.ORG</a:t>
            </a:r>
            <a:endParaRPr lang="en-US" sz="1800" dirty="0"/>
          </a:p>
          <a:p>
            <a:pPr>
              <a:spcBef>
                <a:spcPts val="0"/>
              </a:spcBef>
              <a:spcAft>
                <a:spcPts val="300"/>
              </a:spcAft>
            </a:pPr>
            <a:r>
              <a:rPr lang="en-US" sz="1800" dirty="0"/>
              <a:t>Please register for RAN4#97-e. Being registered to the meeting is a prerequisite to join the GoToWebinar conference calls</a:t>
            </a:r>
          </a:p>
          <a:p>
            <a:pPr>
              <a:spcBef>
                <a:spcPts val="0"/>
              </a:spcBef>
              <a:spcAft>
                <a:spcPts val="300"/>
              </a:spcAft>
            </a:pPr>
            <a:r>
              <a:rPr lang="en-US" sz="1800" dirty="0"/>
              <a:t>The focus is on R16 maintenance, completion of R16 core part (for NR-U) and R16 perf part, and further updating of UE feature list.</a:t>
            </a:r>
          </a:p>
          <a:p>
            <a:pPr>
              <a:spcBef>
                <a:spcPts val="0"/>
              </a:spcBef>
              <a:spcAft>
                <a:spcPts val="300"/>
              </a:spcAft>
            </a:pPr>
            <a:r>
              <a:rPr lang="en-US" sz="1800" dirty="0"/>
              <a:t>This E-meeting shall have full decision power. Note that “Annex I: Special procedures for exceptional situations restricting travel” of the 3GPP Working Procedures has been activated to enable the use of the formal Working Agreement mechanism.</a:t>
            </a:r>
          </a:p>
          <a:p>
            <a:pPr lvl="1">
              <a:spcBef>
                <a:spcPts val="0"/>
              </a:spcBef>
              <a:spcAft>
                <a:spcPts val="300"/>
              </a:spcAft>
            </a:pPr>
            <a:endParaRPr lang="en-US" sz="1600" b="1" dirty="0"/>
          </a:p>
        </p:txBody>
      </p:sp>
    </p:spTree>
    <p:extLst>
      <p:ext uri="{BB962C8B-B14F-4D97-AF65-F5344CB8AC3E}">
        <p14:creationId xmlns:p14="http://schemas.microsoft.com/office/powerpoint/2010/main" val="226156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750"/>
            <a:ext cx="6834188" cy="1143000"/>
          </a:xfrm>
        </p:spPr>
        <p:txBody>
          <a:bodyPr/>
          <a:lstStyle/>
          <a:p>
            <a:r>
              <a:rPr lang="en-US" b="1" dirty="0"/>
              <a:t>General Aspects</a:t>
            </a:r>
            <a:r>
              <a:rPr lang="en-US" dirty="0"/>
              <a:t> </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008887"/>
            <a:ext cx="8229600" cy="5372863"/>
          </a:xfrm>
        </p:spPr>
        <p:txBody>
          <a:bodyPr/>
          <a:lstStyle/>
          <a:p>
            <a:pPr>
              <a:spcBef>
                <a:spcPts val="0"/>
              </a:spcBef>
              <a:spcAft>
                <a:spcPts val="300"/>
              </a:spcAft>
            </a:pPr>
            <a:r>
              <a:rPr lang="en-US" sz="1800" dirty="0"/>
              <a:t>Chair/session chairs announcement on meeting management will be shared on a dedicated email thread</a:t>
            </a:r>
          </a:p>
          <a:p>
            <a:pPr lvl="1">
              <a:spcBef>
                <a:spcPts val="0"/>
              </a:spcBef>
              <a:spcAft>
                <a:spcPts val="300"/>
              </a:spcAft>
            </a:pPr>
            <a:r>
              <a:rPr lang="en-US" altLang="zh-CN" sz="1800" dirty="0"/>
              <a:t>Including tdoc request and assignment, meeting report update, GTW schedule and agenda</a:t>
            </a:r>
          </a:p>
          <a:p>
            <a:pPr lvl="1">
              <a:spcBef>
                <a:spcPts val="0"/>
              </a:spcBef>
              <a:spcAft>
                <a:spcPts val="300"/>
              </a:spcAft>
            </a:pPr>
            <a:r>
              <a:rPr lang="en-US" altLang="zh-CN" sz="1800" dirty="0"/>
              <a:t>[100] for Main session, [200] for RRM session, [300] for BS/Testing/</a:t>
            </a:r>
            <a:r>
              <a:rPr lang="en-US" altLang="zh-CN" sz="1800" dirty="0" err="1"/>
              <a:t>Demod</a:t>
            </a:r>
            <a:r>
              <a:rPr lang="en-US" altLang="zh-CN" sz="1800" dirty="0"/>
              <a:t> session</a:t>
            </a:r>
          </a:p>
          <a:p>
            <a:pPr>
              <a:spcBef>
                <a:spcPts val="0"/>
              </a:spcBef>
              <a:spcAft>
                <a:spcPts val="300"/>
              </a:spcAft>
            </a:pPr>
            <a:endParaRPr lang="en-US" altLang="zh-CN" sz="1800" dirty="0"/>
          </a:p>
          <a:p>
            <a:pPr>
              <a:spcBef>
                <a:spcPts val="0"/>
              </a:spcBef>
              <a:spcAft>
                <a:spcPts val="300"/>
              </a:spcAft>
            </a:pPr>
            <a:r>
              <a:rPr lang="en-US" altLang="zh-CN" sz="1800" dirty="0"/>
              <a:t>Please refer to RAN4 Meeting Efficiency Improvements slides (available at </a:t>
            </a:r>
            <a:r>
              <a:rPr lang="en-US" altLang="zh-CN" sz="1800" dirty="0">
                <a:hlinkClick r:id="rId2" invalidUrl="ftp://3gpp.org/tsg_ran/WG4_Radio/TSGR4_96_e/Inbox/Meeting_Arrangements/RAN4 meeting improvements v1.6 - Final.pptx"/>
              </a:rPr>
              <a:t>ftp://3gpp.org/tsg_ran/WG4_Radio/TSGR4_96_e/Inbox/Meeting_Arrangements/RAN4%20meeting%20improvements%20v1.6%20-%20Final.pptx</a:t>
            </a:r>
            <a:r>
              <a:rPr lang="en-US" altLang="zh-CN" sz="1800" dirty="0"/>
              <a:t> ) for </a:t>
            </a:r>
            <a:r>
              <a:rPr lang="en-US" altLang="zh-CN" sz="1800" dirty="0" err="1"/>
              <a:t>tdoc</a:t>
            </a:r>
            <a:r>
              <a:rPr lang="en-US" altLang="zh-CN" sz="1800" dirty="0"/>
              <a:t> submission and handling</a:t>
            </a:r>
          </a:p>
          <a:p>
            <a:pPr>
              <a:spcBef>
                <a:spcPts val="0"/>
              </a:spcBef>
              <a:spcAft>
                <a:spcPts val="300"/>
              </a:spcAft>
            </a:pPr>
            <a:endParaRPr lang="en-US" altLang="zh-CN" sz="1800" dirty="0"/>
          </a:p>
          <a:p>
            <a:pPr>
              <a:spcBef>
                <a:spcPts val="0"/>
              </a:spcBef>
              <a:spcAft>
                <a:spcPts val="300"/>
              </a:spcAft>
            </a:pPr>
            <a:r>
              <a:rPr lang="en-US" altLang="zh-CN" sz="1800" dirty="0"/>
              <a:t>When bringing the official CRs for the Draft CRs endorsed in previous meeting:</a:t>
            </a:r>
          </a:p>
          <a:p>
            <a:pPr lvl="1">
              <a:spcBef>
                <a:spcPts val="0"/>
              </a:spcBef>
              <a:spcAft>
                <a:spcPts val="300"/>
              </a:spcAft>
            </a:pPr>
            <a:r>
              <a:rPr lang="en-US" altLang="zh-CN" sz="1800" dirty="0"/>
              <a:t>Include information on the endorsed Draft CR in the CR coversheet: “Resubmission of endorsed Draft CR R4-200xxxx”).</a:t>
            </a:r>
          </a:p>
          <a:p>
            <a:pPr lvl="1">
              <a:spcBef>
                <a:spcPts val="0"/>
              </a:spcBef>
              <a:spcAft>
                <a:spcPts val="300"/>
              </a:spcAft>
            </a:pPr>
            <a:r>
              <a:rPr lang="en-US" altLang="zh-CN" sz="1800" dirty="0"/>
              <a:t>In case of additional changes, use track changes with different tracking ID i.e. (“Endorsed RAN4#94-e-bis” and “Additional Changes RAN4#95-e” ) and summarize the changes in coversheet </a:t>
            </a:r>
          </a:p>
          <a:p>
            <a:pPr>
              <a:spcBef>
                <a:spcPts val="0"/>
              </a:spcBef>
              <a:spcAft>
                <a:spcPts val="300"/>
              </a:spcAft>
            </a:pPr>
            <a:endParaRPr lang="en-US" altLang="zh-CN" sz="1800" dirty="0"/>
          </a:p>
          <a:p>
            <a:pPr>
              <a:spcBef>
                <a:spcPts val="0"/>
              </a:spcBef>
              <a:spcAft>
                <a:spcPts val="300"/>
              </a:spcAft>
            </a:pPr>
            <a:endParaRPr lang="en-US" altLang="zh-CN" sz="1800" dirty="0"/>
          </a:p>
          <a:p>
            <a:pPr lvl="1">
              <a:spcBef>
                <a:spcPts val="0"/>
              </a:spcBef>
              <a:spcAft>
                <a:spcPts val="300"/>
              </a:spcAft>
            </a:pPr>
            <a:endParaRPr lang="zh-CN" altLang="zh-CN" sz="1400" dirty="0"/>
          </a:p>
          <a:p>
            <a:pPr lvl="1">
              <a:spcBef>
                <a:spcPts val="0"/>
              </a:spcBef>
              <a:spcAft>
                <a:spcPts val="300"/>
              </a:spcAft>
            </a:pPr>
            <a:endParaRPr lang="en-US" sz="1400" b="1" dirty="0"/>
          </a:p>
          <a:p>
            <a:pPr lvl="1">
              <a:spcBef>
                <a:spcPts val="0"/>
              </a:spcBef>
              <a:spcAft>
                <a:spcPts val="300"/>
              </a:spcAft>
            </a:pPr>
            <a:endParaRPr lang="en-US" sz="1600" b="1" dirty="0">
              <a:solidFill>
                <a:srgbClr val="FF0000"/>
              </a:solidFill>
            </a:endParaRPr>
          </a:p>
          <a:p>
            <a:pPr lvl="1">
              <a:spcBef>
                <a:spcPts val="0"/>
              </a:spcBef>
              <a:spcAft>
                <a:spcPts val="300"/>
              </a:spcAft>
            </a:pPr>
            <a:endParaRPr lang="en-US" sz="1600" b="1" dirty="0"/>
          </a:p>
        </p:txBody>
      </p:sp>
    </p:spTree>
    <p:extLst>
      <p:ext uri="{BB962C8B-B14F-4D97-AF65-F5344CB8AC3E}">
        <p14:creationId xmlns:p14="http://schemas.microsoft.com/office/powerpoint/2010/main" val="500232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343025"/>
            <a:ext cx="8229600" cy="4792663"/>
          </a:xfrm>
        </p:spPr>
        <p:txBody>
          <a:bodyPr/>
          <a:lstStyle/>
          <a:p>
            <a:r>
              <a:rPr lang="en-US" sz="2000" b="1" dirty="0"/>
              <a:t>Week before the E-meeting (Oct. 26 - 30)</a:t>
            </a:r>
          </a:p>
          <a:p>
            <a:pPr lvl="1"/>
            <a:r>
              <a:rPr lang="en-US" sz="1800" dirty="0"/>
              <a:t>Monday (Oct. 26): email discussion moderators will be announced by session chairs (aligned template will be provided and used)</a:t>
            </a:r>
          </a:p>
          <a:p>
            <a:pPr lvl="1"/>
            <a:r>
              <a:rPr lang="en-US" sz="1800" dirty="0"/>
              <a:t>Monday – Friday (Oct. 26 - 30): moderators prepare summary materials for email discussion </a:t>
            </a:r>
          </a:p>
          <a:p>
            <a:pPr lvl="2"/>
            <a:r>
              <a:rPr lang="en-US" sz="1800" dirty="0"/>
              <a:t>Moderators should identify key open issues, summarize proposals and recommend topics/questions to be handled via email discussions. Moderators are encouraged to provide recommendation on prioritization of discussion and whether any issues should be postponed.</a:t>
            </a:r>
          </a:p>
          <a:p>
            <a:pPr lvl="2"/>
            <a:r>
              <a:rPr lang="en-US" sz="1800" dirty="0"/>
              <a:t>Moderators should provide the summary on the RAN4 reflector by UTC 23:59 PM Thursday Oct. 29</a:t>
            </a:r>
          </a:p>
          <a:p>
            <a:pPr lvl="2"/>
            <a:r>
              <a:rPr lang="en-US" sz="1800" dirty="0"/>
              <a:t>Friday Oct. 30: Companies provide comments on initial summaries</a:t>
            </a:r>
            <a:endParaRPr lang="en-US" sz="2200" dirty="0"/>
          </a:p>
          <a:p>
            <a:pPr marL="914400" lvl="2" indent="0">
              <a:buNone/>
            </a:pPr>
            <a:endParaRPr lang="en-US" sz="1050" dirty="0"/>
          </a:p>
        </p:txBody>
      </p:sp>
    </p:spTree>
    <p:extLst>
      <p:ext uri="{BB962C8B-B14F-4D97-AF65-F5344CB8AC3E}">
        <p14:creationId xmlns:p14="http://schemas.microsoft.com/office/powerpoint/2010/main" val="237374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11258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993850"/>
            <a:ext cx="8696325" cy="5553075"/>
          </a:xfrm>
        </p:spPr>
        <p:txBody>
          <a:bodyPr/>
          <a:lstStyle/>
          <a:p>
            <a:pPr marL="342900" lvl="1" indent="-342900">
              <a:buBlip>
                <a:blip r:embed="rId2"/>
              </a:buBlip>
            </a:pPr>
            <a:r>
              <a:rPr lang="en-US" sz="2000" b="1" dirty="0">
                <a:ea typeface="+mn-ea"/>
                <a:cs typeface="+mn-cs"/>
              </a:rPr>
              <a:t>E-meeting (Nov</a:t>
            </a:r>
            <a:r>
              <a:rPr lang="en-US" sz="2000" b="1" dirty="0"/>
              <a:t>. 2-13</a:t>
            </a:r>
            <a:r>
              <a:rPr lang="en-US" sz="2000" b="1" dirty="0">
                <a:ea typeface="+mn-ea"/>
                <a:cs typeface="+mn-cs"/>
              </a:rPr>
              <a:t>) </a:t>
            </a:r>
          </a:p>
          <a:p>
            <a:pPr lvl="1"/>
            <a:r>
              <a:rPr lang="en-US" sz="1800" dirty="0"/>
              <a:t>Stage 0: Session chairs announce the set of email threads (no later than Monday 8am UTC, Nov. 2) </a:t>
            </a:r>
            <a:endParaRPr lang="en-US" sz="1600" strike="sngStrike" dirty="0"/>
          </a:p>
          <a:p>
            <a:pPr lvl="1"/>
            <a:r>
              <a:rPr lang="en-US" sz="1800" dirty="0"/>
              <a:t>Stage 1: Moderators kick off email discussion (Monday Nov. 2)</a:t>
            </a:r>
          </a:p>
          <a:p>
            <a:pPr lvl="1"/>
            <a:r>
              <a:rPr lang="en-US" sz="1800" dirty="0"/>
              <a:t>Stage 2: Companies provide comments for the 1</a:t>
            </a:r>
            <a:r>
              <a:rPr lang="en-US" sz="1800" baseline="30000" dirty="0"/>
              <a:t>st</a:t>
            </a:r>
            <a:r>
              <a:rPr lang="en-US" sz="1800" dirty="0"/>
              <a:t> round (Nov. 2 – Wednesday </a:t>
            </a:r>
            <a:r>
              <a:rPr lang="en-US" sz="1800" dirty="0">
                <a:solidFill>
                  <a:srgbClr val="FF0000"/>
                </a:solidFill>
              </a:rPr>
              <a:t>6pm</a:t>
            </a:r>
            <a:r>
              <a:rPr lang="en-US" sz="1800" dirty="0"/>
              <a:t> UTC Nov. 4)</a:t>
            </a:r>
          </a:p>
          <a:p>
            <a:pPr lvl="1"/>
            <a:r>
              <a:rPr lang="en-US" sz="1800" dirty="0"/>
              <a:t>Stage 3: Moderators summarize the status and possible proposals, recommending what decisions can be made for 1</a:t>
            </a:r>
            <a:r>
              <a:rPr lang="en-US" sz="1800" baseline="30000" dirty="0"/>
              <a:t>st</a:t>
            </a:r>
            <a:r>
              <a:rPr lang="en-US" sz="1800" dirty="0"/>
              <a:t> round. A formal t</a:t>
            </a:r>
            <a:r>
              <a:rPr lang="en-US" altLang="zh-CN" sz="1800" dirty="0"/>
              <a:t>-</a:t>
            </a:r>
            <a:r>
              <a:rPr lang="en-US" sz="1800" dirty="0"/>
              <a:t>doc will be used (Thursday </a:t>
            </a:r>
            <a:r>
              <a:rPr lang="en-US" sz="1800" dirty="0">
                <a:solidFill>
                  <a:srgbClr val="FF0000"/>
                </a:solidFill>
              </a:rPr>
              <a:t>6pm UTC</a:t>
            </a:r>
            <a:r>
              <a:rPr lang="en-US" sz="1800" dirty="0"/>
              <a:t>, Nov. 5)</a:t>
            </a:r>
          </a:p>
          <a:p>
            <a:pPr lvl="1"/>
            <a:r>
              <a:rPr lang="en-US" sz="1800" dirty="0"/>
              <a:t>Stage 4: After receiving the summary from moderators, session chair may approve documents, make agreements or assign new CRs, WFs, LSs, etc. (no later than Monday 8am UTC, Nov. 9)</a:t>
            </a:r>
          </a:p>
          <a:p>
            <a:pPr lvl="1"/>
            <a:r>
              <a:rPr lang="en-US" sz="1800" dirty="0"/>
              <a:t>Stage 5: Companies provide comments for 2nd round.</a:t>
            </a:r>
            <a:endParaRPr lang="en-US" sz="1800" strike="sngStrike" dirty="0"/>
          </a:p>
          <a:p>
            <a:pPr lvl="2"/>
            <a:r>
              <a:rPr lang="en-US" sz="1400" dirty="0"/>
              <a:t>Draft WF/LS and revised CRs/TPs shall be shared by Wednesday 1am UTC, Nov. 11. </a:t>
            </a:r>
          </a:p>
          <a:p>
            <a:pPr lvl="2"/>
            <a:r>
              <a:rPr lang="en-US" sz="1400" dirty="0"/>
              <a:t>Commenting shall stop by Wednesday 11pm UTC, Nov. 11.</a:t>
            </a:r>
          </a:p>
          <a:p>
            <a:pPr lvl="2"/>
            <a:r>
              <a:rPr lang="en-US" sz="1400" dirty="0"/>
              <a:t>Formal </a:t>
            </a:r>
            <a:r>
              <a:rPr lang="en-US" sz="1400" dirty="0" err="1"/>
              <a:t>tdocs</a:t>
            </a:r>
            <a:r>
              <a:rPr lang="en-US" sz="1400" dirty="0"/>
              <a:t> of WF/LS/CRs/TPs shall be uploaded to the Inbox (except Cat A CRs) by Thursday 1am UTC, Nov. 12. </a:t>
            </a:r>
          </a:p>
          <a:p>
            <a:pPr lvl="2"/>
            <a:r>
              <a:rPr lang="en-US" sz="1400" dirty="0">
                <a:solidFill>
                  <a:srgbClr val="FF0000"/>
                </a:solidFill>
              </a:rPr>
              <a:t>Draft moderator summary shall be shared by Thursday 9am UTC, Nov. 12, but moderators are strongly encouraged to share it earlier if possible and delegates to comment as early as possible.</a:t>
            </a:r>
          </a:p>
          <a:p>
            <a:pPr lvl="2"/>
            <a:endParaRPr lang="en-US" sz="1400" dirty="0"/>
          </a:p>
          <a:p>
            <a:pPr lvl="1"/>
            <a:endParaRPr lang="en-US" sz="1800" dirty="0"/>
          </a:p>
        </p:txBody>
      </p:sp>
    </p:spTree>
    <p:extLst>
      <p:ext uri="{BB962C8B-B14F-4D97-AF65-F5344CB8AC3E}">
        <p14:creationId xmlns:p14="http://schemas.microsoft.com/office/powerpoint/2010/main" val="269763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1190625"/>
            <a:ext cx="8696325" cy="4912743"/>
          </a:xfrm>
        </p:spPr>
        <p:txBody>
          <a:bodyPr/>
          <a:lstStyle/>
          <a:p>
            <a:pPr marL="342900" lvl="1" indent="-342900">
              <a:buBlip>
                <a:blip r:embed="rId2"/>
              </a:buBlip>
            </a:pPr>
            <a:r>
              <a:rPr lang="en-US" sz="2000" b="1" dirty="0">
                <a:ea typeface="+mn-ea"/>
                <a:cs typeface="+mn-cs"/>
              </a:rPr>
              <a:t>E-meeting (Nov</a:t>
            </a:r>
            <a:r>
              <a:rPr lang="en-US" sz="2000" b="1" dirty="0"/>
              <a:t>. 2-13</a:t>
            </a:r>
            <a:r>
              <a:rPr lang="en-US" sz="2000" b="1" dirty="0">
                <a:ea typeface="+mn-ea"/>
                <a:cs typeface="+mn-cs"/>
              </a:rPr>
              <a:t>) </a:t>
            </a:r>
          </a:p>
          <a:p>
            <a:pPr lvl="1"/>
            <a:r>
              <a:rPr lang="en-US" sz="1800" dirty="0"/>
              <a:t>Stage 6: Moderators provide 2nd round summary with a formal </a:t>
            </a:r>
            <a:r>
              <a:rPr lang="en-US" sz="1800" dirty="0" err="1"/>
              <a:t>tdoc</a:t>
            </a:r>
            <a:r>
              <a:rPr lang="en-US" sz="1800" dirty="0"/>
              <a:t> by Thursday </a:t>
            </a:r>
            <a:r>
              <a:rPr lang="en-US" sz="1800" dirty="0">
                <a:solidFill>
                  <a:srgbClr val="FF0000"/>
                </a:solidFill>
              </a:rPr>
              <a:t>6pm</a:t>
            </a:r>
            <a:r>
              <a:rPr lang="en-US" sz="1800" dirty="0"/>
              <a:t> UTC, Nov. 12.</a:t>
            </a:r>
            <a:endParaRPr lang="en-US" sz="1400" dirty="0"/>
          </a:p>
          <a:p>
            <a:pPr lvl="1"/>
            <a:r>
              <a:rPr lang="en-US" sz="1800" dirty="0"/>
              <a:t>Stage 7: Session chairs announce close of sessions (no later than </a:t>
            </a:r>
            <a:r>
              <a:rPr lang="en-US" sz="1800" dirty="0">
                <a:solidFill>
                  <a:srgbClr val="FF0000"/>
                </a:solidFill>
              </a:rPr>
              <a:t>6pm</a:t>
            </a:r>
            <a:r>
              <a:rPr lang="en-US" sz="1800" dirty="0"/>
              <a:t> UTC, Nov. 13). Final decisions will be captured in Chairman meeting report (to be shared after the meeting is closed)</a:t>
            </a:r>
          </a:p>
          <a:p>
            <a:pPr lvl="1"/>
            <a:endParaRPr lang="en-US" sz="1800" dirty="0"/>
          </a:p>
          <a:p>
            <a:r>
              <a:rPr lang="en-US" sz="2200" dirty="0">
                <a:solidFill>
                  <a:srgbClr val="FF0000"/>
                </a:solidFill>
              </a:rPr>
              <a:t>Note that the above deadlines will be strictly enforced. Comments, </a:t>
            </a:r>
            <a:r>
              <a:rPr lang="en-US" sz="2200" dirty="0" err="1">
                <a:solidFill>
                  <a:srgbClr val="FF0000"/>
                </a:solidFill>
              </a:rPr>
              <a:t>tdocs</a:t>
            </a:r>
            <a:r>
              <a:rPr lang="en-US" sz="2200" dirty="0">
                <a:solidFill>
                  <a:srgbClr val="FF0000"/>
                </a:solidFill>
              </a:rPr>
              <a:t>, or drafts submitted after the deadlines will not be considered. </a:t>
            </a:r>
          </a:p>
        </p:txBody>
      </p:sp>
    </p:spTree>
    <p:extLst>
      <p:ext uri="{BB962C8B-B14F-4D97-AF65-F5344CB8AC3E}">
        <p14:creationId xmlns:p14="http://schemas.microsoft.com/office/powerpoint/2010/main" val="1653019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Use of </a:t>
            </a:r>
            <a:r>
              <a:rPr lang="en-US" b="1" dirty="0" err="1"/>
              <a:t>GoToWebinar</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1190625"/>
            <a:ext cx="8696325" cy="4912743"/>
          </a:xfrm>
        </p:spPr>
        <p:txBody>
          <a:bodyPr/>
          <a:lstStyle/>
          <a:p>
            <a:pPr>
              <a:spcBef>
                <a:spcPts val="0"/>
              </a:spcBef>
              <a:spcAft>
                <a:spcPts val="300"/>
              </a:spcAft>
            </a:pPr>
            <a:r>
              <a:rPr lang="en-US" sz="2200" dirty="0" err="1"/>
              <a:t>GoToWebinar</a:t>
            </a:r>
            <a:r>
              <a:rPr lang="en-US" sz="2200" dirty="0"/>
              <a:t> conference calls are scheduled on </a:t>
            </a:r>
          </a:p>
          <a:p>
            <a:pPr lvl="1">
              <a:spcBef>
                <a:spcPts val="0"/>
              </a:spcBef>
              <a:spcAft>
                <a:spcPts val="300"/>
              </a:spcAft>
            </a:pPr>
            <a:r>
              <a:rPr lang="en-US" sz="1800" dirty="0"/>
              <a:t>Nov. 3 - 6 (</a:t>
            </a:r>
            <a:r>
              <a:rPr lang="en-US" sz="1800" dirty="0">
                <a:solidFill>
                  <a:srgbClr val="FF0000"/>
                </a:solidFill>
              </a:rPr>
              <a:t>4am-7am UTC</a:t>
            </a:r>
            <a:r>
              <a:rPr lang="en-US" sz="1800" dirty="0"/>
              <a:t>)</a:t>
            </a:r>
          </a:p>
          <a:p>
            <a:pPr lvl="1">
              <a:spcBef>
                <a:spcPts val="0"/>
              </a:spcBef>
              <a:spcAft>
                <a:spcPts val="300"/>
              </a:spcAft>
            </a:pPr>
            <a:r>
              <a:rPr lang="en-US" sz="1800" dirty="0"/>
              <a:t>Nov. 9 - 13 (</a:t>
            </a:r>
            <a:r>
              <a:rPr lang="en-US" sz="1800" dirty="0">
                <a:solidFill>
                  <a:srgbClr val="FF0000"/>
                </a:solidFill>
              </a:rPr>
              <a:t>1pm-4pm UTC</a:t>
            </a:r>
            <a:r>
              <a:rPr lang="en-US" sz="1800" dirty="0"/>
              <a:t>)</a:t>
            </a:r>
          </a:p>
          <a:p>
            <a:pPr lvl="1">
              <a:spcBef>
                <a:spcPts val="0"/>
              </a:spcBef>
              <a:spcAft>
                <a:spcPts val="300"/>
              </a:spcAft>
            </a:pPr>
            <a:r>
              <a:rPr lang="en-US" sz="1800" dirty="0"/>
              <a:t>Those calls are considered online sessions</a:t>
            </a:r>
            <a:endParaRPr lang="en-US" sz="1800" dirty="0">
              <a:solidFill>
                <a:srgbClr val="FF0000"/>
              </a:solidFill>
            </a:endParaRPr>
          </a:p>
          <a:p>
            <a:r>
              <a:rPr lang="en-US" sz="2200" dirty="0" err="1"/>
              <a:t>GoToWebinar</a:t>
            </a:r>
            <a:r>
              <a:rPr lang="en-US" sz="2200" dirty="0"/>
              <a:t> conference calls are to be formally announced about 16 hours before the conference call </a:t>
            </a:r>
            <a:r>
              <a:rPr lang="en-US" altLang="zh-CN" sz="2200" dirty="0"/>
              <a:t>pending session chairs’ arrangement.</a:t>
            </a:r>
            <a:endParaRPr lang="en-US" sz="2200" dirty="0"/>
          </a:p>
          <a:p>
            <a:r>
              <a:rPr lang="en-US" sz="2200" dirty="0"/>
              <a:t>In GoToWebinar sessions, session chairs will mainly treat WF, LS, or other critical issues. So please share such tdocs before the call</a:t>
            </a:r>
          </a:p>
          <a:p>
            <a:pPr lvl="1"/>
            <a:r>
              <a:rPr lang="en-US" sz="2200" dirty="0"/>
              <a:t>Moderators can recommend to sessions chairs which topics to treat</a:t>
            </a:r>
          </a:p>
          <a:p>
            <a:pPr lvl="1"/>
            <a:r>
              <a:rPr lang="en-US" altLang="zh-CN" sz="2200" dirty="0"/>
              <a:t>Agenda will be shared in advance by session chair</a:t>
            </a:r>
          </a:p>
          <a:p>
            <a:r>
              <a:rPr lang="en-US" altLang="zh-CN" sz="2200" dirty="0"/>
              <a:t>For each session, i.e. Main session, RRM session, BS/Testing/</a:t>
            </a:r>
            <a:r>
              <a:rPr lang="en-US" altLang="zh-CN" sz="2200" dirty="0" err="1"/>
              <a:t>Demod</a:t>
            </a:r>
            <a:r>
              <a:rPr lang="en-US" altLang="zh-CN" sz="2200" dirty="0"/>
              <a:t> session, there will be a dedicated folder. </a:t>
            </a:r>
            <a:r>
              <a:rPr lang="en-US" altLang="zh-CN" sz="2200" dirty="0" err="1"/>
              <a:t>Tdocs</a:t>
            </a:r>
            <a:r>
              <a:rPr lang="en-US" altLang="zh-CN" sz="2200" dirty="0"/>
              <a:t>/drafts to be treated in GTW should be uploaded to this folder before the start of the session.</a:t>
            </a:r>
          </a:p>
          <a:p>
            <a:pPr lvl="1"/>
            <a:endParaRPr lang="en-US" sz="1800" dirty="0"/>
          </a:p>
          <a:p>
            <a:endParaRPr lang="en-US" sz="2200" dirty="0"/>
          </a:p>
        </p:txBody>
      </p:sp>
    </p:spTree>
    <p:extLst>
      <p:ext uri="{BB962C8B-B14F-4D97-AF65-F5344CB8AC3E}">
        <p14:creationId xmlns:p14="http://schemas.microsoft.com/office/powerpoint/2010/main" val="639937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483D11D1-CF70-4C6D-8A90-D0C44AD2585F}"/>
              </a:ext>
            </a:extLst>
          </p:cNvPr>
          <p:cNvSpPr/>
          <p:nvPr/>
        </p:nvSpPr>
        <p:spPr>
          <a:xfrm>
            <a:off x="5778817" y="1261010"/>
            <a:ext cx="3161519"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2</a:t>
            </a:r>
            <a:r>
              <a:rPr kumimoji="0" lang="en-GB" sz="90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nd</a:t>
            </a: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round </a:t>
            </a:r>
          </a:p>
        </p:txBody>
      </p:sp>
      <p:sp>
        <p:nvSpPr>
          <p:cNvPr id="55" name="Rectangle 54">
            <a:extLst>
              <a:ext uri="{FF2B5EF4-FFF2-40B4-BE49-F238E27FC236}">
                <a16:creationId xmlns:a16="http://schemas.microsoft.com/office/drawing/2014/main" id="{FD4D2066-AC37-4701-B423-28259D3BC851}"/>
              </a:ext>
            </a:extLst>
          </p:cNvPr>
          <p:cNvSpPr/>
          <p:nvPr/>
        </p:nvSpPr>
        <p:spPr>
          <a:xfrm>
            <a:off x="1947040" y="1264583"/>
            <a:ext cx="3150713"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1</a:t>
            </a:r>
            <a:r>
              <a:rPr kumimoji="0" lang="en-GB" sz="90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st</a:t>
            </a: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round </a:t>
            </a:r>
          </a:p>
        </p:txBody>
      </p:sp>
      <p:sp>
        <p:nvSpPr>
          <p:cNvPr id="68" name="Rectangle 67">
            <a:extLst>
              <a:ext uri="{FF2B5EF4-FFF2-40B4-BE49-F238E27FC236}">
                <a16:creationId xmlns:a16="http://schemas.microsoft.com/office/drawing/2014/main" id="{61214404-3E99-431F-A1D1-0A44E2021497}"/>
              </a:ext>
            </a:extLst>
          </p:cNvPr>
          <p:cNvSpPr/>
          <p:nvPr/>
        </p:nvSpPr>
        <p:spPr>
          <a:xfrm>
            <a:off x="646331" y="1261011"/>
            <a:ext cx="1259559"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Pre-meeting</a:t>
            </a:r>
          </a:p>
        </p:txBody>
      </p:sp>
      <p:cxnSp>
        <p:nvCxnSpPr>
          <p:cNvPr id="146"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1938821" y="1881761"/>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5" name="组合 4"/>
          <p:cNvGrpSpPr/>
          <p:nvPr/>
        </p:nvGrpSpPr>
        <p:grpSpPr>
          <a:xfrm>
            <a:off x="1936232" y="1774399"/>
            <a:ext cx="624987" cy="3390390"/>
            <a:chOff x="1786261" y="1644145"/>
            <a:chExt cx="833316" cy="4520520"/>
          </a:xfrm>
        </p:grpSpPr>
        <p:sp>
          <p:nvSpPr>
            <p:cNvPr id="78"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Mon (11.2)</a:t>
              </a:r>
            </a:p>
          </p:txBody>
        </p:sp>
        <p:cxnSp>
          <p:nvCxnSpPr>
            <p:cNvPr id="14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202" name="Rectangle: Rounded Corners 201">
            <a:extLst>
              <a:ext uri="{FF2B5EF4-FFF2-40B4-BE49-F238E27FC236}">
                <a16:creationId xmlns:a16="http://schemas.microsoft.com/office/drawing/2014/main" id="{B6CDA6FF-6740-49E7-B14C-1831ED62E0F8}"/>
              </a:ext>
            </a:extLst>
          </p:cNvPr>
          <p:cNvSpPr/>
          <p:nvPr/>
        </p:nvSpPr>
        <p:spPr>
          <a:xfrm>
            <a:off x="1959693" y="2897125"/>
            <a:ext cx="601527" cy="463943"/>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Meeting starts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8:00 am</a:t>
            </a:r>
          </a:p>
        </p:txBody>
      </p:sp>
      <p:grpSp>
        <p:nvGrpSpPr>
          <p:cNvPr id="119" name="组合 118"/>
          <p:cNvGrpSpPr/>
          <p:nvPr/>
        </p:nvGrpSpPr>
        <p:grpSpPr>
          <a:xfrm>
            <a:off x="2569010" y="1774399"/>
            <a:ext cx="624987" cy="3390390"/>
            <a:chOff x="1786261" y="1644145"/>
            <a:chExt cx="833316" cy="4520520"/>
          </a:xfrm>
        </p:grpSpPr>
        <p:sp>
          <p:nvSpPr>
            <p:cNvPr id="12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Tue (11.3)</a:t>
              </a:r>
            </a:p>
          </p:txBody>
        </p:sp>
        <p:cxnSp>
          <p:nvCxnSpPr>
            <p:cNvPr id="124"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25" name="组合 124"/>
          <p:cNvGrpSpPr/>
          <p:nvPr/>
        </p:nvGrpSpPr>
        <p:grpSpPr>
          <a:xfrm>
            <a:off x="3204803" y="1772978"/>
            <a:ext cx="624987" cy="3390390"/>
            <a:chOff x="1786261" y="1644145"/>
            <a:chExt cx="833316" cy="4520520"/>
          </a:xfrm>
        </p:grpSpPr>
        <p:sp>
          <p:nvSpPr>
            <p:cNvPr id="127"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Wed (11.4)</a:t>
              </a:r>
            </a:p>
          </p:txBody>
        </p:sp>
        <p:cxnSp>
          <p:nvCxnSpPr>
            <p:cNvPr id="128"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29" name="组合 128"/>
          <p:cNvGrpSpPr/>
          <p:nvPr/>
        </p:nvGrpSpPr>
        <p:grpSpPr>
          <a:xfrm>
            <a:off x="3843733" y="1772978"/>
            <a:ext cx="624987" cy="3390390"/>
            <a:chOff x="1786261" y="1644145"/>
            <a:chExt cx="833316" cy="4520520"/>
          </a:xfrm>
        </p:grpSpPr>
        <p:sp>
          <p:nvSpPr>
            <p:cNvPr id="131"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(11.5)</a:t>
              </a:r>
            </a:p>
          </p:txBody>
        </p:sp>
        <p:cxnSp>
          <p:nvCxnSpPr>
            <p:cNvPr id="13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36" name="组合 135"/>
          <p:cNvGrpSpPr/>
          <p:nvPr/>
        </p:nvGrpSpPr>
        <p:grpSpPr>
          <a:xfrm>
            <a:off x="4472765" y="1774399"/>
            <a:ext cx="624987" cy="3390390"/>
            <a:chOff x="1786261" y="1644145"/>
            <a:chExt cx="833316" cy="4520520"/>
          </a:xfrm>
        </p:grpSpPr>
        <p:sp>
          <p:nvSpPr>
            <p:cNvPr id="163"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a:t>
              </a:r>
              <a:r>
                <a:rPr lang="en-GB" sz="750" kern="0" dirty="0">
                  <a:solidFill>
                    <a:srgbClr val="FFFFFF"/>
                  </a:solidFill>
                  <a:ea typeface="Nokia Pure Text Light" panose="020B0403020202020204" pitchFamily="34" charset="0"/>
                </a:rPr>
                <a:t>11.6</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64"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165" name="Rectangle 54">
            <a:extLst>
              <a:ext uri="{FF2B5EF4-FFF2-40B4-BE49-F238E27FC236}">
                <a16:creationId xmlns:a16="http://schemas.microsoft.com/office/drawing/2014/main" id="{FD4D2066-AC37-4701-B423-28259D3BC851}"/>
              </a:ext>
            </a:extLst>
          </p:cNvPr>
          <p:cNvSpPr/>
          <p:nvPr/>
        </p:nvSpPr>
        <p:spPr>
          <a:xfrm>
            <a:off x="5133634" y="1261011"/>
            <a:ext cx="631998" cy="454819"/>
          </a:xfrm>
          <a:prstGeom prst="rect">
            <a:avLst/>
          </a:prstGeom>
          <a:solidFill>
            <a:schemeClr val="bg1">
              <a:lumMod val="65000"/>
            </a:schemeClr>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Quiet Period</a:t>
            </a:r>
          </a:p>
        </p:txBody>
      </p:sp>
      <p:cxnSp>
        <p:nvCxnSpPr>
          <p:cNvPr id="166"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5781405" y="1888678"/>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167" name="组合 166"/>
          <p:cNvGrpSpPr/>
          <p:nvPr/>
        </p:nvGrpSpPr>
        <p:grpSpPr>
          <a:xfrm>
            <a:off x="5778817" y="1781316"/>
            <a:ext cx="624987" cy="3390390"/>
            <a:chOff x="1786261" y="1644145"/>
            <a:chExt cx="833316" cy="4520520"/>
          </a:xfrm>
        </p:grpSpPr>
        <p:sp>
          <p:nvSpPr>
            <p:cNvPr id="175"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Mon (11.9 )</a:t>
              </a:r>
            </a:p>
          </p:txBody>
        </p:sp>
        <p:cxnSp>
          <p:nvCxnSpPr>
            <p:cNvPr id="178"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85" name="组合 184"/>
          <p:cNvGrpSpPr/>
          <p:nvPr/>
        </p:nvGrpSpPr>
        <p:grpSpPr>
          <a:xfrm>
            <a:off x="6411594" y="1781316"/>
            <a:ext cx="624987" cy="3390390"/>
            <a:chOff x="1786261" y="1644145"/>
            <a:chExt cx="833316" cy="4520520"/>
          </a:xfrm>
        </p:grpSpPr>
        <p:sp>
          <p:nvSpPr>
            <p:cNvPr id="186"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Tue (</a:t>
              </a:r>
              <a:r>
                <a:rPr lang="en-GB" sz="750" kern="0" dirty="0">
                  <a:solidFill>
                    <a:srgbClr val="FFFFFF"/>
                  </a:solidFill>
                  <a:ea typeface="Nokia Pure Text Light" panose="020B0403020202020204" pitchFamily="34" charset="0"/>
                </a:rPr>
                <a:t>11.10</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87"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88" name="组合 187"/>
          <p:cNvGrpSpPr/>
          <p:nvPr/>
        </p:nvGrpSpPr>
        <p:grpSpPr>
          <a:xfrm>
            <a:off x="7047388" y="1779895"/>
            <a:ext cx="624987" cy="3390390"/>
            <a:chOff x="1786261" y="1644145"/>
            <a:chExt cx="833316" cy="4520520"/>
          </a:xfrm>
        </p:grpSpPr>
        <p:sp>
          <p:nvSpPr>
            <p:cNvPr id="191"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Wed (</a:t>
              </a:r>
              <a:r>
                <a:rPr lang="en-GB" altLang="zh-CN" sz="750" kern="0" dirty="0">
                  <a:solidFill>
                    <a:srgbClr val="FFFFFF"/>
                  </a:solidFill>
                  <a:ea typeface="Nokia Pure Text Light" panose="020B0403020202020204" pitchFamily="34" charset="0"/>
                </a:rPr>
                <a:t>11.11</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96"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98" name="组合 197"/>
          <p:cNvGrpSpPr/>
          <p:nvPr/>
        </p:nvGrpSpPr>
        <p:grpSpPr>
          <a:xfrm>
            <a:off x="7686317" y="1779895"/>
            <a:ext cx="624987" cy="3390390"/>
            <a:chOff x="1786261" y="1644145"/>
            <a:chExt cx="833316" cy="4520520"/>
          </a:xfrm>
        </p:grpSpPr>
        <p:sp>
          <p:nvSpPr>
            <p:cNvPr id="20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a:t>
              </a:r>
              <a:r>
                <a:rPr lang="en-GB" altLang="zh-CN" sz="750" kern="0" dirty="0">
                  <a:solidFill>
                    <a:srgbClr val="FFFFFF"/>
                  </a:solidFill>
                  <a:ea typeface="Nokia Pure Text Light" panose="020B0403020202020204" pitchFamily="34" charset="0"/>
                </a:rPr>
                <a:t>11.12</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03"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04" name="组合 203"/>
          <p:cNvGrpSpPr/>
          <p:nvPr/>
        </p:nvGrpSpPr>
        <p:grpSpPr>
          <a:xfrm>
            <a:off x="8315349" y="1781316"/>
            <a:ext cx="624987" cy="3390390"/>
            <a:chOff x="1786261" y="1644145"/>
            <a:chExt cx="833316" cy="4520520"/>
          </a:xfrm>
        </p:grpSpPr>
        <p:sp>
          <p:nvSpPr>
            <p:cNvPr id="205"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(11.13)</a:t>
              </a:r>
            </a:p>
          </p:txBody>
        </p:sp>
        <p:cxnSp>
          <p:nvCxnSpPr>
            <p:cNvPr id="207"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08" name="组合 207"/>
          <p:cNvGrpSpPr/>
          <p:nvPr/>
        </p:nvGrpSpPr>
        <p:grpSpPr>
          <a:xfrm>
            <a:off x="5133634" y="1772978"/>
            <a:ext cx="624987" cy="3390390"/>
            <a:chOff x="1786261" y="1644145"/>
            <a:chExt cx="833316" cy="4520520"/>
          </a:xfrm>
        </p:grpSpPr>
        <p:sp>
          <p:nvSpPr>
            <p:cNvPr id="209"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Sat/Sun</a:t>
              </a:r>
            </a:p>
          </p:txBody>
        </p:sp>
        <p:cxnSp>
          <p:nvCxnSpPr>
            <p:cNvPr id="210"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cxnSp>
        <p:nvCxnSpPr>
          <p:cNvPr id="10" name="直接连接符 9"/>
          <p:cNvCxnSpPr/>
          <p:nvPr/>
        </p:nvCxnSpPr>
        <p:spPr bwMode="auto">
          <a:xfrm flipV="1">
            <a:off x="90172" y="1986397"/>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1" name="直接连接符 210"/>
          <p:cNvCxnSpPr/>
          <p:nvPr/>
        </p:nvCxnSpPr>
        <p:spPr bwMode="auto">
          <a:xfrm flipV="1">
            <a:off x="90172" y="2853094"/>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3" name="直接连接符 212"/>
          <p:cNvCxnSpPr/>
          <p:nvPr/>
        </p:nvCxnSpPr>
        <p:spPr bwMode="auto">
          <a:xfrm flipV="1">
            <a:off x="90172" y="5112985"/>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4" name="直接连接符 213"/>
          <p:cNvCxnSpPr/>
          <p:nvPr/>
        </p:nvCxnSpPr>
        <p:spPr bwMode="auto">
          <a:xfrm flipV="1">
            <a:off x="104623" y="4376040"/>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12" name="TextBox 11"/>
          <p:cNvSpPr txBox="1"/>
          <p:nvPr/>
        </p:nvSpPr>
        <p:spPr>
          <a:xfrm>
            <a:off x="88221" y="1847842"/>
            <a:ext cx="558110" cy="3231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0:00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5" name="TextBox 214"/>
          <p:cNvSpPr txBox="1"/>
          <p:nvPr/>
        </p:nvSpPr>
        <p:spPr>
          <a:xfrm>
            <a:off x="88219" y="2689376"/>
            <a:ext cx="558112" cy="3231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8:00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7" name="TextBox 216"/>
          <p:cNvSpPr txBox="1"/>
          <p:nvPr/>
        </p:nvSpPr>
        <p:spPr>
          <a:xfrm>
            <a:off x="35987" y="4180035"/>
            <a:ext cx="699990"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16:00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8" name="TextBox 217"/>
          <p:cNvSpPr txBox="1"/>
          <p:nvPr/>
        </p:nvSpPr>
        <p:spPr>
          <a:xfrm>
            <a:off x="31876" y="4963957"/>
            <a:ext cx="665284"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24:00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cxnSp>
        <p:nvCxnSpPr>
          <p:cNvPr id="219" name="直接连接符 218"/>
          <p:cNvCxnSpPr/>
          <p:nvPr/>
        </p:nvCxnSpPr>
        <p:spPr bwMode="auto">
          <a:xfrm flipV="1">
            <a:off x="104623" y="3675671"/>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220" name="TextBox 219"/>
          <p:cNvSpPr txBox="1"/>
          <p:nvPr/>
        </p:nvSpPr>
        <p:spPr>
          <a:xfrm>
            <a:off x="65978" y="3502464"/>
            <a:ext cx="681689"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12:00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21" name="Rectangle: Rounded Corners 201">
            <a:extLst>
              <a:ext uri="{FF2B5EF4-FFF2-40B4-BE49-F238E27FC236}">
                <a16:creationId xmlns:a16="http://schemas.microsoft.com/office/drawing/2014/main" id="{B6CDA6FF-6740-49E7-B14C-1831ED62E0F8}"/>
              </a:ext>
            </a:extLst>
          </p:cNvPr>
          <p:cNvSpPr/>
          <p:nvPr/>
        </p:nvSpPr>
        <p:spPr>
          <a:xfrm>
            <a:off x="3217761" y="4434246"/>
            <a:ext cx="612029" cy="43717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st</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comments</a:t>
            </a:r>
          </a:p>
          <a:p>
            <a:pPr marL="0" marR="0" lvl="0" indent="0" algn="ctr" defTabSz="514325" rtl="0" eaLnBrk="0" fontAlgn="base" latinLnBrk="0" hangingPunct="0">
              <a:lnSpc>
                <a:spcPct val="100000"/>
              </a:lnSpc>
              <a:spcBef>
                <a:spcPct val="0"/>
              </a:spcBef>
              <a:spcAft>
                <a:spcPct val="0"/>
              </a:spcAft>
              <a:buClrTx/>
              <a:buSzTx/>
              <a:buFontTx/>
              <a:buNone/>
              <a:tabLst/>
              <a:defRPr/>
            </a:pPr>
            <a:r>
              <a:rPr lang="en-US" sz="750" b="1" kern="0" dirty="0">
                <a:solidFill>
                  <a:srgbClr val="FFFFFF"/>
                </a:solidFill>
                <a:latin typeface="Calibri"/>
                <a:ea typeface="Nokia Pure Text Light" panose="020B0403020202020204" pitchFamily="34" charset="0"/>
              </a:rPr>
              <a:t>6</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:00 pm</a:t>
            </a:r>
          </a:p>
        </p:txBody>
      </p:sp>
      <p:sp>
        <p:nvSpPr>
          <p:cNvPr id="222" name="Rectangle: Rounded Corners 201">
            <a:extLst>
              <a:ext uri="{FF2B5EF4-FFF2-40B4-BE49-F238E27FC236}">
                <a16:creationId xmlns:a16="http://schemas.microsoft.com/office/drawing/2014/main" id="{B6CDA6FF-6740-49E7-B14C-1831ED62E0F8}"/>
              </a:ext>
            </a:extLst>
          </p:cNvPr>
          <p:cNvSpPr/>
          <p:nvPr/>
        </p:nvSpPr>
        <p:spPr>
          <a:xfrm>
            <a:off x="3877999" y="4434246"/>
            <a:ext cx="567260" cy="450110"/>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st</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summary</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6:00 pm</a:t>
            </a:r>
          </a:p>
        </p:txBody>
      </p:sp>
      <p:sp>
        <p:nvSpPr>
          <p:cNvPr id="223" name="Rectangle: Rounded Corners 201">
            <a:extLst>
              <a:ext uri="{FF2B5EF4-FFF2-40B4-BE49-F238E27FC236}">
                <a16:creationId xmlns:a16="http://schemas.microsoft.com/office/drawing/2014/main" id="{B6CDA6FF-6740-49E7-B14C-1831ED62E0F8}"/>
              </a:ext>
            </a:extLst>
          </p:cNvPr>
          <p:cNvSpPr/>
          <p:nvPr/>
        </p:nvSpPr>
        <p:spPr>
          <a:xfrm>
            <a:off x="5754080" y="2229872"/>
            <a:ext cx="799839" cy="459504"/>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Session chairs update report and t-doc assignment </a:t>
            </a:r>
          </a:p>
        </p:txBody>
      </p:sp>
      <p:sp>
        <p:nvSpPr>
          <p:cNvPr id="224" name="Rectangle: Rounded Corners 201">
            <a:extLst>
              <a:ext uri="{FF2B5EF4-FFF2-40B4-BE49-F238E27FC236}">
                <a16:creationId xmlns:a16="http://schemas.microsoft.com/office/drawing/2014/main" id="{B6CDA6FF-6740-49E7-B14C-1831ED62E0F8}"/>
              </a:ext>
            </a:extLst>
          </p:cNvPr>
          <p:cNvSpPr/>
          <p:nvPr/>
        </p:nvSpPr>
        <p:spPr>
          <a:xfrm>
            <a:off x="5189629" y="2299378"/>
            <a:ext cx="523803" cy="2664579"/>
          </a:xfrm>
          <a:prstGeom prst="roundRect">
            <a:avLst/>
          </a:prstGeom>
          <a:solidFill>
            <a:schemeClr val="bg1">
              <a:lumMod val="65000"/>
            </a:schemeClr>
          </a:solidFill>
          <a:ln>
            <a:no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Quiet period </a:t>
            </a: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3:00 am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Sat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11:00 pm Sun</a:t>
            </a: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26" name="Rectangle: Rounded Corners 201">
            <a:extLst>
              <a:ext uri="{FF2B5EF4-FFF2-40B4-BE49-F238E27FC236}">
                <a16:creationId xmlns:a16="http://schemas.microsoft.com/office/drawing/2014/main" id="{B6CDA6FF-6740-49E7-B14C-1831ED62E0F8}"/>
              </a:ext>
            </a:extLst>
          </p:cNvPr>
          <p:cNvSpPr/>
          <p:nvPr/>
        </p:nvSpPr>
        <p:spPr>
          <a:xfrm>
            <a:off x="7697124" y="4434245"/>
            <a:ext cx="567260" cy="529711"/>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formal summary</a:t>
            </a:r>
          </a:p>
          <a:p>
            <a:pPr marL="0" marR="0" lvl="0" indent="0" algn="ctr" defTabSz="514325" rtl="0" eaLnBrk="0" fontAlgn="base" latinLnBrk="0" hangingPunct="0">
              <a:lnSpc>
                <a:spcPct val="100000"/>
              </a:lnSpc>
              <a:spcBef>
                <a:spcPct val="0"/>
              </a:spcBef>
              <a:spcAft>
                <a:spcPct val="0"/>
              </a:spcAft>
              <a:buClrTx/>
              <a:buSzTx/>
              <a:buFontTx/>
              <a:buNone/>
              <a:tabLst/>
              <a:defRPr/>
            </a:pPr>
            <a:r>
              <a:rPr lang="en-US" sz="750" b="1" kern="0" dirty="0">
                <a:solidFill>
                  <a:srgbClr val="FFFFFF"/>
                </a:solidFill>
                <a:latin typeface="Calibri"/>
                <a:ea typeface="Nokia Pure Text Light" panose="020B0403020202020204" pitchFamily="34" charset="0"/>
              </a:rPr>
              <a:t>6</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:00 pm</a:t>
            </a:r>
          </a:p>
        </p:txBody>
      </p:sp>
      <p:sp>
        <p:nvSpPr>
          <p:cNvPr id="227" name="Rectangle: Rounded Corners 201">
            <a:extLst>
              <a:ext uri="{FF2B5EF4-FFF2-40B4-BE49-F238E27FC236}">
                <a16:creationId xmlns:a16="http://schemas.microsoft.com/office/drawing/2014/main" id="{B6CDA6FF-6740-49E7-B14C-1831ED62E0F8}"/>
              </a:ext>
            </a:extLst>
          </p:cNvPr>
          <p:cNvSpPr/>
          <p:nvPr/>
        </p:nvSpPr>
        <p:spPr>
          <a:xfrm>
            <a:off x="8324162" y="4434246"/>
            <a:ext cx="567260" cy="450110"/>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Meeting closes</a:t>
            </a:r>
          </a:p>
          <a:p>
            <a:pPr marL="0" marR="0" lvl="0" indent="0" algn="ctr" defTabSz="514325" rtl="0" eaLnBrk="0" fontAlgn="base" latinLnBrk="0" hangingPunct="0">
              <a:lnSpc>
                <a:spcPct val="100000"/>
              </a:lnSpc>
              <a:spcBef>
                <a:spcPct val="0"/>
              </a:spcBef>
              <a:spcAft>
                <a:spcPct val="0"/>
              </a:spcAft>
              <a:buClrTx/>
              <a:buSzTx/>
              <a:buFontTx/>
              <a:buNone/>
              <a:tabLst/>
              <a:defRPr/>
            </a:pPr>
            <a:r>
              <a:rPr lang="en-US" sz="750" b="1" kern="0" dirty="0">
                <a:solidFill>
                  <a:srgbClr val="FFFFFF"/>
                </a:solidFill>
                <a:latin typeface="Calibri"/>
                <a:ea typeface="Nokia Pure Text Light" panose="020B0403020202020204" pitchFamily="34" charset="0"/>
              </a:rPr>
              <a:t>6</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:00  pm</a:t>
            </a:r>
          </a:p>
        </p:txBody>
      </p:sp>
      <p:cxnSp>
        <p:nvCxnSpPr>
          <p:cNvPr id="228"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614652" y="1888678"/>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229" name="组合 228"/>
          <p:cNvGrpSpPr/>
          <p:nvPr/>
        </p:nvGrpSpPr>
        <p:grpSpPr>
          <a:xfrm>
            <a:off x="612064" y="1781316"/>
            <a:ext cx="624987" cy="3390390"/>
            <a:chOff x="1786261" y="1644145"/>
            <a:chExt cx="833316" cy="4520520"/>
          </a:xfrm>
        </p:grpSpPr>
        <p:sp>
          <p:nvSpPr>
            <p:cNvPr id="23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a:t>
              </a:r>
              <a:r>
                <a:rPr kumimoji="0" lang="en-US"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10.29</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31"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33" name="组合 232"/>
          <p:cNvGrpSpPr/>
          <p:nvPr/>
        </p:nvGrpSpPr>
        <p:grpSpPr>
          <a:xfrm>
            <a:off x="1244841" y="1781316"/>
            <a:ext cx="624987" cy="3390390"/>
            <a:chOff x="1786261" y="1644145"/>
            <a:chExt cx="833316" cy="4520520"/>
          </a:xfrm>
        </p:grpSpPr>
        <p:sp>
          <p:nvSpPr>
            <p:cNvPr id="234"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a:t>
              </a:r>
              <a:r>
                <a:rPr lang="en-US" sz="750" kern="0" noProof="0" dirty="0">
                  <a:solidFill>
                    <a:srgbClr val="FFFFFF"/>
                  </a:solidFill>
                  <a:ea typeface="Nokia Pure Text Light" panose="020B0403020202020204" pitchFamily="34" charset="0"/>
                </a:rPr>
                <a:t>(10.30</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3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236" name="Rectangle: Rounded Corners 201">
            <a:extLst>
              <a:ext uri="{FF2B5EF4-FFF2-40B4-BE49-F238E27FC236}">
                <a16:creationId xmlns:a16="http://schemas.microsoft.com/office/drawing/2014/main" id="{B6CDA6FF-6740-49E7-B14C-1831ED62E0F8}"/>
              </a:ext>
            </a:extLst>
          </p:cNvPr>
          <p:cNvSpPr/>
          <p:nvPr/>
        </p:nvSpPr>
        <p:spPr>
          <a:xfrm>
            <a:off x="647239" y="4675123"/>
            <a:ext cx="565442" cy="437862"/>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Initial summary 11:59  pm</a:t>
            </a:r>
          </a:p>
        </p:txBody>
      </p:sp>
      <p:sp>
        <p:nvSpPr>
          <p:cNvPr id="237" name="Rectangle: Rounded Corners 201">
            <a:extLst>
              <a:ext uri="{FF2B5EF4-FFF2-40B4-BE49-F238E27FC236}">
                <a16:creationId xmlns:a16="http://schemas.microsoft.com/office/drawing/2014/main" id="{B6CDA6FF-6740-49E7-B14C-1831ED62E0F8}"/>
              </a:ext>
            </a:extLst>
          </p:cNvPr>
          <p:cNvSpPr/>
          <p:nvPr/>
        </p:nvSpPr>
        <p:spPr>
          <a:xfrm>
            <a:off x="1262865" y="4412273"/>
            <a:ext cx="606963" cy="423236"/>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Comments on initial summary </a:t>
            </a:r>
          </a:p>
        </p:txBody>
      </p:sp>
      <p:sp>
        <p:nvSpPr>
          <p:cNvPr id="238" name="Rectangle: Rounded Corners 201">
            <a:extLst>
              <a:ext uri="{FF2B5EF4-FFF2-40B4-BE49-F238E27FC236}">
                <a16:creationId xmlns:a16="http://schemas.microsoft.com/office/drawing/2014/main" id="{B6CDA6FF-6740-49E7-B14C-1831ED62E0F8}"/>
              </a:ext>
            </a:extLst>
          </p:cNvPr>
          <p:cNvSpPr/>
          <p:nvPr/>
        </p:nvSpPr>
        <p:spPr>
          <a:xfrm>
            <a:off x="2609659"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4:00</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 -7:00 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4" name="Rectangle: Rounded Corners 201">
            <a:extLst>
              <a:ext uri="{FF2B5EF4-FFF2-40B4-BE49-F238E27FC236}">
                <a16:creationId xmlns:a16="http://schemas.microsoft.com/office/drawing/2014/main" id="{B6CDA6FF-6740-49E7-B14C-1831ED62E0F8}"/>
              </a:ext>
            </a:extLst>
          </p:cNvPr>
          <p:cNvSpPr/>
          <p:nvPr/>
        </p:nvSpPr>
        <p:spPr>
          <a:xfrm>
            <a:off x="5813083" y="3719050"/>
            <a:ext cx="567260" cy="46098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1:00</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 -4:00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5" name="Rectangle: Rounded Corners 201">
            <a:extLst>
              <a:ext uri="{FF2B5EF4-FFF2-40B4-BE49-F238E27FC236}">
                <a16:creationId xmlns:a16="http://schemas.microsoft.com/office/drawing/2014/main" id="{B6CDA6FF-6740-49E7-B14C-1831ED62E0F8}"/>
              </a:ext>
            </a:extLst>
          </p:cNvPr>
          <p:cNvSpPr/>
          <p:nvPr/>
        </p:nvSpPr>
        <p:spPr>
          <a:xfrm>
            <a:off x="6445861" y="3725990"/>
            <a:ext cx="567260" cy="454044"/>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1:00</a:t>
            </a:r>
            <a:r>
              <a:rPr lang="en-US" altLang="zh-CN" sz="750" b="1" kern="0" dirty="0">
                <a:solidFill>
                  <a:srgbClr val="FFFFFF"/>
                </a:solidFill>
                <a:ea typeface="Nokia Pure Text Light" panose="020B0403020202020204" pitchFamily="34" charset="0"/>
                <a:sym typeface="Wingdings" panose="05000000000000000000" pitchFamily="2" charset="2"/>
              </a:rPr>
              <a:t> -4:00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6" name="Rectangle: Rounded Corners 201">
            <a:extLst>
              <a:ext uri="{FF2B5EF4-FFF2-40B4-BE49-F238E27FC236}">
                <a16:creationId xmlns:a16="http://schemas.microsoft.com/office/drawing/2014/main" id="{B6CDA6FF-6740-49E7-B14C-1831ED62E0F8}"/>
              </a:ext>
            </a:extLst>
          </p:cNvPr>
          <p:cNvSpPr/>
          <p:nvPr/>
        </p:nvSpPr>
        <p:spPr>
          <a:xfrm>
            <a:off x="7063903" y="3718865"/>
            <a:ext cx="567260" cy="461169"/>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1:00</a:t>
            </a:r>
            <a:r>
              <a:rPr lang="en-US" altLang="zh-CN" sz="750" b="1" kern="0" dirty="0">
                <a:solidFill>
                  <a:srgbClr val="FFFFFF"/>
                </a:solidFill>
                <a:ea typeface="Nokia Pure Text Light" panose="020B0403020202020204" pitchFamily="34" charset="0"/>
                <a:sym typeface="Wingdings" panose="05000000000000000000" pitchFamily="2" charset="2"/>
              </a:rPr>
              <a:t> -4:00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7" name="Rectangle: Rounded Corners 201">
            <a:extLst>
              <a:ext uri="{FF2B5EF4-FFF2-40B4-BE49-F238E27FC236}">
                <a16:creationId xmlns:a16="http://schemas.microsoft.com/office/drawing/2014/main" id="{B6CDA6FF-6740-49E7-B14C-1831ED62E0F8}"/>
              </a:ext>
            </a:extLst>
          </p:cNvPr>
          <p:cNvSpPr/>
          <p:nvPr/>
        </p:nvSpPr>
        <p:spPr>
          <a:xfrm>
            <a:off x="7715878" y="3718865"/>
            <a:ext cx="567260" cy="461169"/>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1:00</a:t>
            </a:r>
            <a:r>
              <a:rPr lang="en-US" altLang="zh-CN" sz="750" b="1" kern="0" dirty="0">
                <a:solidFill>
                  <a:srgbClr val="FFFFFF"/>
                </a:solidFill>
                <a:ea typeface="Nokia Pure Text Light" panose="020B0403020202020204" pitchFamily="34" charset="0"/>
                <a:sym typeface="Wingdings" panose="05000000000000000000" pitchFamily="2" charset="2"/>
              </a:rPr>
              <a:t> -4:00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8" name="Rectangle: Rounded Corners 201">
            <a:extLst>
              <a:ext uri="{FF2B5EF4-FFF2-40B4-BE49-F238E27FC236}">
                <a16:creationId xmlns:a16="http://schemas.microsoft.com/office/drawing/2014/main" id="{B6CDA6FF-6740-49E7-B14C-1831ED62E0F8}"/>
              </a:ext>
            </a:extLst>
          </p:cNvPr>
          <p:cNvSpPr/>
          <p:nvPr/>
        </p:nvSpPr>
        <p:spPr>
          <a:xfrm>
            <a:off x="8326156" y="3718865"/>
            <a:ext cx="567260" cy="461170"/>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1:00</a:t>
            </a:r>
            <a:r>
              <a:rPr lang="en-US" altLang="zh-CN" sz="750" b="1" kern="0" dirty="0">
                <a:solidFill>
                  <a:srgbClr val="FFFFFF"/>
                </a:solidFill>
                <a:ea typeface="Nokia Pure Text Light" panose="020B0403020202020204" pitchFamily="34" charset="0"/>
                <a:sym typeface="Wingdings" panose="05000000000000000000" pitchFamily="2" charset="2"/>
              </a:rPr>
              <a:t> -4:00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9" name="Rectangle: Rounded Corners 201">
            <a:extLst>
              <a:ext uri="{FF2B5EF4-FFF2-40B4-BE49-F238E27FC236}">
                <a16:creationId xmlns:a16="http://schemas.microsoft.com/office/drawing/2014/main" id="{B6CDA6FF-6740-49E7-B14C-1831ED62E0F8}"/>
              </a:ext>
            </a:extLst>
          </p:cNvPr>
          <p:cNvSpPr/>
          <p:nvPr/>
        </p:nvSpPr>
        <p:spPr>
          <a:xfrm>
            <a:off x="2910347" y="5324464"/>
            <a:ext cx="1110599" cy="457523"/>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Timeline for moderator summary  </a:t>
            </a:r>
          </a:p>
        </p:txBody>
      </p:sp>
      <p:sp>
        <p:nvSpPr>
          <p:cNvPr id="250" name="Rectangle: Rounded Corners 201">
            <a:extLst>
              <a:ext uri="{FF2B5EF4-FFF2-40B4-BE49-F238E27FC236}">
                <a16:creationId xmlns:a16="http://schemas.microsoft.com/office/drawing/2014/main" id="{B6CDA6FF-6740-49E7-B14C-1831ED62E0F8}"/>
              </a:ext>
            </a:extLst>
          </p:cNvPr>
          <p:cNvSpPr/>
          <p:nvPr/>
        </p:nvSpPr>
        <p:spPr>
          <a:xfrm>
            <a:off x="4237765" y="5332144"/>
            <a:ext cx="1033028" cy="457523"/>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Timeline for comments and t-doc </a:t>
            </a:r>
          </a:p>
        </p:txBody>
      </p:sp>
      <p:sp>
        <p:nvSpPr>
          <p:cNvPr id="251" name="Rectangle: Rounded Corners 201">
            <a:extLst>
              <a:ext uri="{FF2B5EF4-FFF2-40B4-BE49-F238E27FC236}">
                <a16:creationId xmlns:a16="http://schemas.microsoft.com/office/drawing/2014/main" id="{B6CDA6FF-6740-49E7-B14C-1831ED62E0F8}"/>
              </a:ext>
            </a:extLst>
          </p:cNvPr>
          <p:cNvSpPr/>
          <p:nvPr/>
        </p:nvSpPr>
        <p:spPr>
          <a:xfrm>
            <a:off x="5376985" y="5332144"/>
            <a:ext cx="1033028" cy="457523"/>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p:txBody>
      </p:sp>
      <p:sp>
        <p:nvSpPr>
          <p:cNvPr id="77" name="标题 1">
            <a:extLst>
              <a:ext uri="{FF2B5EF4-FFF2-40B4-BE49-F238E27FC236}">
                <a16:creationId xmlns:a16="http://schemas.microsoft.com/office/drawing/2014/main" id="{7C47905A-01DC-46DD-A646-2BF07EBF471D}"/>
              </a:ext>
            </a:extLst>
          </p:cNvPr>
          <p:cNvSpPr>
            <a:spLocks noGrp="1"/>
          </p:cNvSpPr>
          <p:nvPr>
            <p:ph type="title"/>
          </p:nvPr>
        </p:nvSpPr>
        <p:spPr>
          <a:xfrm>
            <a:off x="-370656" y="116632"/>
            <a:ext cx="8229600" cy="1143000"/>
          </a:xfrm>
        </p:spPr>
        <p:txBody>
          <a:bodyPr>
            <a:normAutofit/>
          </a:bodyPr>
          <a:lstStyle/>
          <a:p>
            <a:r>
              <a:rPr lang="en-US" altLang="zh-CN" b="1" dirty="0">
                <a:solidFill>
                  <a:srgbClr val="FF3300"/>
                </a:solidFill>
              </a:rPr>
              <a:t>E-meeting </a:t>
            </a:r>
            <a:r>
              <a:rPr lang="en-US" b="1" dirty="0">
                <a:solidFill>
                  <a:srgbClr val="FF3300"/>
                </a:solidFill>
              </a:rPr>
              <a:t>timelines in a nutshell</a:t>
            </a:r>
            <a:endParaRPr lang="zh-CN" altLang="en-US" sz="3200" dirty="0">
              <a:solidFill>
                <a:srgbClr val="FF3300"/>
              </a:solidFill>
            </a:endParaRPr>
          </a:p>
        </p:txBody>
      </p:sp>
      <p:sp>
        <p:nvSpPr>
          <p:cNvPr id="2" name="TextBox 1">
            <a:extLst>
              <a:ext uri="{FF2B5EF4-FFF2-40B4-BE49-F238E27FC236}">
                <a16:creationId xmlns:a16="http://schemas.microsoft.com/office/drawing/2014/main" id="{E151FB97-9B3A-4312-805C-6B499B697A34}"/>
              </a:ext>
            </a:extLst>
          </p:cNvPr>
          <p:cNvSpPr txBox="1"/>
          <p:nvPr/>
        </p:nvSpPr>
        <p:spPr>
          <a:xfrm>
            <a:off x="228152" y="5898471"/>
            <a:ext cx="8506272" cy="338554"/>
          </a:xfrm>
          <a:prstGeom prst="rect">
            <a:avLst/>
          </a:prstGeom>
          <a:noFill/>
        </p:spPr>
        <p:txBody>
          <a:bodyPr wrap="square" rtlCol="0">
            <a:spAutoFit/>
          </a:bodyPr>
          <a:lstStyle/>
          <a:p>
            <a:pPr lvl="0">
              <a:defRPr/>
            </a:pPr>
            <a:r>
              <a:rPr kumimoji="0" lang="en-US" sz="1600" b="0" i="0" u="none" strike="noStrike" kern="1200" cap="none" spc="0" normalizeH="0" baseline="0" noProof="0" dirty="0">
                <a:ln>
                  <a:noFill/>
                </a:ln>
                <a:solidFill>
                  <a:srgbClr val="000000"/>
                </a:solidFill>
                <a:effectLst/>
                <a:uLnTx/>
                <a:uFillTx/>
                <a:latin typeface="Calibri" pitchFamily="34" charset="0"/>
                <a:ea typeface="+mn-ea"/>
                <a:cs typeface="Arial" charset="0"/>
              </a:rPr>
              <a:t>Note: 1) all times are in UTC; 2</a:t>
            </a:r>
            <a:r>
              <a:rPr lang="en-US" sz="1600" dirty="0">
                <a:solidFill>
                  <a:srgbClr val="000000"/>
                </a:solidFill>
              </a:rPr>
              <a:t>) Basket WIs Email discussion procedures/timelines are not included.</a:t>
            </a:r>
            <a:endParaRPr kumimoji="0" lang="en-US" sz="160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79" name="Rectangle: Rounded Corners 201">
            <a:extLst>
              <a:ext uri="{FF2B5EF4-FFF2-40B4-BE49-F238E27FC236}">
                <a16:creationId xmlns:a16="http://schemas.microsoft.com/office/drawing/2014/main" id="{086EF6D7-C4CB-4D81-A910-4F472E25AF85}"/>
              </a:ext>
            </a:extLst>
          </p:cNvPr>
          <p:cNvSpPr/>
          <p:nvPr/>
        </p:nvSpPr>
        <p:spPr>
          <a:xfrm>
            <a:off x="3249881"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4:00</a:t>
            </a:r>
            <a:r>
              <a:rPr lang="en-US" altLang="zh-CN" sz="750" b="1" kern="0" dirty="0">
                <a:solidFill>
                  <a:srgbClr val="FFFFFF"/>
                </a:solidFill>
                <a:ea typeface="Nokia Pure Text Light" panose="020B0403020202020204" pitchFamily="34" charset="0"/>
                <a:sym typeface="Wingdings" panose="05000000000000000000" pitchFamily="2" charset="2"/>
              </a:rPr>
              <a:t> -7:00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cxnSp>
        <p:nvCxnSpPr>
          <p:cNvPr id="80" name="直接连接符 9">
            <a:extLst>
              <a:ext uri="{FF2B5EF4-FFF2-40B4-BE49-F238E27FC236}">
                <a16:creationId xmlns:a16="http://schemas.microsoft.com/office/drawing/2014/main" id="{DCBE0DFA-8C25-4EDB-A16D-6ED890292BEA}"/>
              </a:ext>
            </a:extLst>
          </p:cNvPr>
          <p:cNvCxnSpPr/>
          <p:nvPr/>
        </p:nvCxnSpPr>
        <p:spPr bwMode="auto">
          <a:xfrm flipV="1">
            <a:off x="242572" y="2138797"/>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81" name="Rectangle: Rounded Corners 201">
            <a:extLst>
              <a:ext uri="{FF2B5EF4-FFF2-40B4-BE49-F238E27FC236}">
                <a16:creationId xmlns:a16="http://schemas.microsoft.com/office/drawing/2014/main" id="{409C78B8-F2AE-4743-B26B-94B17DB867F3}"/>
              </a:ext>
            </a:extLst>
          </p:cNvPr>
          <p:cNvSpPr/>
          <p:nvPr/>
        </p:nvSpPr>
        <p:spPr>
          <a:xfrm>
            <a:off x="3908240"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4:00</a:t>
            </a:r>
            <a:r>
              <a:rPr lang="en-US" altLang="zh-CN" sz="750" b="1" kern="0" dirty="0">
                <a:solidFill>
                  <a:srgbClr val="FFFFFF"/>
                </a:solidFill>
                <a:ea typeface="Nokia Pure Text Light" panose="020B0403020202020204" pitchFamily="34" charset="0"/>
                <a:sym typeface="Wingdings" panose="05000000000000000000" pitchFamily="2" charset="2"/>
              </a:rPr>
              <a:t> -7:00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82" name="Rectangle: Rounded Corners 201">
            <a:extLst>
              <a:ext uri="{FF2B5EF4-FFF2-40B4-BE49-F238E27FC236}">
                <a16:creationId xmlns:a16="http://schemas.microsoft.com/office/drawing/2014/main" id="{5645F40D-723C-4545-99DB-A8B75186A746}"/>
              </a:ext>
            </a:extLst>
          </p:cNvPr>
          <p:cNvSpPr/>
          <p:nvPr/>
        </p:nvSpPr>
        <p:spPr>
          <a:xfrm>
            <a:off x="4548462"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lvl="0" algn="ctr" defTabSz="514325">
              <a:defRPr/>
            </a:pPr>
            <a:r>
              <a:rPr lang="en-US" altLang="zh-CN" sz="750" b="1" kern="0" dirty="0">
                <a:solidFill>
                  <a:srgbClr val="FFFFFF"/>
                </a:solidFill>
                <a:ea typeface="Nokia Pure Text Light" panose="020B0403020202020204" pitchFamily="34" charset="0"/>
              </a:rPr>
              <a:t>4:00</a:t>
            </a:r>
            <a:r>
              <a:rPr lang="en-US" altLang="zh-CN" sz="750" b="1" kern="0" dirty="0">
                <a:solidFill>
                  <a:srgbClr val="FFFFFF"/>
                </a:solidFill>
                <a:ea typeface="Nokia Pure Text Light" panose="020B0403020202020204" pitchFamily="34" charset="0"/>
                <a:sym typeface="Wingdings" panose="05000000000000000000" pitchFamily="2" charset="2"/>
              </a:rPr>
              <a:t> -7:00 </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25" name="Rectangle: Rounded Corners 201">
            <a:extLst>
              <a:ext uri="{FF2B5EF4-FFF2-40B4-BE49-F238E27FC236}">
                <a16:creationId xmlns:a16="http://schemas.microsoft.com/office/drawing/2014/main" id="{B6CDA6FF-6740-49E7-B14C-1831ED62E0F8}"/>
              </a:ext>
            </a:extLst>
          </p:cNvPr>
          <p:cNvSpPr/>
          <p:nvPr/>
        </p:nvSpPr>
        <p:spPr>
          <a:xfrm>
            <a:off x="7697124" y="2009424"/>
            <a:ext cx="694993" cy="707712"/>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final t-doc submission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1:00  am</a:t>
            </a:r>
          </a:p>
        </p:txBody>
      </p:sp>
      <p:sp>
        <p:nvSpPr>
          <p:cNvPr id="85" name="Rectangle: Rounded Corners 201">
            <a:extLst>
              <a:ext uri="{FF2B5EF4-FFF2-40B4-BE49-F238E27FC236}">
                <a16:creationId xmlns:a16="http://schemas.microsoft.com/office/drawing/2014/main" id="{B6CDA6FF-6740-49E7-B14C-1831ED62E0F8}"/>
              </a:ext>
            </a:extLst>
          </p:cNvPr>
          <p:cNvSpPr/>
          <p:nvPr/>
        </p:nvSpPr>
        <p:spPr>
          <a:xfrm>
            <a:off x="7010952" y="4623891"/>
            <a:ext cx="612029" cy="43717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comments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11:00 pm</a:t>
            </a:r>
          </a:p>
        </p:txBody>
      </p:sp>
      <p:sp>
        <p:nvSpPr>
          <p:cNvPr id="84" name="Rectangle: Rounded Corners 201">
            <a:extLst>
              <a:ext uri="{FF2B5EF4-FFF2-40B4-BE49-F238E27FC236}">
                <a16:creationId xmlns:a16="http://schemas.microsoft.com/office/drawing/2014/main" id="{7903D8DC-71D6-4E86-B76D-3F6285B164B5}"/>
              </a:ext>
            </a:extLst>
          </p:cNvPr>
          <p:cNvSpPr/>
          <p:nvPr/>
        </p:nvSpPr>
        <p:spPr>
          <a:xfrm>
            <a:off x="6991324" y="2003015"/>
            <a:ext cx="694993" cy="71412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lvl="0" algn="ctr" defTabSz="514325">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a:t>
            </a:r>
            <a:r>
              <a:rPr lang="en-US" sz="750" b="1" kern="0" dirty="0">
                <a:solidFill>
                  <a:srgbClr val="FFFFFF"/>
                </a:solidFill>
                <a:latin typeface="Calibri"/>
              </a:rPr>
              <a:t>Draft WF/LS and revised CRs/TPs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Shared by 1:00  am</a:t>
            </a:r>
          </a:p>
        </p:txBody>
      </p:sp>
      <p:sp>
        <p:nvSpPr>
          <p:cNvPr id="86" name="Rectangle: Rounded Corners 201">
            <a:extLst>
              <a:ext uri="{FF2B5EF4-FFF2-40B4-BE49-F238E27FC236}">
                <a16:creationId xmlns:a16="http://schemas.microsoft.com/office/drawing/2014/main" id="{B6CDA6FF-6740-49E7-B14C-1831ED62E0F8}"/>
              </a:ext>
            </a:extLst>
          </p:cNvPr>
          <p:cNvSpPr/>
          <p:nvPr/>
        </p:nvSpPr>
        <p:spPr>
          <a:xfrm>
            <a:off x="7672376" y="2897125"/>
            <a:ext cx="665918" cy="463943"/>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draft summary</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9:00 </a:t>
            </a:r>
            <a:r>
              <a:rPr lang="en-US" sz="750" b="1" kern="0" dirty="0">
                <a:solidFill>
                  <a:srgbClr val="FFFFFF"/>
                </a:solidFill>
                <a:latin typeface="Calibri"/>
                <a:ea typeface="Nokia Pure Text Light" panose="020B0403020202020204" pitchFamily="34" charset="0"/>
              </a:rPr>
              <a:t>a</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m</a:t>
            </a:r>
          </a:p>
        </p:txBody>
      </p:sp>
    </p:spTree>
    <p:extLst>
      <p:ext uri="{BB962C8B-B14F-4D97-AF65-F5344CB8AC3E}">
        <p14:creationId xmlns:p14="http://schemas.microsoft.com/office/powerpoint/2010/main" val="383531092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Basket WIs Email discussion procedures/timelines </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590675"/>
            <a:ext cx="8229600" cy="4525963"/>
          </a:xfrm>
        </p:spPr>
        <p:txBody>
          <a:bodyPr/>
          <a:lstStyle/>
          <a:p>
            <a:r>
              <a:rPr lang="en-US" sz="2000" dirty="0"/>
              <a:t>Handling of basket WIs (LTE baskets, i.e. AI 14.1-14.5, and NR baskets, i.e. AI 10.1 – 10.17) related draft CRs/TPs will follow the following process and timelines. Note: there is only one round of email discussion for basket </a:t>
            </a:r>
            <a:r>
              <a:rPr lang="en-US" sz="2000" dirty="0" err="1"/>
              <a:t>WIs.</a:t>
            </a:r>
            <a:endParaRPr lang="en-US" sz="1600" dirty="0"/>
          </a:p>
          <a:p>
            <a:pPr lvl="0"/>
            <a:r>
              <a:rPr lang="en-US" sz="2000" dirty="0"/>
              <a:t>Tuesday Oct. 27: basket WI moderator will provide a list of contributions for flagging. The flag deadline is </a:t>
            </a:r>
            <a:r>
              <a:rPr lang="en-US" sz="2000" dirty="0">
                <a:solidFill>
                  <a:srgbClr val="FF0000"/>
                </a:solidFill>
              </a:rPr>
              <a:t>Friday 6pm UTC Oct. 30</a:t>
            </a:r>
          </a:p>
          <a:p>
            <a:pPr lvl="0"/>
            <a:r>
              <a:rPr lang="en-US" sz="2000" dirty="0"/>
              <a:t>Companies can flag contributions using the basket email thread title and the specific reason(s) of flag in the email, e.g., </a:t>
            </a:r>
          </a:p>
          <a:p>
            <a:pPr marL="0" lvl="0" indent="0">
              <a:buNone/>
            </a:pPr>
            <a:r>
              <a:rPr lang="en-US" sz="2000" dirty="0"/>
              <a:t>	Tdoc           Title         Reason for discussion</a:t>
            </a:r>
          </a:p>
          <a:p>
            <a:pPr marL="0" lvl="0" indent="0">
              <a:buNone/>
            </a:pPr>
            <a:r>
              <a:rPr lang="en-US" sz="2000" dirty="0"/>
              <a:t>	R4-20xxxxx    xxxx          </a:t>
            </a:r>
            <a:r>
              <a:rPr lang="en-US" sz="2000" dirty="0" err="1"/>
              <a:t>xxxx</a:t>
            </a:r>
            <a:endParaRPr lang="en-US" sz="2000" dirty="0"/>
          </a:p>
          <a:p>
            <a:pPr marL="514350" lvl="1" indent="0">
              <a:buNone/>
            </a:pPr>
            <a:endParaRPr lang="en-US" sz="1200" b="1" dirty="0"/>
          </a:p>
          <a:p>
            <a:pPr lvl="1"/>
            <a:endParaRPr lang="en-US" sz="1050" dirty="0"/>
          </a:p>
          <a:p>
            <a:pPr lvl="1"/>
            <a:endParaRPr lang="en-US" sz="1200" dirty="0"/>
          </a:p>
        </p:txBody>
      </p:sp>
    </p:spTree>
    <p:extLst>
      <p:ext uri="{BB962C8B-B14F-4D97-AF65-F5344CB8AC3E}">
        <p14:creationId xmlns:p14="http://schemas.microsoft.com/office/powerpoint/2010/main" val="2535117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gp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gp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315624</TotalTime>
  <Words>2169</Words>
  <Application>Microsoft Macintosh PowerPoint</Application>
  <PresentationFormat>On-screen Show (4:3)</PresentationFormat>
  <Paragraphs>201</Paragraphs>
  <Slides>16</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Times New Roman</vt:lpstr>
      <vt:lpstr>3gpp</vt:lpstr>
      <vt:lpstr>1_3gpp</vt:lpstr>
      <vt:lpstr>RAN4#97-e E-meeting Arrangements and Guidelines</vt:lpstr>
      <vt:lpstr>General Aspects </vt:lpstr>
      <vt:lpstr>General Aspects </vt:lpstr>
      <vt:lpstr>Email discussion procedures/timelines</vt:lpstr>
      <vt:lpstr>Email discussion procedures/timelines</vt:lpstr>
      <vt:lpstr>Email discussion procedures/timelines</vt:lpstr>
      <vt:lpstr>Use of GoToWebinar</vt:lpstr>
      <vt:lpstr>E-meeting timelines in a nutshell</vt:lpstr>
      <vt:lpstr>Basket WIs Email discussion procedures/timelines </vt:lpstr>
      <vt:lpstr>Basket WIs Email discussion procedures/timelines (cont.) </vt:lpstr>
      <vt:lpstr>Notes on email discussions</vt:lpstr>
      <vt:lpstr>Notes on email discussions (cont.)</vt:lpstr>
      <vt:lpstr>Notes on email discussions (cont.)</vt:lpstr>
      <vt:lpstr>Notes on GoToWebinar sessions</vt:lpstr>
      <vt:lpstr>Quiet period for the e-meeting</vt:lpstr>
      <vt:lpstr>Role of Moderators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Steven Chen</cp:lastModifiedBy>
  <cp:revision>288</cp:revision>
  <cp:lastPrinted>2016-09-15T08:31:35Z</cp:lastPrinted>
  <dcterms:created xsi:type="dcterms:W3CDTF">2009-11-27T05:15:11Z</dcterms:created>
  <dcterms:modified xsi:type="dcterms:W3CDTF">2020-10-28T20:32:19Z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D:\RAN\RAN78\RP-172127.pptx</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1552620126</vt:lpwstr>
  </property>
  <property fmtid="{D5CDD505-2E9C-101B-9397-08002B2CF9AE}" pid="8" name="TitusGUID">
    <vt:lpwstr>6f9c0495-a83c-462b-8664-67016d5bf2d5</vt:lpwstr>
  </property>
  <property fmtid="{D5CDD505-2E9C-101B-9397-08002B2CF9AE}" pid="9" name="CTP_TimeStamp">
    <vt:lpwstr>2020-06-04 10:01:06Z</vt:lpwstr>
  </property>
  <property fmtid="{D5CDD505-2E9C-101B-9397-08002B2CF9AE}" pid="10" name="CTP_BU">
    <vt:lpwstr>NA</vt:lpwstr>
  </property>
  <property fmtid="{D5CDD505-2E9C-101B-9397-08002B2CF9AE}" pid="11" name="CTP_IDSID">
    <vt:lpwstr>NA</vt:lpwstr>
  </property>
  <property fmtid="{D5CDD505-2E9C-101B-9397-08002B2CF9AE}" pid="12" name="CTP_WWID">
    <vt:lpwstr>NA</vt:lpwstr>
  </property>
  <property fmtid="{D5CDD505-2E9C-101B-9397-08002B2CF9AE}" pid="13" name="CTPClassification">
    <vt:lpwstr>CTP_NT</vt:lpwstr>
  </property>
</Properties>
</file>