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74" r:id="rId3"/>
    <p:sldId id="270" r:id="rId4"/>
    <p:sldId id="272" r:id="rId5"/>
    <p:sldId id="279" r:id="rId6"/>
    <p:sldId id="280" r:id="rId7"/>
    <p:sldId id="281" r:id="rId8"/>
    <p:sldId id="282" r:id="rId9"/>
    <p:sldId id="283" r:id="rId10"/>
    <p:sldId id="284" r:id="rId11"/>
    <p:sldId id="278" r:id="rId12"/>
    <p:sldId id="265"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27" autoAdjust="0"/>
    <p:restoredTop sz="95394" autoAdjust="0"/>
  </p:normalViewPr>
  <p:slideViewPr>
    <p:cSldViewPr snapToGrid="0">
      <p:cViewPr varScale="1">
        <p:scale>
          <a:sx n="85" d="100"/>
          <a:sy n="85" d="100"/>
        </p:scale>
        <p:origin x="590" y="72"/>
      </p:cViewPr>
      <p:guideLst>
        <p:guide orient="horz" pos="2160"/>
        <p:guide pos="3840"/>
      </p:guideLst>
    </p:cSldViewPr>
  </p:slideViewPr>
  <p:notesTextViewPr>
    <p:cViewPr>
      <p:scale>
        <a:sx n="66" d="100"/>
        <a:sy n="66"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3503E3-20A9-4D50-BE71-C5D0E0A6570F}" type="datetimeFigureOut">
              <a:rPr lang="zh-CN" altLang="en-US" smtClean="0"/>
              <a:t>2020/11/13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0B1468-B2A1-4F1F-A5ED-0426202DE1D6}" type="slidenum">
              <a:rPr lang="zh-CN" altLang="en-US" smtClean="0"/>
              <a:t>‹#›</a:t>
            </a:fld>
            <a:endParaRPr lang="zh-CN" altLang="en-US"/>
          </a:p>
        </p:txBody>
      </p:sp>
    </p:spTree>
    <p:extLst>
      <p:ext uri="{BB962C8B-B14F-4D97-AF65-F5344CB8AC3E}">
        <p14:creationId xmlns:p14="http://schemas.microsoft.com/office/powerpoint/2010/main" val="37283935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0B1468-B2A1-4F1F-A5ED-0426202DE1D6}" type="slidenum">
              <a:rPr lang="zh-CN" altLang="en-US" smtClean="0"/>
              <a:t>1</a:t>
            </a:fld>
            <a:endParaRPr lang="zh-CN" altLang="en-US"/>
          </a:p>
        </p:txBody>
      </p:sp>
    </p:spTree>
    <p:extLst>
      <p:ext uri="{BB962C8B-B14F-4D97-AF65-F5344CB8AC3E}">
        <p14:creationId xmlns:p14="http://schemas.microsoft.com/office/powerpoint/2010/main" val="22135446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FF0000"/>
              </a:solidFill>
            </a:endParaRPr>
          </a:p>
        </p:txBody>
      </p:sp>
      <p:sp>
        <p:nvSpPr>
          <p:cNvPr id="4" name="灯片编号占位符 3"/>
          <p:cNvSpPr>
            <a:spLocks noGrp="1"/>
          </p:cNvSpPr>
          <p:nvPr>
            <p:ph type="sldNum" sz="quarter" idx="10"/>
          </p:nvPr>
        </p:nvSpPr>
        <p:spPr/>
        <p:txBody>
          <a:bodyPr/>
          <a:lstStyle/>
          <a:p>
            <a:fld id="{7D0B1468-B2A1-4F1F-A5ED-0426202DE1D6}" type="slidenum">
              <a:rPr lang="zh-CN" altLang="en-US" smtClean="0"/>
              <a:t>10</a:t>
            </a:fld>
            <a:endParaRPr lang="zh-CN" altLang="en-US"/>
          </a:p>
        </p:txBody>
      </p:sp>
    </p:spTree>
    <p:extLst>
      <p:ext uri="{BB962C8B-B14F-4D97-AF65-F5344CB8AC3E}">
        <p14:creationId xmlns:p14="http://schemas.microsoft.com/office/powerpoint/2010/main" val="4482458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FF0000"/>
              </a:solidFill>
            </a:endParaRPr>
          </a:p>
        </p:txBody>
      </p:sp>
      <p:sp>
        <p:nvSpPr>
          <p:cNvPr id="4" name="灯片编号占位符 3"/>
          <p:cNvSpPr>
            <a:spLocks noGrp="1"/>
          </p:cNvSpPr>
          <p:nvPr>
            <p:ph type="sldNum" sz="quarter" idx="10"/>
          </p:nvPr>
        </p:nvSpPr>
        <p:spPr/>
        <p:txBody>
          <a:bodyPr/>
          <a:lstStyle/>
          <a:p>
            <a:fld id="{7D0B1468-B2A1-4F1F-A5ED-0426202DE1D6}" type="slidenum">
              <a:rPr lang="zh-CN" altLang="en-US" smtClean="0"/>
              <a:t>2</a:t>
            </a:fld>
            <a:endParaRPr lang="zh-CN" altLang="en-US"/>
          </a:p>
        </p:txBody>
      </p:sp>
    </p:spTree>
    <p:extLst>
      <p:ext uri="{BB962C8B-B14F-4D97-AF65-F5344CB8AC3E}">
        <p14:creationId xmlns:p14="http://schemas.microsoft.com/office/powerpoint/2010/main" val="2545285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FF0000"/>
              </a:solidFill>
            </a:endParaRPr>
          </a:p>
        </p:txBody>
      </p:sp>
      <p:sp>
        <p:nvSpPr>
          <p:cNvPr id="4" name="灯片编号占位符 3"/>
          <p:cNvSpPr>
            <a:spLocks noGrp="1"/>
          </p:cNvSpPr>
          <p:nvPr>
            <p:ph type="sldNum" sz="quarter" idx="10"/>
          </p:nvPr>
        </p:nvSpPr>
        <p:spPr/>
        <p:txBody>
          <a:bodyPr/>
          <a:lstStyle/>
          <a:p>
            <a:fld id="{7D0B1468-B2A1-4F1F-A5ED-0426202DE1D6}" type="slidenum">
              <a:rPr lang="zh-CN" altLang="en-US" smtClean="0"/>
              <a:t>3</a:t>
            </a:fld>
            <a:endParaRPr lang="zh-CN" altLang="en-US"/>
          </a:p>
        </p:txBody>
      </p:sp>
    </p:spTree>
    <p:extLst>
      <p:ext uri="{BB962C8B-B14F-4D97-AF65-F5344CB8AC3E}">
        <p14:creationId xmlns:p14="http://schemas.microsoft.com/office/powerpoint/2010/main" val="1734036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FF0000"/>
              </a:solidFill>
            </a:endParaRPr>
          </a:p>
        </p:txBody>
      </p:sp>
      <p:sp>
        <p:nvSpPr>
          <p:cNvPr id="4" name="灯片编号占位符 3"/>
          <p:cNvSpPr>
            <a:spLocks noGrp="1"/>
          </p:cNvSpPr>
          <p:nvPr>
            <p:ph type="sldNum" sz="quarter" idx="10"/>
          </p:nvPr>
        </p:nvSpPr>
        <p:spPr/>
        <p:txBody>
          <a:bodyPr/>
          <a:lstStyle/>
          <a:p>
            <a:fld id="{7D0B1468-B2A1-4F1F-A5ED-0426202DE1D6}" type="slidenum">
              <a:rPr lang="zh-CN" altLang="en-US" smtClean="0"/>
              <a:t>4</a:t>
            </a:fld>
            <a:endParaRPr lang="zh-CN" altLang="en-US"/>
          </a:p>
        </p:txBody>
      </p:sp>
    </p:spTree>
    <p:extLst>
      <p:ext uri="{BB962C8B-B14F-4D97-AF65-F5344CB8AC3E}">
        <p14:creationId xmlns:p14="http://schemas.microsoft.com/office/powerpoint/2010/main" val="2616694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FF0000"/>
              </a:solidFill>
            </a:endParaRPr>
          </a:p>
        </p:txBody>
      </p:sp>
      <p:sp>
        <p:nvSpPr>
          <p:cNvPr id="4" name="灯片编号占位符 3"/>
          <p:cNvSpPr>
            <a:spLocks noGrp="1"/>
          </p:cNvSpPr>
          <p:nvPr>
            <p:ph type="sldNum" sz="quarter" idx="10"/>
          </p:nvPr>
        </p:nvSpPr>
        <p:spPr/>
        <p:txBody>
          <a:bodyPr/>
          <a:lstStyle/>
          <a:p>
            <a:fld id="{7D0B1468-B2A1-4F1F-A5ED-0426202DE1D6}" type="slidenum">
              <a:rPr lang="zh-CN" altLang="en-US" smtClean="0"/>
              <a:t>5</a:t>
            </a:fld>
            <a:endParaRPr lang="zh-CN" altLang="en-US"/>
          </a:p>
        </p:txBody>
      </p:sp>
    </p:spTree>
    <p:extLst>
      <p:ext uri="{BB962C8B-B14F-4D97-AF65-F5344CB8AC3E}">
        <p14:creationId xmlns:p14="http://schemas.microsoft.com/office/powerpoint/2010/main" val="3059330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FF0000"/>
              </a:solidFill>
            </a:endParaRPr>
          </a:p>
        </p:txBody>
      </p:sp>
      <p:sp>
        <p:nvSpPr>
          <p:cNvPr id="4" name="灯片编号占位符 3"/>
          <p:cNvSpPr>
            <a:spLocks noGrp="1"/>
          </p:cNvSpPr>
          <p:nvPr>
            <p:ph type="sldNum" sz="quarter" idx="10"/>
          </p:nvPr>
        </p:nvSpPr>
        <p:spPr/>
        <p:txBody>
          <a:bodyPr/>
          <a:lstStyle/>
          <a:p>
            <a:fld id="{7D0B1468-B2A1-4F1F-A5ED-0426202DE1D6}" type="slidenum">
              <a:rPr lang="zh-CN" altLang="en-US" smtClean="0"/>
              <a:t>6</a:t>
            </a:fld>
            <a:endParaRPr lang="zh-CN" altLang="en-US"/>
          </a:p>
        </p:txBody>
      </p:sp>
    </p:spTree>
    <p:extLst>
      <p:ext uri="{BB962C8B-B14F-4D97-AF65-F5344CB8AC3E}">
        <p14:creationId xmlns:p14="http://schemas.microsoft.com/office/powerpoint/2010/main" val="3370208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FF0000"/>
              </a:solidFill>
            </a:endParaRPr>
          </a:p>
        </p:txBody>
      </p:sp>
      <p:sp>
        <p:nvSpPr>
          <p:cNvPr id="4" name="灯片编号占位符 3"/>
          <p:cNvSpPr>
            <a:spLocks noGrp="1"/>
          </p:cNvSpPr>
          <p:nvPr>
            <p:ph type="sldNum" sz="quarter" idx="10"/>
          </p:nvPr>
        </p:nvSpPr>
        <p:spPr/>
        <p:txBody>
          <a:bodyPr/>
          <a:lstStyle/>
          <a:p>
            <a:fld id="{7D0B1468-B2A1-4F1F-A5ED-0426202DE1D6}" type="slidenum">
              <a:rPr lang="zh-CN" altLang="en-US" smtClean="0"/>
              <a:t>7</a:t>
            </a:fld>
            <a:endParaRPr lang="zh-CN" altLang="en-US"/>
          </a:p>
        </p:txBody>
      </p:sp>
    </p:spTree>
    <p:extLst>
      <p:ext uri="{BB962C8B-B14F-4D97-AF65-F5344CB8AC3E}">
        <p14:creationId xmlns:p14="http://schemas.microsoft.com/office/powerpoint/2010/main" val="2364729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FF0000"/>
              </a:solidFill>
            </a:endParaRPr>
          </a:p>
        </p:txBody>
      </p:sp>
      <p:sp>
        <p:nvSpPr>
          <p:cNvPr id="4" name="灯片编号占位符 3"/>
          <p:cNvSpPr>
            <a:spLocks noGrp="1"/>
          </p:cNvSpPr>
          <p:nvPr>
            <p:ph type="sldNum" sz="quarter" idx="10"/>
          </p:nvPr>
        </p:nvSpPr>
        <p:spPr/>
        <p:txBody>
          <a:bodyPr/>
          <a:lstStyle/>
          <a:p>
            <a:fld id="{7D0B1468-B2A1-4F1F-A5ED-0426202DE1D6}" type="slidenum">
              <a:rPr lang="zh-CN" altLang="en-US" smtClean="0"/>
              <a:t>8</a:t>
            </a:fld>
            <a:endParaRPr lang="zh-CN" altLang="en-US"/>
          </a:p>
        </p:txBody>
      </p:sp>
    </p:spTree>
    <p:extLst>
      <p:ext uri="{BB962C8B-B14F-4D97-AF65-F5344CB8AC3E}">
        <p14:creationId xmlns:p14="http://schemas.microsoft.com/office/powerpoint/2010/main" val="1964272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FF0000"/>
              </a:solidFill>
            </a:endParaRPr>
          </a:p>
        </p:txBody>
      </p:sp>
      <p:sp>
        <p:nvSpPr>
          <p:cNvPr id="4" name="灯片编号占位符 3"/>
          <p:cNvSpPr>
            <a:spLocks noGrp="1"/>
          </p:cNvSpPr>
          <p:nvPr>
            <p:ph type="sldNum" sz="quarter" idx="10"/>
          </p:nvPr>
        </p:nvSpPr>
        <p:spPr/>
        <p:txBody>
          <a:bodyPr/>
          <a:lstStyle/>
          <a:p>
            <a:fld id="{7D0B1468-B2A1-4F1F-A5ED-0426202DE1D6}" type="slidenum">
              <a:rPr lang="zh-CN" altLang="en-US" smtClean="0"/>
              <a:t>9</a:t>
            </a:fld>
            <a:endParaRPr lang="zh-CN" altLang="en-US"/>
          </a:p>
        </p:txBody>
      </p:sp>
    </p:spTree>
    <p:extLst>
      <p:ext uri="{BB962C8B-B14F-4D97-AF65-F5344CB8AC3E}">
        <p14:creationId xmlns:p14="http://schemas.microsoft.com/office/powerpoint/2010/main" val="3416387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4B2BDBA-8D21-4348-B857-FE00F123F87B}" type="datetime1">
              <a:rPr lang="en-US" smtClean="0"/>
              <a:t>11/13/2020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3453371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A576EA3-A195-4EE7-B2F9-C2C63F2A6B6B}" type="datetime1">
              <a:rPr lang="en-US" smtClean="0"/>
              <a:t>11/13/2020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343565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7A5E727-2FC2-4B4E-8A5D-67FEC0B8D3BD}" type="datetime1">
              <a:rPr lang="en-US" smtClean="0"/>
              <a:t>11/13/2020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576346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7B6377-2916-4244-8450-228613DA8772}" type="datetime1">
              <a:rPr lang="en-US" smtClean="0"/>
              <a:t>11/13/2020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4159940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2093646-EC17-4C2A-92F0-51B23754707C}" type="datetime1">
              <a:rPr lang="en-US" smtClean="0"/>
              <a:t>11/13/2020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833995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C7839A4-2C9C-48AD-A5D6-0DD89912A791}" type="datetime1">
              <a:rPr lang="en-US" smtClean="0"/>
              <a:t>11/13/2020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880541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2B3E266-2CAA-4396-ABD9-46560620A4B9}" type="datetime1">
              <a:rPr lang="en-US" smtClean="0"/>
              <a:t>11/13/2020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188083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00B19F-7C8E-4327-8BBD-46832673B841}" type="datetime1">
              <a:rPr lang="en-US" smtClean="0"/>
              <a:t>11/13/2020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501722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B86547-5CFC-4DB8-A0CA-4F43A22A605D}" type="datetime1">
              <a:rPr lang="en-US" smtClean="0"/>
              <a:t>11/13/2020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535629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5D161EC-0C3D-4DEC-A01E-DBB7D5C06AF8}" type="datetime1">
              <a:rPr lang="en-US" smtClean="0"/>
              <a:t>11/13/2020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69639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D09F34E-0E53-4C2C-8FD9-5248243230AC}" type="datetime1">
              <a:rPr lang="en-US" smtClean="0"/>
              <a:t>11/13/2020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20821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68B3ED-734A-4E60-A3DB-C2DD811B2751}" type="datetime1">
              <a:rPr lang="en-US" smtClean="0"/>
              <a:t>11/13/2020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068051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6.xml"/><Relationship Id="rId7" Type="http://schemas.openxmlformats.org/officeDocument/2006/relationships/image" Target="../media/image2.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wmf"/><Relationship Id="rId4" Type="http://schemas.openxmlformats.org/officeDocument/2006/relationships/oleObject" Target="../embeddings/oleObject1.bin"/><Relationship Id="rId9" Type="http://schemas.openxmlformats.org/officeDocument/2006/relationships/image" Target="../media/image3.wmf"/></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notesSlide" Target="../notesSlides/notesSlide7.xml"/><Relationship Id="rId7" Type="http://schemas.openxmlformats.org/officeDocument/2006/relationships/image" Target="../media/image5.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5.bin"/><Relationship Id="rId5" Type="http://schemas.openxmlformats.org/officeDocument/2006/relationships/image" Target="../media/image4.wmf"/><Relationship Id="rId4" Type="http://schemas.openxmlformats.org/officeDocument/2006/relationships/oleObject" Target="../embeddings/oleObject4.bin"/><Relationship Id="rId9" Type="http://schemas.openxmlformats.org/officeDocument/2006/relationships/image" Target="../media/image6.w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327" y="2031693"/>
            <a:ext cx="11236037" cy="2387600"/>
          </a:xfrm>
        </p:spPr>
        <p:txBody>
          <a:bodyPr anchor="ctr">
            <a:normAutofit/>
          </a:bodyPr>
          <a:lstStyle/>
          <a:p>
            <a:r>
              <a:rPr lang="en-US" altLang="zh-CN" sz="4800" dirty="0"/>
              <a:t>WF on </a:t>
            </a:r>
            <a:r>
              <a:rPr lang="en-US" altLang="zh-CN" sz="4800" dirty="0" smtClean="0"/>
              <a:t>NR support for HST in FR2</a:t>
            </a:r>
            <a:endParaRPr lang="en-US" sz="4800" dirty="0"/>
          </a:p>
        </p:txBody>
      </p:sp>
      <p:sp>
        <p:nvSpPr>
          <p:cNvPr id="3" name="Subtitle 2"/>
          <p:cNvSpPr>
            <a:spLocks noGrp="1"/>
          </p:cNvSpPr>
          <p:nvPr>
            <p:ph type="subTitle" idx="1"/>
          </p:nvPr>
        </p:nvSpPr>
        <p:spPr>
          <a:xfrm>
            <a:off x="1472485" y="4660425"/>
            <a:ext cx="9144000" cy="1280160"/>
          </a:xfrm>
        </p:spPr>
        <p:txBody>
          <a:bodyPr anchor="ctr">
            <a:normAutofit/>
          </a:bodyPr>
          <a:lstStyle/>
          <a:p>
            <a:r>
              <a:rPr lang="en-US" altLang="zh-CN" sz="2800" dirty="0" smtClean="0"/>
              <a:t>Samsung, … </a:t>
            </a:r>
            <a:endParaRPr lang="en-US" sz="2800" dirty="0"/>
          </a:p>
        </p:txBody>
      </p:sp>
      <p:sp>
        <p:nvSpPr>
          <p:cNvPr id="4" name="Rectangle 3"/>
          <p:cNvSpPr>
            <a:spLocks noChangeArrowheads="1"/>
          </p:cNvSpPr>
          <p:nvPr/>
        </p:nvSpPr>
        <p:spPr bwMode="auto">
          <a:xfrm>
            <a:off x="655320" y="342900"/>
            <a:ext cx="1094232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400" b="1" dirty="0">
                <a:cs typeface="Arial" panose="020B0604020202020204" pitchFamily="34" charset="0"/>
              </a:rPr>
              <a:t>3GPP TSG-RAN WG4</a:t>
            </a:r>
            <a:r>
              <a:rPr lang="en-GB" altLang="zh-CN" sz="2400" b="1" dirty="0" smtClean="0"/>
              <a:t>#97</a:t>
            </a:r>
            <a:r>
              <a:rPr lang="en-US" altLang="zh-CN" sz="2400" b="1" dirty="0" smtClean="0"/>
              <a:t>-e</a:t>
            </a:r>
            <a:r>
              <a:rPr lang="en-US" altLang="sv-SE" sz="2400" b="1" dirty="0" smtClean="0">
                <a:cs typeface="Arial" panose="020B0604020202020204" pitchFamily="34" charset="0"/>
              </a:rPr>
              <a:t> </a:t>
            </a:r>
            <a:r>
              <a:rPr lang="en-US" altLang="sv-SE" sz="2400" b="1" dirty="0">
                <a:cs typeface="Arial" panose="020B0604020202020204" pitchFamily="34" charset="0"/>
              </a:rPr>
              <a:t>Meeting                                                             </a:t>
            </a:r>
            <a:r>
              <a:rPr lang="en-US" altLang="sv-SE" sz="2400" b="1" dirty="0" smtClean="0">
                <a:cs typeface="Arial" panose="020B0604020202020204" pitchFamily="34" charset="0"/>
              </a:rPr>
              <a:t>        R4-201</a:t>
            </a:r>
            <a:r>
              <a:rPr lang="en-US" altLang="zh-CN" sz="2400" b="1" dirty="0" smtClean="0">
                <a:cs typeface="Arial" panose="020B0604020202020204" pitchFamily="34" charset="0"/>
              </a:rPr>
              <a:t>7828</a:t>
            </a:r>
          </a:p>
          <a:p>
            <a:pPr>
              <a:buNone/>
            </a:pPr>
            <a:r>
              <a:rPr lang="en-GB" altLang="zh-CN" sz="2400" b="1" dirty="0" smtClean="0"/>
              <a:t>Electronic </a:t>
            </a:r>
            <a:r>
              <a:rPr lang="en-GB" altLang="zh-CN" sz="2400" b="1" dirty="0"/>
              <a:t>Meeting, </a:t>
            </a:r>
            <a:r>
              <a:rPr lang="en-GB" altLang="zh-CN" sz="2400" b="1" dirty="0" smtClean="0"/>
              <a:t>2</a:t>
            </a:r>
            <a:r>
              <a:rPr lang="en-GB" altLang="zh-CN" sz="2400" b="1" baseline="30000" dirty="0" smtClean="0"/>
              <a:t>nd</a:t>
            </a:r>
            <a:r>
              <a:rPr lang="en-GB" altLang="zh-CN" sz="2400" b="1" dirty="0" smtClean="0"/>
              <a:t> </a:t>
            </a:r>
            <a:r>
              <a:rPr lang="en-GB" altLang="zh-CN" sz="2400" b="1" dirty="0"/>
              <a:t>– </a:t>
            </a:r>
            <a:r>
              <a:rPr lang="en-GB" altLang="zh-CN" sz="2400" b="1" dirty="0" smtClean="0"/>
              <a:t>13</a:t>
            </a:r>
            <a:r>
              <a:rPr lang="en-GB" altLang="zh-CN" sz="2400" b="1" baseline="30000" dirty="0" smtClean="0"/>
              <a:t>th</a:t>
            </a:r>
            <a:r>
              <a:rPr lang="en-GB" altLang="zh-CN" sz="2400" b="1" dirty="0" smtClean="0"/>
              <a:t> Nov., </a:t>
            </a:r>
            <a:r>
              <a:rPr lang="en-GB" altLang="zh-CN" sz="2400" b="1" dirty="0"/>
              <a:t>2020</a:t>
            </a:r>
            <a:endParaRPr lang="sv-SE" altLang="sv-SE" sz="2400" b="1" dirty="0">
              <a:cs typeface="Arial" panose="020B0604020202020204" pitchFamily="34" charset="0"/>
            </a:endParaRPr>
          </a:p>
        </p:txBody>
      </p:sp>
      <p:sp>
        <p:nvSpPr>
          <p:cNvPr id="5" name="Slide Number Placeholder 4"/>
          <p:cNvSpPr>
            <a:spLocks noGrp="1"/>
          </p:cNvSpPr>
          <p:nvPr>
            <p:ph type="sldNum" sz="quarter" idx="12"/>
          </p:nvPr>
        </p:nvSpPr>
        <p:spPr/>
        <p:txBody>
          <a:bodyPr/>
          <a:lstStyle/>
          <a:p>
            <a:fld id="{486761FD-F8E2-4E66-831E-B238338A6D54}" type="slidenum">
              <a:rPr lang="en-US" smtClean="0"/>
              <a:pPr/>
              <a:t>1</a:t>
            </a:fld>
            <a:endParaRPr lang="en-US" dirty="0"/>
          </a:p>
        </p:txBody>
      </p:sp>
    </p:spTree>
    <p:extLst>
      <p:ext uri="{BB962C8B-B14F-4D97-AF65-F5344CB8AC3E}">
        <p14:creationId xmlns:p14="http://schemas.microsoft.com/office/powerpoint/2010/main" val="4168912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0031"/>
            <a:ext cx="10515600" cy="1325563"/>
          </a:xfrm>
        </p:spPr>
        <p:txBody>
          <a:bodyPr>
            <a:normAutofit/>
          </a:bodyPr>
          <a:lstStyle/>
          <a:p>
            <a:pPr algn="ctr"/>
            <a:r>
              <a:rPr lang="en-US" dirty="0"/>
              <a:t>Way </a:t>
            </a:r>
            <a:r>
              <a:rPr lang="en-US" dirty="0" smtClean="0"/>
              <a:t>Forward – UE RF Requirement</a:t>
            </a:r>
            <a:endParaRPr lang="en-US" strike="sngStrike" dirty="0">
              <a:solidFill>
                <a:srgbClr val="FF0000"/>
              </a:solidFill>
            </a:endParaRPr>
          </a:p>
        </p:txBody>
      </p:sp>
      <p:sp>
        <p:nvSpPr>
          <p:cNvPr id="4" name="Content Placeholder 3"/>
          <p:cNvSpPr>
            <a:spLocks noGrp="1"/>
          </p:cNvSpPr>
          <p:nvPr>
            <p:ph idx="1"/>
          </p:nvPr>
        </p:nvSpPr>
        <p:spPr>
          <a:xfrm>
            <a:off x="838200" y="1353832"/>
            <a:ext cx="10515600" cy="5254137"/>
          </a:xfrm>
        </p:spPr>
        <p:txBody>
          <a:bodyPr>
            <a:normAutofit/>
          </a:bodyPr>
          <a:lstStyle/>
          <a:p>
            <a:pPr lvl="0" hangingPunct="0">
              <a:lnSpc>
                <a:spcPct val="110000"/>
              </a:lnSpc>
              <a:spcBef>
                <a:spcPts val="300"/>
              </a:spcBef>
            </a:pPr>
            <a:r>
              <a:rPr lang="en-US" altLang="zh-CN" sz="2400" b="1" dirty="0"/>
              <a:t>Baseline power class for FR2 HST: </a:t>
            </a:r>
          </a:p>
          <a:p>
            <a:pPr lvl="1" hangingPunct="0">
              <a:lnSpc>
                <a:spcPct val="110000"/>
              </a:lnSpc>
              <a:spcBef>
                <a:spcPts val="300"/>
              </a:spcBef>
            </a:pPr>
            <a:r>
              <a:rPr lang="en-US" altLang="zh-CN" sz="2000" dirty="0" smtClean="0"/>
              <a:t>Option-1</a:t>
            </a:r>
            <a:r>
              <a:rPr lang="en-US" altLang="zh-CN" sz="2000" dirty="0"/>
              <a:t>: PC4 as baseline, and FFS PC4 requirement is applicable to FR2 HST scenario. </a:t>
            </a:r>
          </a:p>
          <a:p>
            <a:pPr lvl="1" hangingPunct="0">
              <a:lnSpc>
                <a:spcPct val="110000"/>
              </a:lnSpc>
              <a:spcBef>
                <a:spcPts val="300"/>
              </a:spcBef>
            </a:pPr>
            <a:r>
              <a:rPr lang="en-US" altLang="zh-CN" sz="2000" dirty="0" smtClean="0"/>
              <a:t>Option-2</a:t>
            </a:r>
            <a:r>
              <a:rPr lang="en-US" altLang="zh-CN" sz="2000" dirty="0"/>
              <a:t>: To define new PC for FR2 HST.</a:t>
            </a:r>
          </a:p>
          <a:p>
            <a:pPr lvl="1" hangingPunct="0">
              <a:lnSpc>
                <a:spcPct val="110000"/>
              </a:lnSpc>
              <a:spcBef>
                <a:spcPts val="300"/>
              </a:spcBef>
            </a:pPr>
            <a:r>
              <a:rPr lang="en-US" altLang="zh-CN" sz="2000" dirty="0" smtClean="0"/>
              <a:t>Option-2a</a:t>
            </a:r>
            <a:r>
              <a:rPr lang="en-US" altLang="zh-CN" sz="2000" dirty="0"/>
              <a:t>: To define new PC for FR2 HST, with PC5 requirement as baseline.</a:t>
            </a:r>
          </a:p>
          <a:p>
            <a:pPr hangingPunct="0">
              <a:lnSpc>
                <a:spcPct val="110000"/>
              </a:lnSpc>
              <a:spcBef>
                <a:spcPts val="300"/>
              </a:spcBef>
            </a:pPr>
            <a:r>
              <a:rPr lang="en-US" altLang="zh-CN" sz="2400" b="1" dirty="0"/>
              <a:t>Approach to specify UE RF requirement: </a:t>
            </a:r>
          </a:p>
          <a:p>
            <a:pPr lvl="1">
              <a:lnSpc>
                <a:spcPct val="110000"/>
              </a:lnSpc>
              <a:spcBef>
                <a:spcPts val="300"/>
              </a:spcBef>
            </a:pPr>
            <a:r>
              <a:rPr lang="en-US" altLang="zh-CN" sz="2000" dirty="0" smtClean="0"/>
              <a:t>Option-1</a:t>
            </a:r>
            <a:r>
              <a:rPr lang="en-US" altLang="zh-CN" sz="2000" dirty="0"/>
              <a:t>: Provide an applicability rule of FR2 PC4 for the train-roof-mounted UE for FR2 HST scenario, i.e., the applicable FR2 PC4 requirement set for FR2 HST scenario. </a:t>
            </a:r>
          </a:p>
          <a:p>
            <a:pPr lvl="1">
              <a:lnSpc>
                <a:spcPct val="110000"/>
              </a:lnSpc>
              <a:spcBef>
                <a:spcPts val="300"/>
              </a:spcBef>
            </a:pPr>
            <a:r>
              <a:rPr lang="en-US" altLang="zh-CN" sz="2000" dirty="0" smtClean="0"/>
              <a:t>Option-2</a:t>
            </a:r>
            <a:r>
              <a:rPr lang="en-US" altLang="zh-CN" sz="2000" dirty="0"/>
              <a:t>: Revisit the full set of UE RF requirements for FR2 PC4 UE.</a:t>
            </a:r>
          </a:p>
          <a:p>
            <a:pPr lvl="1">
              <a:lnSpc>
                <a:spcPct val="110000"/>
              </a:lnSpc>
              <a:spcBef>
                <a:spcPts val="300"/>
              </a:spcBef>
            </a:pPr>
            <a:r>
              <a:rPr lang="en-US" altLang="zh-CN" sz="2000" dirty="0" smtClean="0"/>
              <a:t>Option-3</a:t>
            </a:r>
            <a:r>
              <a:rPr lang="en-US" altLang="zh-CN" sz="2000" dirty="0"/>
              <a:t>: New RF requirement is defined for FR2 HST UE which is different from PC4, specifically, the min peak EIRP for FR2 HST UE follows the agreement for PC5(new FR2 FWA UE). </a:t>
            </a:r>
          </a:p>
          <a:p>
            <a:pPr lvl="1">
              <a:lnSpc>
                <a:spcPct val="110000"/>
              </a:lnSpc>
            </a:pPr>
            <a:endParaRPr lang="en-US" altLang="zh-CN" sz="2000" dirty="0" smtClean="0"/>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10</a:t>
            </a:fld>
            <a:endParaRPr lang="en-US" dirty="0"/>
          </a:p>
        </p:txBody>
      </p:sp>
    </p:spTree>
    <p:extLst>
      <p:ext uri="{BB962C8B-B14F-4D97-AF65-F5344CB8AC3E}">
        <p14:creationId xmlns:p14="http://schemas.microsoft.com/office/powerpoint/2010/main" val="30491702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Contributions List in </a:t>
            </a:r>
            <a:r>
              <a:rPr lang="en-US" dirty="0" smtClean="0"/>
              <a:t>RAN4#97</a:t>
            </a:r>
            <a:r>
              <a:rPr lang="en-US" altLang="zh-CN" dirty="0" smtClean="0"/>
              <a:t>-e</a:t>
            </a:r>
            <a:endParaRPr lang="en-US" dirty="0"/>
          </a:p>
        </p:txBody>
      </p:sp>
      <p:sp>
        <p:nvSpPr>
          <p:cNvPr id="3" name="Slide Number Placeholder 2"/>
          <p:cNvSpPr>
            <a:spLocks noGrp="1"/>
          </p:cNvSpPr>
          <p:nvPr>
            <p:ph type="sldNum" sz="quarter" idx="12"/>
          </p:nvPr>
        </p:nvSpPr>
        <p:spPr/>
        <p:txBody>
          <a:bodyPr/>
          <a:lstStyle/>
          <a:p>
            <a:fld id="{486761FD-F8E2-4E66-831E-B238338A6D54}" type="slidenum">
              <a:rPr lang="en-US" smtClean="0"/>
              <a:pPr/>
              <a:t>11</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628396776"/>
              </p:ext>
            </p:extLst>
          </p:nvPr>
        </p:nvGraphicFramePr>
        <p:xfrm>
          <a:off x="1073426" y="1909482"/>
          <a:ext cx="10522226" cy="3657600"/>
        </p:xfrm>
        <a:graphic>
          <a:graphicData uri="http://schemas.openxmlformats.org/drawingml/2006/table">
            <a:tbl>
              <a:tblPr firstRow="1">
                <a:tableStyleId>{5C22544A-7EE6-4342-B048-85BDC9FD1C3A}</a:tableStyleId>
              </a:tblPr>
              <a:tblGrid>
                <a:gridCol w="1294113">
                  <a:extLst>
                    <a:ext uri="{9D8B030D-6E8A-4147-A177-3AD203B41FA5}">
                      <a16:colId xmlns:a16="http://schemas.microsoft.com/office/drawing/2014/main" xmlns="" val="20000"/>
                    </a:ext>
                  </a:extLst>
                </a:gridCol>
                <a:gridCol w="5842183">
                  <a:extLst>
                    <a:ext uri="{9D8B030D-6E8A-4147-A177-3AD203B41FA5}">
                      <a16:colId xmlns:a16="http://schemas.microsoft.com/office/drawing/2014/main" xmlns="" val="20001"/>
                    </a:ext>
                  </a:extLst>
                </a:gridCol>
                <a:gridCol w="3385930">
                  <a:extLst>
                    <a:ext uri="{9D8B030D-6E8A-4147-A177-3AD203B41FA5}">
                      <a16:colId xmlns:a16="http://schemas.microsoft.com/office/drawing/2014/main" xmlns="" val="20002"/>
                    </a:ext>
                  </a:extLst>
                </a:gridCol>
              </a:tblGrid>
              <a:tr h="201236">
                <a:tc>
                  <a:txBody>
                    <a:bodyPr/>
                    <a:lstStyle/>
                    <a:p>
                      <a:pPr algn="l" fontAlgn="t"/>
                      <a:r>
                        <a:rPr lang="en-US" sz="1600" b="0" i="0" u="none" strike="noStrike" dirty="0" smtClean="0">
                          <a:solidFill>
                            <a:schemeClr val="bg1"/>
                          </a:solidFill>
                          <a:effectLst/>
                          <a:latin typeface="Arial" panose="020B0604020202020204" pitchFamily="34" charset="0"/>
                        </a:rPr>
                        <a:t> T-doc </a:t>
                      </a:r>
                      <a:r>
                        <a:rPr lang="en-US" sz="1600" b="0" i="0" u="none" strike="noStrike" dirty="0">
                          <a:solidFill>
                            <a:schemeClr val="bg1"/>
                          </a:solidFill>
                          <a:effectLst/>
                          <a:latin typeface="Arial" panose="020B0604020202020204" pitchFamily="34" charset="0"/>
                        </a:rPr>
                        <a:t>No.</a:t>
                      </a:r>
                    </a:p>
                  </a:txBody>
                  <a:tcPr marL="0" marR="0" marT="0" marB="0"/>
                </a:tc>
                <a:tc>
                  <a:txBody>
                    <a:bodyPr/>
                    <a:lstStyle/>
                    <a:p>
                      <a:pPr algn="l" fontAlgn="t"/>
                      <a:r>
                        <a:rPr lang="en-US" altLang="zh-CN" sz="1600" b="0" i="0" u="none" strike="noStrike" dirty="0" smtClean="0">
                          <a:solidFill>
                            <a:schemeClr val="bg1"/>
                          </a:solidFill>
                          <a:effectLst/>
                          <a:latin typeface="Arial" panose="020B0604020202020204" pitchFamily="34" charset="0"/>
                        </a:rPr>
                        <a:t> Title</a:t>
                      </a:r>
                      <a:endParaRPr lang="en-US" sz="1600" b="0" i="0" u="none" strike="noStrike" dirty="0">
                        <a:solidFill>
                          <a:schemeClr val="bg1"/>
                        </a:solidFill>
                        <a:effectLst/>
                        <a:latin typeface="Arial" panose="020B0604020202020204" pitchFamily="34" charset="0"/>
                      </a:endParaRPr>
                    </a:p>
                  </a:txBody>
                  <a:tcPr marL="0" marR="0" marT="0" marB="0"/>
                </a:tc>
                <a:tc>
                  <a:txBody>
                    <a:bodyPr/>
                    <a:lstStyle/>
                    <a:p>
                      <a:pPr algn="l" fontAlgn="t"/>
                      <a:r>
                        <a:rPr lang="en-US" sz="1600" b="0" i="0" u="none" strike="noStrike" dirty="0" smtClean="0">
                          <a:solidFill>
                            <a:schemeClr val="bg1"/>
                          </a:solidFill>
                          <a:effectLst/>
                          <a:latin typeface="Arial" panose="020B0604020202020204" pitchFamily="34" charset="0"/>
                        </a:rPr>
                        <a:t> Company</a:t>
                      </a:r>
                      <a:endParaRPr lang="en-US" sz="1600" b="0" i="0" u="none" strike="noStrike" dirty="0">
                        <a:solidFill>
                          <a:schemeClr val="bg1"/>
                        </a:solidFill>
                        <a:effectLst/>
                        <a:latin typeface="Arial" panose="020B0604020202020204" pitchFamily="34" charset="0"/>
                      </a:endParaRPr>
                    </a:p>
                  </a:txBody>
                  <a:tcPr marL="0" marR="0" marT="0" marB="0"/>
                </a:tc>
                <a:extLst>
                  <a:ext uri="{0D108BD9-81ED-4DB2-BD59-A6C34878D82A}">
                    <a16:rowId xmlns:a16="http://schemas.microsoft.com/office/drawing/2014/main" xmlns="" val="10000"/>
                  </a:ext>
                </a:extLst>
              </a:tr>
              <a:tr h="201236">
                <a:tc>
                  <a:txBody>
                    <a:bodyPr/>
                    <a:lstStyle/>
                    <a:p>
                      <a:pPr marL="0" algn="l" defTabSz="914400" rtl="0" eaLnBrk="1" fontAlgn="t" latinLnBrk="0" hangingPunct="1">
                        <a:spcBef>
                          <a:spcPts val="300"/>
                        </a:spcBef>
                        <a:spcAft>
                          <a:spcPts val="300"/>
                        </a:spcAft>
                      </a:pPr>
                      <a:r>
                        <a:rPr lang="en-GB" sz="1600" u="none" strike="noStrike" kern="1200" dirty="0">
                          <a:solidFill>
                            <a:schemeClr val="dk1"/>
                          </a:solidFill>
                          <a:effectLst/>
                          <a:latin typeface="+mn-lt"/>
                          <a:ea typeface="+mn-ea"/>
                          <a:cs typeface="+mn-cs"/>
                        </a:rPr>
                        <a:t>R4-2014846</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US" sz="1600" u="none" strike="noStrike" kern="1200" dirty="0">
                          <a:solidFill>
                            <a:schemeClr val="dk1"/>
                          </a:solidFill>
                          <a:effectLst/>
                          <a:latin typeface="+mn-lt"/>
                          <a:ea typeface="+mn-ea"/>
                          <a:cs typeface="+mn-cs"/>
                        </a:rPr>
                        <a:t>Work plan for NR support for high speed train scenario in FR2</a:t>
                      </a:r>
                    </a:p>
                  </a:txBody>
                  <a:tcPr marL="68580" marR="68580" marT="0" marB="0"/>
                </a:tc>
                <a:tc>
                  <a:txBody>
                    <a:bodyPr/>
                    <a:lstStyle/>
                    <a:p>
                      <a:pPr marL="0" algn="l" defTabSz="914400" rtl="0" eaLnBrk="1" fontAlgn="t" latinLnBrk="0" hangingPunct="1">
                        <a:spcBef>
                          <a:spcPts val="300"/>
                        </a:spcBef>
                        <a:spcAft>
                          <a:spcPts val="300"/>
                        </a:spcAft>
                      </a:pPr>
                      <a:r>
                        <a:rPr lang="en-GB" sz="1600" u="none" strike="noStrike" kern="1200">
                          <a:solidFill>
                            <a:schemeClr val="dk1"/>
                          </a:solidFill>
                          <a:effectLst/>
                          <a:latin typeface="+mn-lt"/>
                          <a:ea typeface="+mn-ea"/>
                          <a:cs typeface="+mn-cs"/>
                        </a:rPr>
                        <a:t>Samsung, Nokia, Nokia Shanghai Bell</a:t>
                      </a:r>
                      <a:endParaRPr lang="en-US" sz="1600" u="none" strike="noStrike"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xmlns="" val="10001"/>
                  </a:ext>
                </a:extLst>
              </a:tr>
              <a:tr h="201236">
                <a:tc>
                  <a:txBody>
                    <a:bodyPr/>
                    <a:lstStyle/>
                    <a:p>
                      <a:pPr marL="0" algn="l" defTabSz="914400" rtl="0" eaLnBrk="1" fontAlgn="t" latinLnBrk="0" hangingPunct="1">
                        <a:spcBef>
                          <a:spcPts val="300"/>
                        </a:spcBef>
                        <a:spcAft>
                          <a:spcPts val="300"/>
                        </a:spcAft>
                      </a:pPr>
                      <a:r>
                        <a:rPr lang="en-GB" sz="1600" u="none" strike="noStrike" kern="1200" dirty="0">
                          <a:solidFill>
                            <a:schemeClr val="dk1"/>
                          </a:solidFill>
                          <a:effectLst/>
                          <a:latin typeface="+mn-lt"/>
                          <a:ea typeface="+mn-ea"/>
                          <a:cs typeface="+mn-cs"/>
                        </a:rPr>
                        <a:t>R4-2015880</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GB" sz="1600" u="none" strike="noStrike" kern="1200" dirty="0">
                          <a:solidFill>
                            <a:schemeClr val="dk1"/>
                          </a:solidFill>
                          <a:effectLst/>
                          <a:latin typeface="+mn-lt"/>
                          <a:ea typeface="+mn-ea"/>
                          <a:cs typeface="+mn-cs"/>
                        </a:rPr>
                        <a:t>TR skeleton for NR support for high speed train scenario in FR2</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GB" sz="1600" u="none" strike="noStrike" kern="1200" dirty="0">
                          <a:solidFill>
                            <a:schemeClr val="dk1"/>
                          </a:solidFill>
                          <a:effectLst/>
                          <a:latin typeface="+mn-lt"/>
                          <a:ea typeface="+mn-ea"/>
                          <a:cs typeface="+mn-cs"/>
                        </a:rPr>
                        <a:t>Nokia, Nokia Shanghai Bell</a:t>
                      </a:r>
                      <a:endParaRPr lang="en-US" sz="1600" u="none" strike="noStrike"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xmlns="" val="10002"/>
                  </a:ext>
                </a:extLst>
              </a:tr>
              <a:tr h="110740">
                <a:tc>
                  <a:txBody>
                    <a:bodyPr/>
                    <a:lstStyle/>
                    <a:p>
                      <a:pPr marL="0" algn="l" defTabSz="914400" rtl="0" eaLnBrk="1" fontAlgn="t" latinLnBrk="0" hangingPunct="1">
                        <a:spcBef>
                          <a:spcPts val="300"/>
                        </a:spcBef>
                        <a:spcAft>
                          <a:spcPts val="300"/>
                        </a:spcAft>
                      </a:pPr>
                      <a:r>
                        <a:rPr lang="en-GB" sz="1600" u="none" strike="noStrike" kern="1200" dirty="0">
                          <a:solidFill>
                            <a:schemeClr val="dk1"/>
                          </a:solidFill>
                          <a:effectLst/>
                          <a:latin typeface="+mn-lt"/>
                          <a:ea typeface="+mn-ea"/>
                          <a:cs typeface="+mn-cs"/>
                        </a:rPr>
                        <a:t>R4-2014564</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US" sz="1600" u="none" strike="noStrike" kern="1200" dirty="0" smtClean="0">
                          <a:solidFill>
                            <a:schemeClr val="dk1"/>
                          </a:solidFill>
                          <a:effectLst/>
                          <a:latin typeface="+mn-lt"/>
                          <a:ea typeface="+mn-ea"/>
                          <a:cs typeface="+mn-cs"/>
                        </a:rPr>
                        <a:t>Views on high speed train deployments scenarios in FR2</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GB" sz="1600" u="none" strike="noStrike" kern="1200" dirty="0">
                          <a:solidFill>
                            <a:schemeClr val="dk1"/>
                          </a:solidFill>
                          <a:effectLst/>
                          <a:latin typeface="+mn-lt"/>
                          <a:ea typeface="+mn-ea"/>
                          <a:cs typeface="+mn-cs"/>
                        </a:rPr>
                        <a:t>Intel Corporation</a:t>
                      </a:r>
                      <a:endParaRPr lang="en-US" sz="1600" u="none" strike="noStrike"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xmlns="" val="10003"/>
                  </a:ext>
                </a:extLst>
              </a:tr>
              <a:tr h="201236">
                <a:tc>
                  <a:txBody>
                    <a:bodyPr/>
                    <a:lstStyle/>
                    <a:p>
                      <a:pPr marL="0" algn="l" defTabSz="914400" rtl="0" eaLnBrk="1" fontAlgn="t" latinLnBrk="0" hangingPunct="1">
                        <a:spcBef>
                          <a:spcPts val="300"/>
                        </a:spcBef>
                        <a:spcAft>
                          <a:spcPts val="300"/>
                        </a:spcAft>
                      </a:pPr>
                      <a:r>
                        <a:rPr lang="en-GB" sz="1600" u="none" strike="noStrike" kern="1200">
                          <a:solidFill>
                            <a:schemeClr val="dk1"/>
                          </a:solidFill>
                          <a:effectLst/>
                          <a:latin typeface="+mn-lt"/>
                          <a:ea typeface="+mn-ea"/>
                          <a:cs typeface="+mn-cs"/>
                        </a:rPr>
                        <a:t>R4-2014632</a:t>
                      </a:r>
                      <a:endParaRPr lang="en-US" sz="1600" u="none" strike="noStrike" kern="120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US" sz="1600" u="none" strike="noStrike" kern="1200" dirty="0" smtClean="0">
                          <a:solidFill>
                            <a:schemeClr val="dk1"/>
                          </a:solidFill>
                          <a:effectLst/>
                          <a:latin typeface="+mn-lt"/>
                          <a:ea typeface="+mn-ea"/>
                          <a:cs typeface="+mn-cs"/>
                        </a:rPr>
                        <a:t>FR2 HST analysis framework</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GB" sz="1600" u="none" strike="noStrike" kern="1200">
                          <a:solidFill>
                            <a:schemeClr val="dk1"/>
                          </a:solidFill>
                          <a:effectLst/>
                          <a:latin typeface="+mn-lt"/>
                          <a:ea typeface="+mn-ea"/>
                          <a:cs typeface="+mn-cs"/>
                        </a:rPr>
                        <a:t>Qualcomm</a:t>
                      </a:r>
                      <a:endParaRPr lang="en-US" sz="1600" u="none" strike="noStrike" kern="120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xmlns="" val="10004"/>
                  </a:ext>
                </a:extLst>
              </a:tr>
              <a:tr h="170572">
                <a:tc>
                  <a:txBody>
                    <a:bodyPr/>
                    <a:lstStyle/>
                    <a:p>
                      <a:pPr marL="0" algn="l" defTabSz="914400" rtl="0" eaLnBrk="1" fontAlgn="t" latinLnBrk="0" hangingPunct="1">
                        <a:spcBef>
                          <a:spcPts val="300"/>
                        </a:spcBef>
                        <a:spcAft>
                          <a:spcPts val="300"/>
                        </a:spcAft>
                      </a:pPr>
                      <a:r>
                        <a:rPr lang="en-GB" sz="1600" u="none" strike="noStrike" kern="1200">
                          <a:solidFill>
                            <a:schemeClr val="dk1"/>
                          </a:solidFill>
                          <a:effectLst/>
                          <a:latin typeface="+mn-lt"/>
                          <a:ea typeface="+mn-ea"/>
                          <a:cs typeface="+mn-cs"/>
                        </a:rPr>
                        <a:t>R4-2014834</a:t>
                      </a:r>
                      <a:endParaRPr lang="en-US" sz="1600" u="none" strike="noStrike" kern="120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US" sz="1600" u="none" strike="noStrike" kern="1200" dirty="0" smtClean="0">
                          <a:solidFill>
                            <a:schemeClr val="dk1"/>
                          </a:solidFill>
                          <a:effectLst/>
                          <a:latin typeface="+mn-lt"/>
                          <a:ea typeface="+mn-ea"/>
                          <a:cs typeface="+mn-cs"/>
                        </a:rPr>
                        <a:t>Discussion on scenarios for FR2 high speed train</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GB" sz="1600" u="none" strike="noStrike" kern="1200" dirty="0">
                          <a:solidFill>
                            <a:schemeClr val="dk1"/>
                          </a:solidFill>
                          <a:effectLst/>
                          <a:latin typeface="+mn-lt"/>
                          <a:ea typeface="+mn-ea"/>
                          <a:cs typeface="+mn-cs"/>
                        </a:rPr>
                        <a:t>Verizon, Samsung</a:t>
                      </a:r>
                      <a:endParaRPr lang="en-US" sz="1600" u="none" strike="noStrike"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xmlns="" val="10005"/>
                  </a:ext>
                </a:extLst>
              </a:tr>
              <a:tr h="201236">
                <a:tc>
                  <a:txBody>
                    <a:bodyPr/>
                    <a:lstStyle/>
                    <a:p>
                      <a:pPr marL="0" algn="l" defTabSz="914400" rtl="0" eaLnBrk="1" fontAlgn="t" latinLnBrk="0" hangingPunct="1">
                        <a:spcBef>
                          <a:spcPts val="300"/>
                        </a:spcBef>
                        <a:spcAft>
                          <a:spcPts val="300"/>
                        </a:spcAft>
                      </a:pPr>
                      <a:r>
                        <a:rPr lang="en-GB" sz="1600" u="none" strike="noStrike" kern="1200">
                          <a:solidFill>
                            <a:schemeClr val="dk1"/>
                          </a:solidFill>
                          <a:effectLst/>
                          <a:latin typeface="+mn-lt"/>
                          <a:ea typeface="+mn-ea"/>
                          <a:cs typeface="+mn-cs"/>
                        </a:rPr>
                        <a:t>R4-2014847</a:t>
                      </a:r>
                      <a:endParaRPr lang="en-US" sz="1600" u="none" strike="noStrike" kern="120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US" sz="1600" u="none" strike="noStrike" kern="1200" dirty="0" smtClean="0">
                          <a:solidFill>
                            <a:schemeClr val="dk1"/>
                          </a:solidFill>
                          <a:effectLst/>
                          <a:latin typeface="+mn-lt"/>
                          <a:ea typeface="+mn-ea"/>
                          <a:cs typeface="+mn-cs"/>
                        </a:rPr>
                        <a:t>Discussion on high speed train deployment scenario in FR2</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GB" sz="1600" u="none" strike="noStrike" kern="1200" dirty="0">
                          <a:solidFill>
                            <a:schemeClr val="dk1"/>
                          </a:solidFill>
                          <a:effectLst/>
                          <a:latin typeface="+mn-lt"/>
                          <a:ea typeface="+mn-ea"/>
                          <a:cs typeface="+mn-cs"/>
                        </a:rPr>
                        <a:t>Samsung</a:t>
                      </a:r>
                      <a:endParaRPr lang="en-US" sz="1600" u="none" strike="noStrike"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xmlns="" val="10006"/>
                  </a:ext>
                </a:extLst>
              </a:tr>
              <a:tr h="201236">
                <a:tc>
                  <a:txBody>
                    <a:bodyPr/>
                    <a:lstStyle/>
                    <a:p>
                      <a:pPr marL="0" algn="l" defTabSz="914400" rtl="0" eaLnBrk="1" fontAlgn="t" latinLnBrk="0" hangingPunct="1">
                        <a:spcBef>
                          <a:spcPts val="300"/>
                        </a:spcBef>
                        <a:spcAft>
                          <a:spcPts val="300"/>
                        </a:spcAft>
                        <a:tabLst>
                          <a:tab pos="424180" algn="l"/>
                        </a:tabLst>
                      </a:pPr>
                      <a:r>
                        <a:rPr lang="en-GB" sz="1600" u="none" strike="noStrike" kern="1200">
                          <a:solidFill>
                            <a:schemeClr val="dk1"/>
                          </a:solidFill>
                          <a:effectLst/>
                          <a:latin typeface="+mn-lt"/>
                          <a:ea typeface="+mn-ea"/>
                          <a:cs typeface="+mn-cs"/>
                        </a:rPr>
                        <a:t>R4-2015614</a:t>
                      </a:r>
                      <a:endParaRPr lang="en-US" sz="1600" u="none" strike="noStrike" kern="120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US" sz="1600" u="none" strike="noStrike" kern="1200" dirty="0" smtClean="0">
                          <a:solidFill>
                            <a:schemeClr val="dk1"/>
                          </a:solidFill>
                          <a:effectLst/>
                          <a:latin typeface="+mn-lt"/>
                          <a:ea typeface="+mn-ea"/>
                          <a:cs typeface="+mn-cs"/>
                        </a:rPr>
                        <a:t>Discussion on high speed train deployment scenario in FR2</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GB" sz="1600" u="none" strike="noStrike" kern="1200">
                          <a:solidFill>
                            <a:schemeClr val="dk1"/>
                          </a:solidFill>
                          <a:effectLst/>
                          <a:latin typeface="+mn-lt"/>
                          <a:ea typeface="+mn-ea"/>
                          <a:cs typeface="+mn-cs"/>
                        </a:rPr>
                        <a:t>Huawei, HiSilicon</a:t>
                      </a:r>
                      <a:endParaRPr lang="en-US" sz="1600" u="none" strike="noStrike" kern="120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xmlns="" val="10007"/>
                  </a:ext>
                </a:extLst>
              </a:tr>
              <a:tr h="188194">
                <a:tc>
                  <a:txBody>
                    <a:bodyPr/>
                    <a:lstStyle/>
                    <a:p>
                      <a:pPr marL="0" algn="l" defTabSz="914400" rtl="0" eaLnBrk="1" fontAlgn="t" latinLnBrk="0" hangingPunct="1">
                        <a:spcBef>
                          <a:spcPts val="300"/>
                        </a:spcBef>
                        <a:spcAft>
                          <a:spcPts val="300"/>
                        </a:spcAft>
                        <a:tabLst>
                          <a:tab pos="424180" algn="l"/>
                        </a:tabLst>
                      </a:pPr>
                      <a:r>
                        <a:rPr lang="en-GB" sz="1600" u="none" strike="noStrike" kern="1200">
                          <a:solidFill>
                            <a:schemeClr val="dk1"/>
                          </a:solidFill>
                          <a:effectLst/>
                          <a:latin typeface="+mn-lt"/>
                          <a:ea typeface="+mn-ea"/>
                          <a:cs typeface="+mn-cs"/>
                        </a:rPr>
                        <a:t>R4-2015860</a:t>
                      </a:r>
                      <a:endParaRPr lang="en-US" sz="1600" u="none" strike="noStrike" kern="120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US" sz="1600" u="none" strike="noStrike" kern="1200" dirty="0" smtClean="0">
                          <a:solidFill>
                            <a:schemeClr val="dk1"/>
                          </a:solidFill>
                          <a:effectLst/>
                          <a:latin typeface="+mn-lt"/>
                          <a:ea typeface="+mn-ea"/>
                          <a:cs typeface="+mn-cs"/>
                        </a:rPr>
                        <a:t>Deployment scenarios for FR2 HST</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GB" sz="1600" u="none" strike="noStrike" kern="1200" dirty="0">
                          <a:solidFill>
                            <a:schemeClr val="dk1"/>
                          </a:solidFill>
                          <a:effectLst/>
                          <a:latin typeface="+mn-lt"/>
                          <a:ea typeface="+mn-ea"/>
                          <a:cs typeface="+mn-cs"/>
                        </a:rPr>
                        <a:t>Ericsson</a:t>
                      </a:r>
                      <a:endParaRPr lang="en-US" sz="1600" u="none" strike="noStrike"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xmlns="" val="10008"/>
                  </a:ext>
                </a:extLst>
              </a:tr>
              <a:tr h="201236">
                <a:tc>
                  <a:txBody>
                    <a:bodyPr/>
                    <a:lstStyle/>
                    <a:p>
                      <a:pPr marL="0" algn="l" defTabSz="914400" rtl="0" eaLnBrk="1" fontAlgn="t" latinLnBrk="0" hangingPunct="1">
                        <a:spcBef>
                          <a:spcPts val="300"/>
                        </a:spcBef>
                        <a:spcAft>
                          <a:spcPts val="300"/>
                        </a:spcAft>
                      </a:pPr>
                      <a:r>
                        <a:rPr lang="en-GB" sz="1600" u="none" strike="noStrike" kern="1200" dirty="0" smtClean="0">
                          <a:solidFill>
                            <a:schemeClr val="dk1"/>
                          </a:solidFill>
                          <a:effectLst/>
                          <a:latin typeface="+mn-lt"/>
                          <a:ea typeface="+mn-ea"/>
                          <a:cs typeface="+mn-cs"/>
                        </a:rPr>
                        <a:t>R4-2015859</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US" sz="1600" u="none" strike="noStrike" kern="1200" dirty="0" smtClean="0">
                          <a:solidFill>
                            <a:schemeClr val="dk1"/>
                          </a:solidFill>
                          <a:effectLst/>
                          <a:latin typeface="+mn-lt"/>
                          <a:ea typeface="+mn-ea"/>
                          <a:cs typeface="+mn-cs"/>
                        </a:rPr>
                        <a:t>General considerations for FR2 HST</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GB" sz="1600" u="none" strike="noStrike" kern="1200" dirty="0">
                          <a:solidFill>
                            <a:schemeClr val="dk1"/>
                          </a:solidFill>
                          <a:effectLst/>
                          <a:latin typeface="+mn-lt"/>
                          <a:ea typeface="+mn-ea"/>
                          <a:cs typeface="+mn-cs"/>
                        </a:rPr>
                        <a:t>Ericsson</a:t>
                      </a:r>
                      <a:endParaRPr lang="en-US" sz="1600" u="none" strike="noStrike"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xmlns="" val="10009"/>
                  </a:ext>
                </a:extLst>
              </a:tr>
              <a:tr h="196329">
                <a:tc>
                  <a:txBody>
                    <a:bodyPr/>
                    <a:lstStyle/>
                    <a:p>
                      <a:pPr marL="0" algn="l" defTabSz="914400" rtl="0" eaLnBrk="1" fontAlgn="t" latinLnBrk="0" hangingPunct="1">
                        <a:spcBef>
                          <a:spcPts val="300"/>
                        </a:spcBef>
                        <a:spcAft>
                          <a:spcPts val="300"/>
                        </a:spcAft>
                        <a:tabLst>
                          <a:tab pos="424180" algn="l"/>
                        </a:tabLst>
                      </a:pPr>
                      <a:r>
                        <a:rPr lang="en-GB" sz="1600" u="none" strike="noStrike" kern="1200" dirty="0">
                          <a:solidFill>
                            <a:schemeClr val="dk1"/>
                          </a:solidFill>
                          <a:effectLst/>
                          <a:latin typeface="+mn-lt"/>
                          <a:ea typeface="+mn-ea"/>
                          <a:cs typeface="+mn-cs"/>
                        </a:rPr>
                        <a:t>R4-2016387</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US" sz="1600" u="none" strike="noStrike" kern="1200" dirty="0" smtClean="0">
                          <a:solidFill>
                            <a:schemeClr val="dk1"/>
                          </a:solidFill>
                          <a:effectLst/>
                          <a:latin typeface="+mn-lt"/>
                          <a:ea typeface="+mn-ea"/>
                          <a:cs typeface="+mn-cs"/>
                        </a:rPr>
                        <a:t>On the high-speed train deployment scenario in FR2</a:t>
                      </a:r>
                      <a:endParaRPr lang="en-US" sz="1600" u="none" strike="noStrike" kern="1200" dirty="0">
                        <a:solidFill>
                          <a:schemeClr val="dk1"/>
                        </a:solidFill>
                        <a:effectLst/>
                        <a:latin typeface="+mn-lt"/>
                        <a:ea typeface="+mn-ea"/>
                        <a:cs typeface="+mn-cs"/>
                      </a:endParaRPr>
                    </a:p>
                  </a:txBody>
                  <a:tcPr marL="68580" marR="68580" marT="0" marB="0"/>
                </a:tc>
                <a:tc>
                  <a:txBody>
                    <a:bodyPr/>
                    <a:lstStyle/>
                    <a:p>
                      <a:pPr marL="0" algn="l" defTabSz="914400" rtl="0" eaLnBrk="1" fontAlgn="t" latinLnBrk="0" hangingPunct="1">
                        <a:spcBef>
                          <a:spcPts val="300"/>
                        </a:spcBef>
                        <a:spcAft>
                          <a:spcPts val="300"/>
                        </a:spcAft>
                      </a:pPr>
                      <a:r>
                        <a:rPr lang="en-GB" sz="1600" u="none" strike="noStrike" kern="1200" dirty="0">
                          <a:solidFill>
                            <a:schemeClr val="dk1"/>
                          </a:solidFill>
                          <a:effectLst/>
                          <a:latin typeface="+mn-lt"/>
                          <a:ea typeface="+mn-ea"/>
                          <a:cs typeface="+mn-cs"/>
                        </a:rPr>
                        <a:t>Nokia, Nokia Shanghai Bell</a:t>
                      </a:r>
                      <a:endParaRPr lang="en-US" sz="1600" u="none" strike="noStrike"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xmlns="" val="10010"/>
                  </a:ext>
                </a:extLst>
              </a:tr>
              <a:tr h="201236">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R4-2014848</a:t>
                      </a:r>
                      <a:endParaRPr lang="en-US" sz="1600" u="none" strike="noStrike" kern="1200" dirty="0">
                        <a:solidFill>
                          <a:schemeClr val="dk1"/>
                        </a:solidFill>
                        <a:effectLst/>
                        <a:latin typeface="+mn-lt"/>
                        <a:ea typeface="+mn-ea"/>
                        <a:cs typeface="+mn-cs"/>
                      </a:endParaRPr>
                    </a:p>
                  </a:txBody>
                  <a:tcPr marL="0" marR="0" marT="0" marB="0"/>
                </a:tc>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Discussion on UE RF requirement for FR2 HST</a:t>
                      </a:r>
                      <a:endParaRPr lang="en-US" sz="1600" u="none" strike="noStrike" kern="1200" dirty="0">
                        <a:solidFill>
                          <a:schemeClr val="dk1"/>
                        </a:solidFill>
                        <a:effectLst/>
                        <a:latin typeface="+mn-lt"/>
                        <a:ea typeface="+mn-ea"/>
                        <a:cs typeface="+mn-cs"/>
                      </a:endParaRPr>
                    </a:p>
                  </a:txBody>
                  <a:tcPr marL="0" marR="0" marT="0" marB="0"/>
                </a:tc>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Samsung</a:t>
                      </a:r>
                      <a:endParaRPr lang="en-US" sz="1600" u="none" strike="noStrike" kern="1200" dirty="0">
                        <a:solidFill>
                          <a:schemeClr val="dk1"/>
                        </a:solidFill>
                        <a:effectLst/>
                        <a:latin typeface="+mn-lt"/>
                        <a:ea typeface="+mn-ea"/>
                        <a:cs typeface="+mn-cs"/>
                      </a:endParaRPr>
                    </a:p>
                  </a:txBody>
                  <a:tcPr marL="0" marR="0" marT="0" marB="0"/>
                </a:tc>
                <a:extLst>
                  <a:ext uri="{0D108BD9-81ED-4DB2-BD59-A6C34878D82A}">
                    <a16:rowId xmlns:a16="http://schemas.microsoft.com/office/drawing/2014/main" xmlns="" val="10011"/>
                  </a:ext>
                </a:extLst>
              </a:tr>
              <a:tr h="201236">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R4-2015087</a:t>
                      </a:r>
                      <a:endParaRPr lang="en-US" sz="1600" u="none" strike="noStrike" kern="1200" dirty="0">
                        <a:solidFill>
                          <a:schemeClr val="dk1"/>
                        </a:solidFill>
                        <a:effectLst/>
                        <a:latin typeface="+mn-lt"/>
                        <a:ea typeface="+mn-ea"/>
                        <a:cs typeface="+mn-cs"/>
                      </a:endParaRPr>
                    </a:p>
                  </a:txBody>
                  <a:tcPr marL="0" marR="0" marT="0" marB="0"/>
                </a:tc>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Power Class 4 for HST</a:t>
                      </a:r>
                      <a:endParaRPr lang="en-US" sz="1600" u="none" strike="noStrike" kern="1200" dirty="0">
                        <a:solidFill>
                          <a:schemeClr val="dk1"/>
                        </a:solidFill>
                        <a:effectLst/>
                        <a:latin typeface="+mn-lt"/>
                        <a:ea typeface="+mn-ea"/>
                        <a:cs typeface="+mn-cs"/>
                      </a:endParaRPr>
                    </a:p>
                  </a:txBody>
                  <a:tcPr marL="0" marR="0" marT="0" marB="0"/>
                </a:tc>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Nokia, Nokia Shanghai Bell</a:t>
                      </a:r>
                      <a:endParaRPr lang="en-US" sz="1600" u="none" strike="noStrike" kern="1200" dirty="0">
                        <a:solidFill>
                          <a:schemeClr val="dk1"/>
                        </a:solidFill>
                        <a:effectLst/>
                        <a:latin typeface="+mn-lt"/>
                        <a:ea typeface="+mn-ea"/>
                        <a:cs typeface="+mn-cs"/>
                      </a:endParaRPr>
                    </a:p>
                  </a:txBody>
                  <a:tcPr marL="0" marR="0" marT="0" marB="0"/>
                </a:tc>
              </a:tr>
              <a:tr h="201236">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R4-2016058</a:t>
                      </a:r>
                      <a:endParaRPr lang="en-US" sz="1600" u="none" strike="noStrike" kern="1200" dirty="0">
                        <a:solidFill>
                          <a:schemeClr val="dk1"/>
                        </a:solidFill>
                        <a:effectLst/>
                        <a:latin typeface="+mn-lt"/>
                        <a:ea typeface="+mn-ea"/>
                        <a:cs typeface="+mn-cs"/>
                      </a:endParaRPr>
                    </a:p>
                  </a:txBody>
                  <a:tcPr marL="0" marR="0" marT="0" marB="0"/>
                </a:tc>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On UE Core requirements for FR2 HST</a:t>
                      </a:r>
                      <a:endParaRPr lang="en-US" sz="1600" u="none" strike="noStrike" kern="1200" dirty="0">
                        <a:solidFill>
                          <a:schemeClr val="dk1"/>
                        </a:solidFill>
                        <a:effectLst/>
                        <a:latin typeface="+mn-lt"/>
                        <a:ea typeface="+mn-ea"/>
                        <a:cs typeface="+mn-cs"/>
                      </a:endParaRPr>
                    </a:p>
                  </a:txBody>
                  <a:tcPr marL="0" marR="0" marT="0" marB="0"/>
                </a:tc>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Ericsson</a:t>
                      </a:r>
                      <a:endParaRPr lang="en-US" sz="1600" u="none" strike="noStrike" kern="1200" dirty="0">
                        <a:solidFill>
                          <a:schemeClr val="dk1"/>
                        </a:solidFill>
                        <a:effectLst/>
                        <a:latin typeface="+mn-lt"/>
                        <a:ea typeface="+mn-ea"/>
                        <a:cs typeface="+mn-cs"/>
                      </a:endParaRPr>
                    </a:p>
                  </a:txBody>
                  <a:tcPr marL="0" marR="0" marT="0" marB="0"/>
                </a:tc>
              </a:tr>
              <a:tr h="201236">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R4-2016538</a:t>
                      </a:r>
                      <a:endParaRPr lang="en-US" sz="1600" u="none" strike="noStrike" kern="1200" dirty="0">
                        <a:solidFill>
                          <a:schemeClr val="dk1"/>
                        </a:solidFill>
                        <a:effectLst/>
                        <a:latin typeface="+mn-lt"/>
                        <a:ea typeface="+mn-ea"/>
                        <a:cs typeface="+mn-cs"/>
                      </a:endParaRPr>
                    </a:p>
                  </a:txBody>
                  <a:tcPr marL="0" marR="0" marT="0" marB="0"/>
                </a:tc>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On RF requirement for NR FR2 HST</a:t>
                      </a:r>
                      <a:endParaRPr lang="en-US" sz="1600" u="none" strike="noStrike" kern="1200" dirty="0">
                        <a:solidFill>
                          <a:schemeClr val="dk1"/>
                        </a:solidFill>
                        <a:effectLst/>
                        <a:latin typeface="+mn-lt"/>
                        <a:ea typeface="+mn-ea"/>
                        <a:cs typeface="+mn-cs"/>
                      </a:endParaRPr>
                    </a:p>
                  </a:txBody>
                  <a:tcPr marL="0" marR="0" marT="0" marB="0"/>
                </a:tc>
                <a:tc>
                  <a:txBody>
                    <a:bodyPr/>
                    <a:lstStyle/>
                    <a:p>
                      <a:pPr marL="0" algn="l" defTabSz="914400" rtl="0" eaLnBrk="1" fontAlgn="t" latinLnBrk="0" hangingPunct="1">
                        <a:spcBef>
                          <a:spcPts val="300"/>
                        </a:spcBef>
                        <a:spcAft>
                          <a:spcPts val="300"/>
                        </a:spcAft>
                        <a:tabLst>
                          <a:tab pos="424180" algn="l"/>
                        </a:tabLst>
                      </a:pPr>
                      <a:r>
                        <a:rPr lang="en-US" sz="1600" u="none" strike="noStrike" kern="1200" dirty="0" smtClean="0">
                          <a:solidFill>
                            <a:schemeClr val="dk1"/>
                          </a:solidFill>
                          <a:effectLst/>
                          <a:latin typeface="+mn-lt"/>
                          <a:ea typeface="+mn-ea"/>
                          <a:cs typeface="+mn-cs"/>
                        </a:rPr>
                        <a:t>  Huawei, </a:t>
                      </a:r>
                      <a:r>
                        <a:rPr lang="en-US" sz="1600" u="none" strike="noStrike" kern="1200" dirty="0" err="1" smtClean="0">
                          <a:solidFill>
                            <a:schemeClr val="dk1"/>
                          </a:solidFill>
                          <a:effectLst/>
                          <a:latin typeface="+mn-lt"/>
                          <a:ea typeface="+mn-ea"/>
                          <a:cs typeface="+mn-cs"/>
                        </a:rPr>
                        <a:t>HiSilicon</a:t>
                      </a:r>
                      <a:endParaRPr lang="en-US" sz="1600" u="none" strike="noStrike" kern="1200" dirty="0">
                        <a:solidFill>
                          <a:schemeClr val="dk1"/>
                        </a:solidFill>
                        <a:effectLst/>
                        <a:latin typeface="+mn-lt"/>
                        <a:ea typeface="+mn-ea"/>
                        <a:cs typeface="+mn-cs"/>
                      </a:endParaRPr>
                    </a:p>
                  </a:txBody>
                  <a:tcPr marL="0" marR="0" marT="0" marB="0"/>
                </a:tc>
              </a:tr>
            </a:tbl>
          </a:graphicData>
        </a:graphic>
      </p:graphicFrame>
    </p:spTree>
    <p:extLst>
      <p:ext uri="{BB962C8B-B14F-4D97-AF65-F5344CB8AC3E}">
        <p14:creationId xmlns:p14="http://schemas.microsoft.com/office/powerpoint/2010/main" val="7424650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Reference</a:t>
            </a:r>
          </a:p>
        </p:txBody>
      </p:sp>
      <p:sp>
        <p:nvSpPr>
          <p:cNvPr id="4" name="Content Placeholder 3"/>
          <p:cNvSpPr>
            <a:spLocks noGrp="1"/>
          </p:cNvSpPr>
          <p:nvPr>
            <p:ph idx="1"/>
          </p:nvPr>
        </p:nvSpPr>
        <p:spPr/>
        <p:txBody>
          <a:bodyPr>
            <a:normAutofit/>
          </a:bodyPr>
          <a:lstStyle/>
          <a:p>
            <a:pPr marL="365760" indent="-365760"/>
            <a:r>
              <a:rPr lang="en-US" altLang="zh-CN" sz="3200" dirty="0"/>
              <a:t>[1] </a:t>
            </a:r>
            <a:r>
              <a:rPr lang="en-US" altLang="zh-CN" sz="3200" dirty="0" smtClean="0"/>
              <a:t>R4-2016640, </a:t>
            </a:r>
            <a:r>
              <a:rPr lang="en-US" altLang="zh-CN" sz="3200" dirty="0"/>
              <a:t>“Email discussion summary for [</a:t>
            </a:r>
            <a:r>
              <a:rPr lang="en-US" altLang="zh-CN" sz="3200" dirty="0" smtClean="0"/>
              <a:t>97e][138</a:t>
            </a:r>
            <a:r>
              <a:rPr lang="en-US" altLang="zh-CN" sz="3200" dirty="0"/>
              <a:t>] NR_HST_FR2_enh”, Samsung</a:t>
            </a:r>
          </a:p>
        </p:txBody>
      </p:sp>
      <p:sp>
        <p:nvSpPr>
          <p:cNvPr id="3" name="Slide Number Placeholder 2"/>
          <p:cNvSpPr>
            <a:spLocks noGrp="1"/>
          </p:cNvSpPr>
          <p:nvPr>
            <p:ph type="sldNum" sz="quarter" idx="12"/>
          </p:nvPr>
        </p:nvSpPr>
        <p:spPr/>
        <p:txBody>
          <a:bodyPr/>
          <a:lstStyle/>
          <a:p>
            <a:fld id="{486761FD-F8E2-4E66-831E-B238338A6D54}" type="slidenum">
              <a:rPr lang="en-US" smtClean="0"/>
              <a:pPr/>
              <a:t>12</a:t>
            </a:fld>
            <a:endParaRPr lang="en-US" dirty="0"/>
          </a:p>
        </p:txBody>
      </p:sp>
    </p:spTree>
    <p:extLst>
      <p:ext uri="{BB962C8B-B14F-4D97-AF65-F5344CB8AC3E}">
        <p14:creationId xmlns:p14="http://schemas.microsoft.com/office/powerpoint/2010/main" val="18237845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0031"/>
            <a:ext cx="10515600" cy="1325563"/>
          </a:xfrm>
        </p:spPr>
        <p:txBody>
          <a:bodyPr>
            <a:normAutofit/>
          </a:bodyPr>
          <a:lstStyle/>
          <a:p>
            <a:pPr algn="ctr"/>
            <a:r>
              <a:rPr lang="en-US" sz="4000" dirty="0"/>
              <a:t>Way </a:t>
            </a:r>
            <a:r>
              <a:rPr lang="en-US" sz="4000" dirty="0" smtClean="0"/>
              <a:t>Forward – Deployment Scenario: General</a:t>
            </a:r>
            <a:endParaRPr lang="en-US" sz="4000" strike="sngStrike" dirty="0">
              <a:solidFill>
                <a:srgbClr val="FF0000"/>
              </a:solidFill>
            </a:endParaRPr>
          </a:p>
        </p:txBody>
      </p:sp>
      <p:sp>
        <p:nvSpPr>
          <p:cNvPr id="4" name="Content Placeholder 3"/>
          <p:cNvSpPr>
            <a:spLocks noGrp="1"/>
          </p:cNvSpPr>
          <p:nvPr>
            <p:ph idx="1"/>
          </p:nvPr>
        </p:nvSpPr>
        <p:spPr>
          <a:xfrm>
            <a:off x="838200" y="1353832"/>
            <a:ext cx="10515600" cy="5254137"/>
          </a:xfrm>
        </p:spPr>
        <p:txBody>
          <a:bodyPr>
            <a:normAutofit fontScale="70000" lnSpcReduction="20000"/>
          </a:bodyPr>
          <a:lstStyle/>
          <a:p>
            <a:pPr lvl="0" hangingPunct="0">
              <a:lnSpc>
                <a:spcPct val="120000"/>
              </a:lnSpc>
              <a:spcBef>
                <a:spcPts val="1200"/>
              </a:spcBef>
            </a:pPr>
            <a:r>
              <a:rPr lang="en-US" altLang="zh-CN" b="1" dirty="0" smtClean="0"/>
              <a:t>FR2 HST Deployment Scenario:</a:t>
            </a:r>
            <a:endParaRPr lang="en-US" b="1" strike="sngStrike" dirty="0">
              <a:solidFill>
                <a:srgbClr val="FF0000"/>
              </a:solidFill>
            </a:endParaRPr>
          </a:p>
          <a:p>
            <a:pPr lvl="1">
              <a:lnSpc>
                <a:spcPct val="120000"/>
              </a:lnSpc>
            </a:pPr>
            <a:r>
              <a:rPr lang="en-US" dirty="0" smtClean="0"/>
              <a:t>RAN4 </a:t>
            </a:r>
            <a:r>
              <a:rPr lang="en-US" dirty="0"/>
              <a:t>at least consider the following deployment scenario: </a:t>
            </a:r>
          </a:p>
          <a:p>
            <a:pPr lvl="2">
              <a:lnSpc>
                <a:spcPct val="120000"/>
              </a:lnSpc>
            </a:pPr>
            <a:r>
              <a:rPr lang="en-US" dirty="0" smtClean="0"/>
              <a:t>D</a:t>
            </a:r>
            <a:r>
              <a:rPr lang="en-US" baseline="-25000" dirty="0" smtClean="0"/>
              <a:t>s</a:t>
            </a:r>
            <a:r>
              <a:rPr lang="en-US" dirty="0" smtClean="0"/>
              <a:t> </a:t>
            </a:r>
            <a:r>
              <a:rPr lang="en-US" dirty="0"/>
              <a:t>and </a:t>
            </a:r>
            <a:r>
              <a:rPr lang="en-US" dirty="0" err="1"/>
              <a:t>D</a:t>
            </a:r>
            <a:r>
              <a:rPr lang="en-US" baseline="-25000" dirty="0" err="1"/>
              <a:t>min</a:t>
            </a:r>
            <a:r>
              <a:rPr lang="en-US" dirty="0"/>
              <a:t>: </a:t>
            </a:r>
            <a:r>
              <a:rPr lang="en-US" dirty="0" smtClean="0"/>
              <a:t>Take </a:t>
            </a:r>
            <a:r>
              <a:rPr lang="en-US" dirty="0"/>
              <a:t>the following 5 scenarios as basic </a:t>
            </a:r>
            <a:r>
              <a:rPr lang="en-US" dirty="0" smtClean="0"/>
              <a:t>assumption.</a:t>
            </a:r>
          </a:p>
          <a:p>
            <a:pPr lvl="2">
              <a:lnSpc>
                <a:spcPct val="120000"/>
              </a:lnSpc>
            </a:pPr>
            <a:endParaRPr lang="en-US" dirty="0"/>
          </a:p>
          <a:p>
            <a:pPr lvl="2">
              <a:lnSpc>
                <a:spcPct val="120000"/>
              </a:lnSpc>
            </a:pPr>
            <a:endParaRPr lang="en-US" dirty="0" smtClean="0"/>
          </a:p>
          <a:p>
            <a:pPr lvl="2">
              <a:lnSpc>
                <a:spcPct val="120000"/>
              </a:lnSpc>
            </a:pPr>
            <a:endParaRPr lang="en-US" dirty="0" smtClean="0"/>
          </a:p>
          <a:p>
            <a:pPr lvl="2">
              <a:lnSpc>
                <a:spcPct val="120000"/>
              </a:lnSpc>
            </a:pPr>
            <a:endParaRPr lang="en-US" dirty="0"/>
          </a:p>
          <a:p>
            <a:pPr lvl="2">
              <a:lnSpc>
                <a:spcPct val="120000"/>
              </a:lnSpc>
            </a:pPr>
            <a:endParaRPr lang="en-US" dirty="0" smtClean="0"/>
          </a:p>
          <a:p>
            <a:pPr lvl="3" hangingPunct="0">
              <a:lnSpc>
                <a:spcPct val="120000"/>
              </a:lnSpc>
            </a:pPr>
            <a:r>
              <a:rPr lang="en-US" dirty="0"/>
              <a:t>Scenario 2 and 4 shall be considered with high priority. </a:t>
            </a:r>
          </a:p>
          <a:p>
            <a:pPr lvl="3" hangingPunct="0">
              <a:lnSpc>
                <a:spcPct val="120000"/>
              </a:lnSpc>
            </a:pPr>
            <a:r>
              <a:rPr lang="en-US" dirty="0" err="1" smtClean="0"/>
              <a:t>D</a:t>
            </a:r>
            <a:r>
              <a:rPr lang="en-US" baseline="-25000" dirty="0" err="1" smtClean="0"/>
              <a:t>min</a:t>
            </a:r>
            <a:r>
              <a:rPr lang="en-US" dirty="0" smtClean="0"/>
              <a:t> </a:t>
            </a:r>
            <a:r>
              <a:rPr lang="en-US" dirty="0"/>
              <a:t>for [5m, 20, 30 and 50 meters] if found to be necessary</a:t>
            </a:r>
          </a:p>
          <a:p>
            <a:pPr lvl="2" hangingPunct="0">
              <a:lnSpc>
                <a:spcPct val="120000"/>
              </a:lnSpc>
            </a:pPr>
            <a:r>
              <a:rPr lang="en-US" dirty="0" err="1"/>
              <a:t>D</a:t>
            </a:r>
            <a:r>
              <a:rPr lang="en-US" baseline="-25000" dirty="0" err="1"/>
              <a:t>RRH_height</a:t>
            </a:r>
            <a:r>
              <a:rPr lang="en-US" dirty="0"/>
              <a:t>: 15m as basic assumption;</a:t>
            </a:r>
          </a:p>
          <a:p>
            <a:pPr lvl="3" hangingPunct="0">
              <a:lnSpc>
                <a:spcPct val="120000"/>
              </a:lnSpc>
            </a:pPr>
            <a:r>
              <a:rPr lang="en-US" dirty="0"/>
              <a:t>[10,20m] if found to be necessary </a:t>
            </a:r>
          </a:p>
          <a:p>
            <a:pPr lvl="2" hangingPunct="0">
              <a:lnSpc>
                <a:spcPct val="120000"/>
              </a:lnSpc>
            </a:pPr>
            <a:r>
              <a:rPr lang="en-US" dirty="0" err="1"/>
              <a:t>D</a:t>
            </a:r>
            <a:r>
              <a:rPr lang="en-US" baseline="-25000" dirty="0" err="1"/>
              <a:t>UE_height</a:t>
            </a:r>
            <a:r>
              <a:rPr lang="en-US" dirty="0"/>
              <a:t>: </a:t>
            </a:r>
            <a:r>
              <a:rPr lang="en-US" dirty="0" smtClean="0"/>
              <a:t>5m.</a:t>
            </a:r>
            <a:endParaRPr lang="en-US" dirty="0"/>
          </a:p>
          <a:p>
            <a:pPr lvl="1">
              <a:lnSpc>
                <a:spcPct val="120000"/>
              </a:lnSpc>
            </a:pPr>
            <a:r>
              <a:rPr lang="en-US" altLang="zh-CN" dirty="0"/>
              <a:t>Tunnel Deployment </a:t>
            </a:r>
            <a:r>
              <a:rPr lang="en-US" altLang="zh-CN" dirty="0" smtClean="0"/>
              <a:t>Scenario</a:t>
            </a:r>
          </a:p>
          <a:p>
            <a:pPr lvl="2">
              <a:lnSpc>
                <a:spcPct val="120000"/>
              </a:lnSpc>
            </a:pPr>
            <a:r>
              <a:rPr lang="en-US" altLang="zh-CN" dirty="0" smtClean="0"/>
              <a:t>RAN4 </a:t>
            </a:r>
            <a:r>
              <a:rPr lang="en-US" altLang="zh-CN" dirty="0"/>
              <a:t>further study tunnel deployment scenario for FR2 HST</a:t>
            </a:r>
            <a:r>
              <a:rPr lang="en-US" altLang="zh-CN" dirty="0" smtClean="0"/>
              <a:t>.</a:t>
            </a:r>
          </a:p>
          <a:p>
            <a:pPr lvl="1">
              <a:lnSpc>
                <a:spcPct val="120000"/>
              </a:lnSpc>
            </a:pPr>
            <a:r>
              <a:rPr lang="en-US" altLang="zh-CN" dirty="0"/>
              <a:t>Subcarrier Spacing</a:t>
            </a:r>
          </a:p>
          <a:p>
            <a:pPr lvl="2">
              <a:lnSpc>
                <a:spcPct val="120000"/>
              </a:lnSpc>
            </a:pPr>
            <a:r>
              <a:rPr lang="en-US" altLang="zh-CN" dirty="0" smtClean="0"/>
              <a:t>Option-1</a:t>
            </a:r>
            <a:r>
              <a:rPr lang="en-US" altLang="zh-CN" dirty="0"/>
              <a:t>: SCS = 120kHz</a:t>
            </a:r>
          </a:p>
          <a:p>
            <a:pPr lvl="2">
              <a:lnSpc>
                <a:spcPct val="120000"/>
              </a:lnSpc>
            </a:pPr>
            <a:r>
              <a:rPr lang="en-US" altLang="zh-CN" dirty="0" smtClean="0"/>
              <a:t>Option-2</a:t>
            </a:r>
            <a:r>
              <a:rPr lang="en-US" altLang="zh-CN" dirty="0"/>
              <a:t>: Consider both SCS = 120kHz and 60kHz. </a:t>
            </a: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2</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4184434382"/>
              </p:ext>
            </p:extLst>
          </p:nvPr>
        </p:nvGraphicFramePr>
        <p:xfrm>
          <a:off x="3178864" y="2379600"/>
          <a:ext cx="5249519" cy="1280160"/>
        </p:xfrm>
        <a:graphic>
          <a:graphicData uri="http://schemas.openxmlformats.org/drawingml/2006/table">
            <a:tbl>
              <a:tblPr firstRow="1" firstCol="1" bandRow="1">
                <a:tableStyleId>{5C22544A-7EE6-4342-B048-85BDC9FD1C3A}</a:tableStyleId>
              </a:tblPr>
              <a:tblGrid>
                <a:gridCol w="1173324"/>
                <a:gridCol w="2048612"/>
                <a:gridCol w="2027583"/>
              </a:tblGrid>
              <a:tr h="210000">
                <a:tc>
                  <a:txBody>
                    <a:bodyPr/>
                    <a:lstStyle/>
                    <a:p>
                      <a:pPr algn="ctr" fontAlgn="base" hangingPunct="0">
                        <a:spcAft>
                          <a:spcPts val="0"/>
                        </a:spcAft>
                      </a:pPr>
                      <a:r>
                        <a:rPr lang="en-GB" sz="1400" dirty="0">
                          <a:effectLst/>
                        </a:rPr>
                        <a:t>Scenario</a:t>
                      </a:r>
                      <a:endParaRPr lang="en-US" sz="1600" dirty="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dirty="0">
                          <a:effectLst/>
                        </a:rPr>
                        <a:t>Ds (meter)</a:t>
                      </a:r>
                      <a:endParaRPr lang="en-US" sz="1600" dirty="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dirty="0" err="1">
                          <a:effectLst/>
                        </a:rPr>
                        <a:t>D</a:t>
                      </a:r>
                      <a:r>
                        <a:rPr lang="en-GB" sz="1400" baseline="-25000" dirty="0" err="1">
                          <a:effectLst/>
                        </a:rPr>
                        <a:t>min</a:t>
                      </a:r>
                      <a:r>
                        <a:rPr lang="en-GB" sz="1400" dirty="0">
                          <a:effectLst/>
                        </a:rPr>
                        <a:t> (meter)</a:t>
                      </a:r>
                      <a:endParaRPr lang="en-US" sz="1600" dirty="0">
                        <a:effectLst/>
                        <a:latin typeface="Times New Roman" panose="02020603050405020304" pitchFamily="18" charset="0"/>
                        <a:ea typeface="MS Mincho"/>
                      </a:endParaRPr>
                    </a:p>
                  </a:txBody>
                  <a:tcPr marL="68580" marR="68580" marT="0" marB="0" anchor="ctr"/>
                </a:tc>
              </a:tr>
              <a:tr h="210000">
                <a:tc>
                  <a:txBody>
                    <a:bodyPr/>
                    <a:lstStyle/>
                    <a:p>
                      <a:pPr algn="ctr" fontAlgn="base" hangingPunct="0">
                        <a:spcAft>
                          <a:spcPts val="0"/>
                        </a:spcAft>
                      </a:pPr>
                      <a:r>
                        <a:rPr lang="en-GB" sz="1400">
                          <a:effectLst/>
                        </a:rPr>
                        <a:t>1</a:t>
                      </a:r>
                      <a:endParaRPr lang="en-US" sz="160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dirty="0">
                          <a:effectLst/>
                        </a:rPr>
                        <a:t>800</a:t>
                      </a:r>
                      <a:endParaRPr lang="en-US" sz="1600" dirty="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dirty="0">
                          <a:effectLst/>
                        </a:rPr>
                        <a:t>10</a:t>
                      </a:r>
                      <a:endParaRPr lang="en-US" sz="1600" dirty="0">
                        <a:effectLst/>
                        <a:latin typeface="Times New Roman" panose="02020603050405020304" pitchFamily="18" charset="0"/>
                        <a:ea typeface="MS Mincho"/>
                      </a:endParaRPr>
                    </a:p>
                  </a:txBody>
                  <a:tcPr marL="68580" marR="68580" marT="0" marB="0" anchor="ctr"/>
                </a:tc>
              </a:tr>
              <a:tr h="210000">
                <a:tc>
                  <a:txBody>
                    <a:bodyPr/>
                    <a:lstStyle/>
                    <a:p>
                      <a:pPr algn="ctr" fontAlgn="base" hangingPunct="0">
                        <a:spcAft>
                          <a:spcPts val="0"/>
                        </a:spcAft>
                      </a:pPr>
                      <a:r>
                        <a:rPr lang="en-GB" sz="1400">
                          <a:effectLst/>
                        </a:rPr>
                        <a:t>2</a:t>
                      </a:r>
                      <a:endParaRPr lang="en-US" sz="160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dirty="0">
                          <a:effectLst/>
                        </a:rPr>
                        <a:t>650</a:t>
                      </a:r>
                      <a:endParaRPr lang="en-US" sz="1600" dirty="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dirty="0">
                          <a:effectLst/>
                        </a:rPr>
                        <a:t>10</a:t>
                      </a:r>
                      <a:endParaRPr lang="en-US" sz="1600" dirty="0">
                        <a:effectLst/>
                        <a:latin typeface="Times New Roman" panose="02020603050405020304" pitchFamily="18" charset="0"/>
                        <a:ea typeface="MS Mincho"/>
                      </a:endParaRPr>
                    </a:p>
                  </a:txBody>
                  <a:tcPr marL="68580" marR="68580" marT="0" marB="0" anchor="ctr"/>
                </a:tc>
              </a:tr>
              <a:tr h="210000">
                <a:tc>
                  <a:txBody>
                    <a:bodyPr/>
                    <a:lstStyle/>
                    <a:p>
                      <a:pPr algn="ctr" fontAlgn="base" hangingPunct="0">
                        <a:spcAft>
                          <a:spcPts val="0"/>
                        </a:spcAft>
                      </a:pPr>
                      <a:r>
                        <a:rPr lang="en-GB" sz="1400">
                          <a:effectLst/>
                        </a:rPr>
                        <a:t>3</a:t>
                      </a:r>
                      <a:endParaRPr lang="en-US" sz="160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a:effectLst/>
                        </a:rPr>
                        <a:t>500</a:t>
                      </a:r>
                      <a:endParaRPr lang="en-US" sz="160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dirty="0">
                          <a:effectLst/>
                        </a:rPr>
                        <a:t>10</a:t>
                      </a:r>
                      <a:endParaRPr lang="en-US" sz="1600" dirty="0">
                        <a:effectLst/>
                        <a:latin typeface="Times New Roman" panose="02020603050405020304" pitchFamily="18" charset="0"/>
                        <a:ea typeface="MS Mincho"/>
                      </a:endParaRPr>
                    </a:p>
                  </a:txBody>
                  <a:tcPr marL="68580" marR="68580" marT="0" marB="0" anchor="ctr"/>
                </a:tc>
              </a:tr>
              <a:tr h="210000">
                <a:tc>
                  <a:txBody>
                    <a:bodyPr/>
                    <a:lstStyle/>
                    <a:p>
                      <a:pPr algn="ctr" fontAlgn="base" hangingPunct="0">
                        <a:spcAft>
                          <a:spcPts val="0"/>
                        </a:spcAft>
                      </a:pPr>
                      <a:r>
                        <a:rPr lang="en-GB" sz="1400">
                          <a:effectLst/>
                        </a:rPr>
                        <a:t>4</a:t>
                      </a:r>
                      <a:endParaRPr lang="en-US" sz="160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a:effectLst/>
                        </a:rPr>
                        <a:t>300</a:t>
                      </a:r>
                      <a:endParaRPr lang="en-US" sz="160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dirty="0">
                          <a:effectLst/>
                        </a:rPr>
                        <a:t>50</a:t>
                      </a:r>
                      <a:endParaRPr lang="en-US" sz="1600" dirty="0">
                        <a:effectLst/>
                        <a:latin typeface="Times New Roman" panose="02020603050405020304" pitchFamily="18" charset="0"/>
                        <a:ea typeface="MS Mincho"/>
                      </a:endParaRPr>
                    </a:p>
                  </a:txBody>
                  <a:tcPr marL="68580" marR="68580" marT="0" marB="0" anchor="ctr"/>
                </a:tc>
              </a:tr>
              <a:tr h="210000">
                <a:tc>
                  <a:txBody>
                    <a:bodyPr/>
                    <a:lstStyle/>
                    <a:p>
                      <a:pPr algn="ctr" fontAlgn="base" hangingPunct="0">
                        <a:spcAft>
                          <a:spcPts val="0"/>
                        </a:spcAft>
                      </a:pPr>
                      <a:r>
                        <a:rPr lang="en-GB" sz="1400">
                          <a:effectLst/>
                        </a:rPr>
                        <a:t>5</a:t>
                      </a:r>
                      <a:endParaRPr lang="en-US" sz="160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a:effectLst/>
                        </a:rPr>
                        <a:t>200</a:t>
                      </a:r>
                      <a:endParaRPr lang="en-US" sz="1600">
                        <a:effectLst/>
                        <a:latin typeface="Times New Roman" panose="02020603050405020304" pitchFamily="18" charset="0"/>
                        <a:ea typeface="MS Mincho"/>
                      </a:endParaRPr>
                    </a:p>
                  </a:txBody>
                  <a:tcPr marL="68580" marR="68580" marT="0" marB="0" anchor="ctr"/>
                </a:tc>
                <a:tc>
                  <a:txBody>
                    <a:bodyPr/>
                    <a:lstStyle/>
                    <a:p>
                      <a:pPr algn="ctr" fontAlgn="base" hangingPunct="0">
                        <a:spcAft>
                          <a:spcPts val="0"/>
                        </a:spcAft>
                      </a:pPr>
                      <a:r>
                        <a:rPr lang="en-GB" sz="1400" dirty="0">
                          <a:effectLst/>
                        </a:rPr>
                        <a:t>30</a:t>
                      </a:r>
                      <a:endParaRPr lang="en-US" sz="1600" dirty="0">
                        <a:effectLst/>
                        <a:latin typeface="Times New Roman" panose="02020603050405020304" pitchFamily="18" charset="0"/>
                        <a:ea typeface="MS Mincho"/>
                      </a:endParaRPr>
                    </a:p>
                  </a:txBody>
                  <a:tcPr marL="68580" marR="68580" marT="0" marB="0" anchor="ctr"/>
                </a:tc>
              </a:tr>
            </a:tbl>
          </a:graphicData>
        </a:graphic>
      </p:graphicFrame>
    </p:spTree>
    <p:extLst>
      <p:ext uri="{BB962C8B-B14F-4D97-AF65-F5344CB8AC3E}">
        <p14:creationId xmlns:p14="http://schemas.microsoft.com/office/powerpoint/2010/main" val="4199215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0031"/>
            <a:ext cx="10515600" cy="1325563"/>
          </a:xfrm>
        </p:spPr>
        <p:txBody>
          <a:bodyPr/>
          <a:lstStyle/>
          <a:p>
            <a:pPr algn="ctr"/>
            <a:r>
              <a:rPr lang="en-US" dirty="0"/>
              <a:t>Way </a:t>
            </a:r>
            <a:r>
              <a:rPr lang="en-US" dirty="0" smtClean="0"/>
              <a:t>Forward – Deployment Scenario: SFN</a:t>
            </a:r>
            <a:endParaRPr lang="en-US" strike="sngStrike" dirty="0">
              <a:solidFill>
                <a:srgbClr val="FF0000"/>
              </a:solidFill>
            </a:endParaRPr>
          </a:p>
        </p:txBody>
      </p:sp>
      <p:sp>
        <p:nvSpPr>
          <p:cNvPr id="4" name="Content Placeholder 3"/>
          <p:cNvSpPr>
            <a:spLocks noGrp="1"/>
          </p:cNvSpPr>
          <p:nvPr>
            <p:ph idx="1"/>
          </p:nvPr>
        </p:nvSpPr>
        <p:spPr>
          <a:xfrm>
            <a:off x="838200" y="1353832"/>
            <a:ext cx="10515600" cy="5254137"/>
          </a:xfrm>
        </p:spPr>
        <p:txBody>
          <a:bodyPr>
            <a:normAutofit/>
          </a:bodyPr>
          <a:lstStyle/>
          <a:p>
            <a:pPr lvl="0" hangingPunct="0">
              <a:spcBef>
                <a:spcPts val="1200"/>
              </a:spcBef>
            </a:pPr>
            <a:r>
              <a:rPr lang="en-US" altLang="zh-CN" b="1" dirty="0" smtClean="0"/>
              <a:t>Unidirectional SFN and Bidirectional SFN</a:t>
            </a:r>
            <a:endParaRPr lang="en-US" b="1" dirty="0"/>
          </a:p>
          <a:p>
            <a:pPr lvl="1" hangingPunct="0"/>
            <a:r>
              <a:rPr lang="en-US" i="1" dirty="0"/>
              <a:t>RAN4 </a:t>
            </a:r>
            <a:r>
              <a:rPr lang="en-US" i="1" dirty="0" smtClean="0"/>
              <a:t>consider </a:t>
            </a:r>
            <a:r>
              <a:rPr lang="en-US" i="1" dirty="0"/>
              <a:t>unidirectional SFN for FR2 HST, i.e., one panel per RRH pointed to the same direction for all RRHs.</a:t>
            </a:r>
            <a:endParaRPr lang="en-US" dirty="0"/>
          </a:p>
          <a:p>
            <a:pPr lvl="1" hangingPunct="0"/>
            <a:r>
              <a:rPr lang="en-US" i="1" dirty="0" smtClean="0"/>
              <a:t>RAN4 consider bidirectional </a:t>
            </a:r>
            <a:r>
              <a:rPr lang="en-US" i="1" dirty="0"/>
              <a:t>SFN with </a:t>
            </a:r>
            <a:endParaRPr lang="en-US" dirty="0"/>
          </a:p>
          <a:p>
            <a:pPr lvl="2" hangingPunct="0"/>
            <a:r>
              <a:rPr lang="en-US" i="1" dirty="0"/>
              <a:t>one panel per RRH, i.e., signals to opposite directions along </a:t>
            </a:r>
            <a:r>
              <a:rPr lang="en-US" i="1" dirty="0" smtClean="0"/>
              <a:t>tracks</a:t>
            </a:r>
            <a:endParaRPr lang="en-US" dirty="0"/>
          </a:p>
          <a:p>
            <a:pPr lvl="2" hangingPunct="0"/>
            <a:r>
              <a:rPr lang="en-US" i="1" dirty="0"/>
              <a:t>two panels per </a:t>
            </a:r>
            <a:r>
              <a:rPr lang="en-US" i="1" dirty="0" smtClean="0"/>
              <a:t>RRH.</a:t>
            </a:r>
            <a:endParaRPr lang="en-US" dirty="0"/>
          </a:p>
          <a:p>
            <a:pPr lvl="1" hangingPunct="0"/>
            <a:r>
              <a:rPr lang="en-US" i="1" dirty="0"/>
              <a:t>SFN needs to be further clarified:</a:t>
            </a:r>
            <a:endParaRPr lang="en-US" dirty="0"/>
          </a:p>
          <a:p>
            <a:pPr lvl="2" hangingPunct="0"/>
            <a:r>
              <a:rPr lang="en-US" i="1" dirty="0"/>
              <a:t>SFN Interpretation-1: All RRHs under one BBU transmit the same signal.</a:t>
            </a:r>
            <a:endParaRPr lang="en-US" dirty="0"/>
          </a:p>
          <a:p>
            <a:pPr lvl="3" hangingPunct="0"/>
            <a:r>
              <a:rPr lang="en-US" i="1" dirty="0"/>
              <a:t>Selected RRH(s) for TX, depending on DPS </a:t>
            </a:r>
            <a:r>
              <a:rPr lang="en-US" i="1" dirty="0" err="1"/>
              <a:t>Tx</a:t>
            </a:r>
            <a:r>
              <a:rPr lang="en-US" i="1" dirty="0"/>
              <a:t> mode is used or not.</a:t>
            </a:r>
            <a:endParaRPr lang="en-US" dirty="0"/>
          </a:p>
          <a:p>
            <a:pPr lvl="2" hangingPunct="0"/>
            <a:r>
              <a:rPr lang="en-US" i="1" dirty="0"/>
              <a:t>SFN Interpretation-2: All RRHs under one BBU in the same cell ID, but for different TCI</a:t>
            </a:r>
            <a:r>
              <a:rPr lang="en-US" i="1" dirty="0" smtClean="0"/>
              <a:t>.</a:t>
            </a:r>
          </a:p>
          <a:p>
            <a:pPr lvl="2" hangingPunct="0"/>
            <a:r>
              <a:rPr lang="en-US" dirty="0" smtClean="0"/>
              <a:t>Other </a:t>
            </a:r>
            <a:r>
              <a:rPr lang="en-US" dirty="0"/>
              <a:t>interpretation is not precluded.</a:t>
            </a:r>
          </a:p>
          <a:p>
            <a:pPr lvl="1" hangingPunct="0"/>
            <a:endParaRPr lang="en-US" dirty="0"/>
          </a:p>
          <a:p>
            <a:pPr lvl="2"/>
            <a:endParaRPr lang="zh-CN" altLang="zh-CN" sz="1600" dirty="0"/>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3</a:t>
            </a:fld>
            <a:endParaRPr lang="en-US" dirty="0"/>
          </a:p>
        </p:txBody>
      </p:sp>
    </p:spTree>
    <p:extLst>
      <p:ext uri="{BB962C8B-B14F-4D97-AF65-F5344CB8AC3E}">
        <p14:creationId xmlns:p14="http://schemas.microsoft.com/office/powerpoint/2010/main" val="29549024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0031"/>
            <a:ext cx="10515600" cy="1325563"/>
          </a:xfrm>
        </p:spPr>
        <p:txBody>
          <a:bodyPr>
            <a:normAutofit/>
          </a:bodyPr>
          <a:lstStyle/>
          <a:p>
            <a:pPr algn="ctr"/>
            <a:r>
              <a:rPr lang="en-US" sz="4000" dirty="0"/>
              <a:t>Way </a:t>
            </a:r>
            <a:r>
              <a:rPr lang="en-US" sz="4000" dirty="0" smtClean="0"/>
              <a:t>Forward – Deployment </a:t>
            </a:r>
            <a:r>
              <a:rPr lang="en-US" sz="4000" dirty="0" err="1" smtClean="0"/>
              <a:t>Scn</a:t>
            </a:r>
            <a:r>
              <a:rPr lang="en-US" sz="4000" dirty="0" smtClean="0"/>
              <a:t>.: RRH Parameters</a:t>
            </a:r>
            <a:endParaRPr lang="en-US" sz="4000" strike="sngStrike" dirty="0">
              <a:solidFill>
                <a:srgbClr val="FF0000"/>
              </a:solidFill>
            </a:endParaRPr>
          </a:p>
        </p:txBody>
      </p:sp>
      <p:sp>
        <p:nvSpPr>
          <p:cNvPr id="4" name="Content Placeholder 3"/>
          <p:cNvSpPr>
            <a:spLocks noGrp="1"/>
          </p:cNvSpPr>
          <p:nvPr>
            <p:ph idx="1"/>
          </p:nvPr>
        </p:nvSpPr>
        <p:spPr>
          <a:xfrm>
            <a:off x="838200" y="1353832"/>
            <a:ext cx="10515600" cy="5254137"/>
          </a:xfrm>
        </p:spPr>
        <p:txBody>
          <a:bodyPr>
            <a:normAutofit fontScale="70000" lnSpcReduction="20000"/>
          </a:bodyPr>
          <a:lstStyle/>
          <a:p>
            <a:pPr lvl="0" hangingPunct="0">
              <a:spcBef>
                <a:spcPts val="1200"/>
              </a:spcBef>
            </a:pPr>
            <a:r>
              <a:rPr lang="en-US" altLang="zh-CN" b="1" dirty="0"/>
              <a:t>Number of </a:t>
            </a:r>
            <a:r>
              <a:rPr lang="en-US" altLang="zh-CN" b="1" dirty="0" smtClean="0"/>
              <a:t>RRH sites </a:t>
            </a:r>
            <a:r>
              <a:rPr lang="en-US" altLang="zh-CN" b="1" dirty="0"/>
              <a:t>per </a:t>
            </a:r>
            <a:r>
              <a:rPr lang="en-US" altLang="zh-CN" b="1" dirty="0" smtClean="0"/>
              <a:t>BBU:</a:t>
            </a:r>
          </a:p>
          <a:p>
            <a:pPr lvl="1"/>
            <a:r>
              <a:rPr lang="en-US" dirty="0" smtClean="0"/>
              <a:t>[1 to 4]RRHs sites </a:t>
            </a:r>
            <a:r>
              <a:rPr lang="en-US" dirty="0"/>
              <a:t>per BBU</a:t>
            </a:r>
          </a:p>
          <a:p>
            <a:pPr lvl="2"/>
            <a:r>
              <a:rPr lang="en-US" dirty="0"/>
              <a:t>Other values are not precluded;</a:t>
            </a:r>
          </a:p>
          <a:p>
            <a:pPr lvl="2"/>
            <a:r>
              <a:rPr lang="en-US" dirty="0"/>
              <a:t>Depending on companies’ further feasibility study on SFN deployment scenario.  </a:t>
            </a:r>
          </a:p>
          <a:p>
            <a:pPr hangingPunct="0">
              <a:spcBef>
                <a:spcPts val="1200"/>
              </a:spcBef>
            </a:pPr>
            <a:r>
              <a:rPr lang="en-US" altLang="zh-CN" b="1" dirty="0"/>
              <a:t>Number of Analog Beams per panel in RRH:</a:t>
            </a:r>
          </a:p>
          <a:p>
            <a:pPr lvl="1"/>
            <a:r>
              <a:rPr lang="en-US" altLang="zh-CN" dirty="0" smtClean="0"/>
              <a:t>[</a:t>
            </a:r>
            <a:r>
              <a:rPr lang="en-US" altLang="zh-CN" dirty="0"/>
              <a:t>1,2,4] analog beam(s) per panel in RRH</a:t>
            </a:r>
          </a:p>
          <a:p>
            <a:pPr lvl="2"/>
            <a:r>
              <a:rPr lang="en-US" altLang="zh-CN" dirty="0" smtClean="0"/>
              <a:t>Other </a:t>
            </a:r>
            <a:r>
              <a:rPr lang="en-US" altLang="zh-CN" dirty="0"/>
              <a:t>values are not precluded;</a:t>
            </a:r>
          </a:p>
          <a:p>
            <a:pPr lvl="2"/>
            <a:r>
              <a:rPr lang="en-US" altLang="zh-CN" dirty="0" smtClean="0"/>
              <a:t>Depending </a:t>
            </a:r>
            <a:r>
              <a:rPr lang="en-US" altLang="zh-CN" dirty="0"/>
              <a:t>on companies’ further feasibility study on link-budget and mobility</a:t>
            </a:r>
          </a:p>
          <a:p>
            <a:pPr marL="228600" lvl="1" hangingPunct="0">
              <a:spcBef>
                <a:spcPts val="1200"/>
              </a:spcBef>
            </a:pPr>
            <a:r>
              <a:rPr lang="en-US" altLang="zh-CN" sz="2800" b="1" dirty="0"/>
              <a:t>SSB index to Beam Mapping: </a:t>
            </a:r>
          </a:p>
          <a:p>
            <a:pPr lvl="1" hangingPunct="0"/>
            <a:r>
              <a:rPr lang="en-US" dirty="0"/>
              <a:t>FFS the impact of following options for SSB index to Beam mapping: </a:t>
            </a:r>
          </a:p>
          <a:p>
            <a:pPr lvl="2" hangingPunct="0"/>
            <a:r>
              <a:rPr lang="en-US" dirty="0"/>
              <a:t>Option 1: </a:t>
            </a:r>
          </a:p>
          <a:p>
            <a:pPr lvl="3" hangingPunct="0"/>
            <a:r>
              <a:rPr lang="en-US" dirty="0"/>
              <a:t>All RRHs (connected to one BBU with fiber) share the same cell ID</a:t>
            </a:r>
          </a:p>
          <a:p>
            <a:pPr lvl="3" hangingPunct="0"/>
            <a:r>
              <a:rPr lang="en-US" dirty="0"/>
              <a:t>All RRHs under the same cell use the same set of SSB indexes, e.g., all RRHs use SSB-0 to SSB-3. </a:t>
            </a:r>
          </a:p>
          <a:p>
            <a:pPr lvl="2" hangingPunct="0"/>
            <a:r>
              <a:rPr lang="en-US" dirty="0"/>
              <a:t>Option 2: </a:t>
            </a:r>
          </a:p>
          <a:p>
            <a:pPr lvl="3" hangingPunct="0"/>
            <a:r>
              <a:rPr lang="en-US" dirty="0"/>
              <a:t>All RRHs (connected to one BBU with fiber) share the same cell ID</a:t>
            </a:r>
          </a:p>
          <a:p>
            <a:pPr lvl="3" hangingPunct="0"/>
            <a:r>
              <a:rPr lang="en-US" dirty="0" smtClean="0"/>
              <a:t>RRHs </a:t>
            </a:r>
            <a:r>
              <a:rPr lang="en-US" dirty="0"/>
              <a:t>under the same cell use the different sets of SSB indexes, e.g., RRH-1 uses SSB-0 to SSB-3, RRH-2 uses SSB-4 to SSB-7. </a:t>
            </a:r>
          </a:p>
          <a:p>
            <a:pPr marL="228600" lvl="1" hangingPunct="0">
              <a:spcBef>
                <a:spcPts val="1200"/>
              </a:spcBef>
            </a:pPr>
            <a:r>
              <a:rPr lang="en-US" altLang="zh-CN" sz="2900" b="1" dirty="0"/>
              <a:t>RRH antenna array orientation: </a:t>
            </a:r>
          </a:p>
          <a:p>
            <a:pPr lvl="1"/>
            <a:r>
              <a:rPr lang="en-US" altLang="zh-CN" dirty="0" smtClean="0"/>
              <a:t>FFS </a:t>
            </a:r>
            <a:r>
              <a:rPr lang="en-US" altLang="zh-CN" dirty="0"/>
              <a:t>the impact of following options for RRH antenna array orientation: </a:t>
            </a:r>
          </a:p>
          <a:p>
            <a:pPr lvl="2"/>
            <a:r>
              <a:rPr lang="en-US" altLang="zh-CN" dirty="0" smtClean="0"/>
              <a:t>Option </a:t>
            </a:r>
            <a:r>
              <a:rPr lang="en-US" altLang="zh-CN" dirty="0"/>
              <a:t>1: RRH panel </a:t>
            </a:r>
            <a:r>
              <a:rPr lang="en-US" altLang="zh-CN" dirty="0" err="1"/>
              <a:t>boresight</a:t>
            </a:r>
            <a:r>
              <a:rPr lang="en-US" altLang="zh-CN" dirty="0"/>
              <a:t> pointed to the railway in the middle point between 2 RRHs </a:t>
            </a:r>
          </a:p>
          <a:p>
            <a:pPr lvl="2"/>
            <a:r>
              <a:rPr lang="en-US" altLang="zh-CN" dirty="0" smtClean="0"/>
              <a:t>Option </a:t>
            </a:r>
            <a:r>
              <a:rPr lang="en-US" altLang="zh-CN" dirty="0"/>
              <a:t>2: RRH panel </a:t>
            </a:r>
            <a:r>
              <a:rPr lang="en-US" altLang="zh-CN" dirty="0" err="1"/>
              <a:t>boresight</a:t>
            </a:r>
            <a:r>
              <a:rPr lang="en-US" altLang="zh-CN" dirty="0"/>
              <a:t> pointed to the railway at the distance of Ds (projection of the neighboring RRH on the railway</a:t>
            </a:r>
            <a:r>
              <a:rPr lang="en-US" altLang="zh-CN" dirty="0" smtClean="0"/>
              <a:t>)</a:t>
            </a:r>
          </a:p>
          <a:p>
            <a:pPr lvl="2"/>
            <a:r>
              <a:rPr lang="en-US" altLang="zh-CN" dirty="0" smtClean="0"/>
              <a:t>Other option is not precluded. </a:t>
            </a:r>
            <a:endParaRPr lang="en-US" altLang="zh-CN" dirty="0"/>
          </a:p>
          <a:p>
            <a:pPr lvl="1"/>
            <a:endParaRPr lang="zh-CN" altLang="zh-CN" dirty="0"/>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4</a:t>
            </a:fld>
            <a:endParaRPr lang="en-US" dirty="0"/>
          </a:p>
        </p:txBody>
      </p:sp>
    </p:spTree>
    <p:extLst>
      <p:ext uri="{BB962C8B-B14F-4D97-AF65-F5344CB8AC3E}">
        <p14:creationId xmlns:p14="http://schemas.microsoft.com/office/powerpoint/2010/main" val="3054837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0031"/>
            <a:ext cx="10515600" cy="1325563"/>
          </a:xfrm>
        </p:spPr>
        <p:txBody>
          <a:bodyPr>
            <a:normAutofit/>
          </a:bodyPr>
          <a:lstStyle/>
          <a:p>
            <a:pPr algn="ctr"/>
            <a:r>
              <a:rPr lang="en-US" sz="4000" dirty="0"/>
              <a:t>Way </a:t>
            </a:r>
            <a:r>
              <a:rPr lang="en-US" sz="4000" dirty="0" smtClean="0"/>
              <a:t>Forward – Deployment </a:t>
            </a:r>
            <a:r>
              <a:rPr lang="en-US" sz="4000" dirty="0" err="1" smtClean="0"/>
              <a:t>Scn</a:t>
            </a:r>
            <a:r>
              <a:rPr lang="en-US" sz="4000" dirty="0" smtClean="0"/>
              <a:t>.: CPE Parameters</a:t>
            </a:r>
            <a:endParaRPr lang="en-US" sz="4000" strike="sngStrike" dirty="0">
              <a:solidFill>
                <a:srgbClr val="FF0000"/>
              </a:solidFill>
            </a:endParaRPr>
          </a:p>
        </p:txBody>
      </p:sp>
      <p:sp>
        <p:nvSpPr>
          <p:cNvPr id="4" name="Content Placeholder 3"/>
          <p:cNvSpPr>
            <a:spLocks noGrp="1"/>
          </p:cNvSpPr>
          <p:nvPr>
            <p:ph idx="1"/>
          </p:nvPr>
        </p:nvSpPr>
        <p:spPr>
          <a:xfrm>
            <a:off x="838200" y="1353832"/>
            <a:ext cx="10515600" cy="5254137"/>
          </a:xfrm>
        </p:spPr>
        <p:txBody>
          <a:bodyPr>
            <a:normAutofit/>
          </a:bodyPr>
          <a:lstStyle/>
          <a:p>
            <a:pPr lvl="0" hangingPunct="0">
              <a:spcBef>
                <a:spcPts val="1200"/>
              </a:spcBef>
            </a:pPr>
            <a:r>
              <a:rPr lang="en-US" altLang="zh-CN" b="1" dirty="0"/>
              <a:t>Number of </a:t>
            </a:r>
            <a:r>
              <a:rPr lang="en-US" altLang="zh-CN" b="1" dirty="0" smtClean="0"/>
              <a:t>panels per CPE:</a:t>
            </a:r>
          </a:p>
          <a:p>
            <a:pPr lvl="1"/>
            <a:r>
              <a:rPr lang="en-US" dirty="0" smtClean="0"/>
              <a:t>FFS </a:t>
            </a:r>
            <a:r>
              <a:rPr lang="en-US" dirty="0"/>
              <a:t>the number of panel(s) per CPE: </a:t>
            </a:r>
          </a:p>
          <a:p>
            <a:pPr lvl="2"/>
            <a:r>
              <a:rPr lang="en-US" dirty="0" smtClean="0"/>
              <a:t>To </a:t>
            </a:r>
            <a:r>
              <a:rPr lang="en-US" dirty="0"/>
              <a:t>be combined with the analysis on </a:t>
            </a:r>
            <a:r>
              <a:rPr lang="en-US" dirty="0" err="1"/>
              <a:t>uni</a:t>
            </a:r>
            <a:r>
              <a:rPr lang="en-US" dirty="0"/>
              <a:t>-/bi-directional SFN. </a:t>
            </a:r>
            <a:endParaRPr lang="en-US" dirty="0" smtClean="0"/>
          </a:p>
          <a:p>
            <a:pPr lvl="1"/>
            <a:r>
              <a:rPr lang="en-US" altLang="zh-CN" dirty="0" smtClean="0"/>
              <a:t>The number for </a:t>
            </a:r>
            <a:r>
              <a:rPr lang="en-US" dirty="0" smtClean="0"/>
              <a:t>TX panel(s) and RX panel(s) could be discussed separately. </a:t>
            </a:r>
            <a:endParaRPr lang="en-US" dirty="0"/>
          </a:p>
          <a:p>
            <a:pPr hangingPunct="0">
              <a:spcBef>
                <a:spcPts val="1200"/>
              </a:spcBef>
            </a:pPr>
            <a:endParaRPr lang="en-US" altLang="zh-CN" b="1" dirty="0" smtClean="0"/>
          </a:p>
          <a:p>
            <a:pPr hangingPunct="0">
              <a:spcBef>
                <a:spcPts val="1200"/>
              </a:spcBef>
            </a:pPr>
            <a:r>
              <a:rPr lang="en-US" altLang="zh-CN" b="1" dirty="0" smtClean="0"/>
              <a:t>Placement of CPE panel(s): </a:t>
            </a:r>
          </a:p>
          <a:p>
            <a:pPr lvl="1"/>
            <a:r>
              <a:rPr lang="en-US" altLang="zh-CN" dirty="0"/>
              <a:t>FFS the placement of CPE panels, i.e., the bore-sight </a:t>
            </a:r>
            <a:r>
              <a:rPr lang="en-US" altLang="zh-CN" dirty="0" smtClean="0"/>
              <a:t>direction(s) </a:t>
            </a:r>
            <a:r>
              <a:rPr lang="en-US" altLang="zh-CN" dirty="0"/>
              <a:t>of CPE panel(s)</a:t>
            </a:r>
          </a:p>
          <a:p>
            <a:pPr hangingPunct="0">
              <a:spcBef>
                <a:spcPts val="1200"/>
              </a:spcBef>
            </a:pPr>
            <a:endParaRPr lang="en-US" altLang="zh-CN" b="1" dirty="0" smtClean="0"/>
          </a:p>
          <a:p>
            <a:pPr hangingPunct="0">
              <a:spcBef>
                <a:spcPts val="1200"/>
              </a:spcBef>
            </a:pPr>
            <a:r>
              <a:rPr lang="en-US" altLang="zh-CN" b="1" dirty="0" smtClean="0"/>
              <a:t>Number </a:t>
            </a:r>
            <a:r>
              <a:rPr lang="en-US" altLang="zh-CN" b="1" dirty="0"/>
              <a:t>of CPE devices:</a:t>
            </a:r>
          </a:p>
          <a:p>
            <a:pPr lvl="1"/>
            <a:r>
              <a:rPr lang="en-US" altLang="zh-CN" dirty="0" smtClean="0"/>
              <a:t>FFS </a:t>
            </a:r>
            <a:r>
              <a:rPr lang="en-US" altLang="zh-CN" dirty="0"/>
              <a:t>the impact of the number of CPE per train/carriage on RAN4 requirement</a:t>
            </a:r>
            <a:r>
              <a:rPr lang="en-US" altLang="zh-CN" dirty="0" smtClean="0"/>
              <a:t>.</a:t>
            </a:r>
          </a:p>
          <a:p>
            <a:pPr lvl="1"/>
            <a:endParaRPr lang="en-US" altLang="zh-CN" dirty="0"/>
          </a:p>
          <a:p>
            <a:pPr lvl="2"/>
            <a:endParaRPr lang="en-US" altLang="zh-CN" dirty="0"/>
          </a:p>
          <a:p>
            <a:pPr lvl="1"/>
            <a:endParaRPr lang="en-US" altLang="zh-CN" dirty="0"/>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5</a:t>
            </a:fld>
            <a:endParaRPr lang="en-US" dirty="0"/>
          </a:p>
        </p:txBody>
      </p:sp>
    </p:spTree>
    <p:extLst>
      <p:ext uri="{BB962C8B-B14F-4D97-AF65-F5344CB8AC3E}">
        <p14:creationId xmlns:p14="http://schemas.microsoft.com/office/powerpoint/2010/main" val="22900916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0031"/>
            <a:ext cx="10515600" cy="1325563"/>
          </a:xfrm>
        </p:spPr>
        <p:txBody>
          <a:bodyPr>
            <a:normAutofit/>
          </a:bodyPr>
          <a:lstStyle/>
          <a:p>
            <a:pPr algn="ctr"/>
            <a:r>
              <a:rPr lang="en-US" dirty="0"/>
              <a:t>Way </a:t>
            </a:r>
            <a:r>
              <a:rPr lang="en-US" dirty="0" smtClean="0"/>
              <a:t>Forward – Evaluation Parameters (1/2)</a:t>
            </a:r>
            <a:endParaRPr lang="en-US" strike="sngStrike" dirty="0">
              <a:solidFill>
                <a:srgbClr val="FF0000"/>
              </a:solidFill>
            </a:endParaRPr>
          </a:p>
        </p:txBody>
      </p:sp>
      <p:sp>
        <p:nvSpPr>
          <p:cNvPr id="4" name="Content Placeholder 3"/>
          <p:cNvSpPr>
            <a:spLocks noGrp="1"/>
          </p:cNvSpPr>
          <p:nvPr>
            <p:ph idx="1"/>
          </p:nvPr>
        </p:nvSpPr>
        <p:spPr>
          <a:xfrm>
            <a:off x="838200" y="1353832"/>
            <a:ext cx="10515600" cy="5254137"/>
          </a:xfrm>
        </p:spPr>
        <p:txBody>
          <a:bodyPr>
            <a:normAutofit lnSpcReduction="10000"/>
          </a:bodyPr>
          <a:lstStyle/>
          <a:p>
            <a:pPr lvl="0" hangingPunct="0">
              <a:spcBef>
                <a:spcPts val="1200"/>
              </a:spcBef>
            </a:pPr>
            <a:r>
              <a:rPr lang="en-US" altLang="zh-CN" sz="2000" b="1" dirty="0"/>
              <a:t>RRH antenna array parameters for evaluation:</a:t>
            </a:r>
            <a:endParaRPr lang="en-US" altLang="zh-CN" sz="2000" b="1" dirty="0" smtClean="0"/>
          </a:p>
          <a:p>
            <a:pPr lvl="1"/>
            <a:r>
              <a:rPr lang="en-US" sz="1800" dirty="0" smtClean="0"/>
              <a:t>RAN4 </a:t>
            </a:r>
            <a:r>
              <a:rPr lang="en-US" sz="1800" dirty="0"/>
              <a:t>perform FR2 HST feasibility study based on following RRH antenna array parameters for evaluation: </a:t>
            </a:r>
          </a:p>
          <a:p>
            <a:pPr lvl="2"/>
            <a:r>
              <a:rPr lang="en-US" sz="1400" dirty="0" smtClean="0"/>
              <a:t>RAN1 </a:t>
            </a:r>
            <a:r>
              <a:rPr lang="en-US" sz="1400" dirty="0"/>
              <a:t>assumption: 2 ports: [Mg, Ng, M, N, P]=[1, 1, 4, 8, 2] </a:t>
            </a:r>
          </a:p>
          <a:p>
            <a:pPr lvl="2"/>
            <a:r>
              <a:rPr lang="en-US" sz="1400" dirty="0" smtClean="0"/>
              <a:t>2 </a:t>
            </a:r>
            <a:r>
              <a:rPr lang="en-US" sz="1400" dirty="0"/>
              <a:t>ports: [Mg, Ng, M, N, P]=[1, 1, 8, 8, 2]</a:t>
            </a:r>
          </a:p>
          <a:p>
            <a:pPr lvl="2"/>
            <a:r>
              <a:rPr lang="en-US" sz="1400" dirty="0" smtClean="0"/>
              <a:t>Other </a:t>
            </a:r>
            <a:r>
              <a:rPr lang="en-US" sz="1400" dirty="0"/>
              <a:t>options are not precluded. </a:t>
            </a:r>
          </a:p>
          <a:p>
            <a:pPr hangingPunct="0">
              <a:spcBef>
                <a:spcPts val="1200"/>
              </a:spcBef>
            </a:pPr>
            <a:r>
              <a:rPr lang="en-US" altLang="zh-CN" sz="2000" b="1" dirty="0"/>
              <a:t>RRH antenna element parameters for evaluation:</a:t>
            </a:r>
          </a:p>
          <a:p>
            <a:pPr lvl="1"/>
            <a:r>
              <a:rPr lang="en-US" altLang="zh-CN" sz="1800" dirty="0" smtClean="0"/>
              <a:t>RAN4 </a:t>
            </a:r>
            <a:r>
              <a:rPr lang="en-US" altLang="zh-CN" sz="1800" dirty="0"/>
              <a:t>use the following RAN1 assumption for BS evaluation as </a:t>
            </a:r>
            <a:r>
              <a:rPr lang="en-US" altLang="zh-CN" sz="1800" dirty="0" smtClean="0"/>
              <a:t>baseline:</a:t>
            </a:r>
          </a:p>
          <a:p>
            <a:pPr lvl="2"/>
            <a:endParaRPr lang="en-US" altLang="zh-CN" sz="1600" dirty="0"/>
          </a:p>
          <a:p>
            <a:pPr lvl="1"/>
            <a:endParaRPr lang="en-US" altLang="zh-CN" sz="1800" dirty="0" smtClean="0"/>
          </a:p>
          <a:p>
            <a:pPr lvl="1"/>
            <a:endParaRPr lang="en-US" altLang="zh-CN" sz="1800" dirty="0"/>
          </a:p>
          <a:p>
            <a:pPr lvl="1"/>
            <a:endParaRPr lang="en-US" altLang="zh-CN" sz="1800" dirty="0" smtClean="0"/>
          </a:p>
          <a:p>
            <a:pPr lvl="1"/>
            <a:endParaRPr lang="en-US" altLang="zh-CN" sz="1800" dirty="0"/>
          </a:p>
          <a:p>
            <a:pPr lvl="1"/>
            <a:endParaRPr lang="en-US" altLang="zh-CN" sz="1800" dirty="0" smtClean="0"/>
          </a:p>
          <a:p>
            <a:pPr lvl="1"/>
            <a:endParaRPr lang="en-US" altLang="zh-CN" sz="1800" dirty="0" smtClean="0"/>
          </a:p>
          <a:p>
            <a:pPr lvl="1"/>
            <a:endParaRPr lang="en-US" altLang="zh-CN" sz="1800" dirty="0"/>
          </a:p>
          <a:p>
            <a:pPr lvl="1"/>
            <a:endParaRPr lang="en-US" altLang="zh-CN" sz="1800" dirty="0" smtClean="0"/>
          </a:p>
          <a:p>
            <a:pPr lvl="1"/>
            <a:r>
              <a:rPr lang="en-US" altLang="zh-CN" sz="1800" dirty="0" smtClean="0"/>
              <a:t>Other </a:t>
            </a:r>
            <a:r>
              <a:rPr lang="en-US" altLang="zh-CN" sz="1800" dirty="0"/>
              <a:t>assumptions are not precluded. </a:t>
            </a: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6</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802878301"/>
              </p:ext>
            </p:extLst>
          </p:nvPr>
        </p:nvGraphicFramePr>
        <p:xfrm>
          <a:off x="1673087" y="3619631"/>
          <a:ext cx="9680713" cy="2407862"/>
        </p:xfrm>
        <a:graphic>
          <a:graphicData uri="http://schemas.openxmlformats.org/drawingml/2006/table">
            <a:tbl>
              <a:tblPr firstCol="1" bandRow="1">
                <a:tableStyleId>{5C22544A-7EE6-4342-B048-85BDC9FD1C3A}</a:tableStyleId>
              </a:tblPr>
              <a:tblGrid>
                <a:gridCol w="1506478"/>
                <a:gridCol w="4281409"/>
                <a:gridCol w="3892826"/>
              </a:tblGrid>
              <a:tr h="828000">
                <a:tc rowSpan="4">
                  <a:txBody>
                    <a:bodyPr/>
                    <a:lstStyle/>
                    <a:p>
                      <a:pPr>
                        <a:spcAft>
                          <a:spcPts val="0"/>
                        </a:spcAft>
                      </a:pPr>
                      <a:r>
                        <a:rPr lang="en-GB" sz="1400" dirty="0">
                          <a:effectLst/>
                        </a:rPr>
                        <a:t>Radiation power pattern of a single antenna element for TRP</a:t>
                      </a:r>
                      <a:endParaRPr lang="en-US" sz="1800" dirty="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0"/>
                        </a:spcAft>
                      </a:pPr>
                      <a:r>
                        <a:rPr lang="en-GB" sz="1400" dirty="0">
                          <a:effectLst/>
                        </a:rPr>
                        <a:t>Vertical cut of the radiation power pattern (dB)</a:t>
                      </a:r>
                      <a:endParaRPr lang="en-US" sz="1800" dirty="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0"/>
                        </a:spcAft>
                      </a:pPr>
                      <a:endParaRPr lang="en-GB" sz="1400" dirty="0">
                        <a:effectLst/>
                        <a:latin typeface="Times" panose="02020603050405020304" pitchFamily="18" charset="0"/>
                        <a:ea typeface="Malgun Gothic" panose="020B0503020000020004" pitchFamily="34" charset="-127"/>
                        <a:cs typeface="Times" panose="02020603050405020304" pitchFamily="18" charset="0"/>
                      </a:endParaRPr>
                    </a:p>
                  </a:txBody>
                  <a:tcPr marL="68580" marR="68580" marT="0" marB="0"/>
                </a:tc>
              </a:tr>
              <a:tr h="828000">
                <a:tc vMerge="1">
                  <a:txBody>
                    <a:bodyPr/>
                    <a:lstStyle/>
                    <a:p>
                      <a:endParaRPr lang="en-US"/>
                    </a:p>
                  </a:txBody>
                  <a:tcPr/>
                </a:tc>
                <a:tc>
                  <a:txBody>
                    <a:bodyPr/>
                    <a:lstStyle/>
                    <a:p>
                      <a:pPr>
                        <a:spcAft>
                          <a:spcPts val="0"/>
                        </a:spcAft>
                      </a:pPr>
                      <a:r>
                        <a:rPr lang="en-GB" sz="1400" dirty="0">
                          <a:effectLst/>
                        </a:rPr>
                        <a:t>Horizontal cut of the radiation power pattern (dB)</a:t>
                      </a:r>
                      <a:endParaRPr lang="en-US" sz="1800" dirty="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0"/>
                        </a:spcAft>
                      </a:pPr>
                      <a:endParaRPr lang="en-GB" sz="1400" dirty="0">
                        <a:effectLst/>
                        <a:latin typeface="Times" panose="02020603050405020304" pitchFamily="18" charset="0"/>
                        <a:ea typeface="Malgun Gothic" panose="020B0503020000020004" pitchFamily="34" charset="-127"/>
                        <a:cs typeface="Times" panose="02020603050405020304" pitchFamily="18" charset="0"/>
                      </a:endParaRPr>
                    </a:p>
                  </a:txBody>
                  <a:tcPr marL="68580" marR="68580" marT="0" marB="0"/>
                </a:tc>
              </a:tr>
              <a:tr h="499862">
                <a:tc vMerge="1">
                  <a:txBody>
                    <a:bodyPr/>
                    <a:lstStyle/>
                    <a:p>
                      <a:endParaRPr lang="en-US"/>
                    </a:p>
                  </a:txBody>
                  <a:tcPr/>
                </a:tc>
                <a:tc>
                  <a:txBody>
                    <a:bodyPr/>
                    <a:lstStyle/>
                    <a:p>
                      <a:pPr>
                        <a:spcAft>
                          <a:spcPts val="0"/>
                        </a:spcAft>
                      </a:pPr>
                      <a:r>
                        <a:rPr lang="en-GB" sz="1400" dirty="0">
                          <a:effectLst/>
                        </a:rPr>
                        <a:t>3D radiation power pattern (dB)</a:t>
                      </a:r>
                      <a:endParaRPr lang="en-US" sz="1800" dirty="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0"/>
                        </a:spcAft>
                      </a:pPr>
                      <a:endParaRPr lang="en-GB" sz="1400" dirty="0">
                        <a:effectLst/>
                        <a:latin typeface="Times" panose="02020603050405020304" pitchFamily="18" charset="0"/>
                        <a:ea typeface="Malgun Gothic" panose="020B0503020000020004" pitchFamily="34" charset="-127"/>
                        <a:cs typeface="Times" panose="02020603050405020304" pitchFamily="18" charset="0"/>
                      </a:endParaRPr>
                    </a:p>
                  </a:txBody>
                  <a:tcPr marL="68580" marR="68580" marT="0" marB="0"/>
                </a:tc>
              </a:tr>
              <a:tr h="252000">
                <a:tc vMerge="1">
                  <a:txBody>
                    <a:bodyPr/>
                    <a:lstStyle/>
                    <a:p>
                      <a:endParaRPr lang="en-US"/>
                    </a:p>
                  </a:txBody>
                  <a:tcPr/>
                </a:tc>
                <a:tc>
                  <a:txBody>
                    <a:bodyPr/>
                    <a:lstStyle/>
                    <a:p>
                      <a:pPr>
                        <a:spcAft>
                          <a:spcPts val="0"/>
                        </a:spcAft>
                      </a:pPr>
                      <a:r>
                        <a:rPr lang="en-GB" sz="1400" dirty="0">
                          <a:solidFill>
                            <a:schemeClr val="tx1"/>
                          </a:solidFill>
                          <a:effectLst/>
                        </a:rPr>
                        <a:t>Maximum directional gain of an antenna element </a:t>
                      </a:r>
                      <a:r>
                        <a:rPr lang="en-GB" sz="1400" dirty="0" err="1">
                          <a:solidFill>
                            <a:schemeClr val="tx1"/>
                          </a:solidFill>
                          <a:effectLst/>
                        </a:rPr>
                        <a:t>G</a:t>
                      </a:r>
                      <a:r>
                        <a:rPr lang="en-GB" sz="1400" baseline="-25000" dirty="0" err="1">
                          <a:solidFill>
                            <a:schemeClr val="tx1"/>
                          </a:solidFill>
                          <a:effectLst/>
                        </a:rPr>
                        <a:t>E,max</a:t>
                      </a:r>
                      <a:endParaRPr lang="en-US" sz="1800" dirty="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0"/>
                        </a:spcAft>
                      </a:pPr>
                      <a:r>
                        <a:rPr lang="en-GB" sz="1400" dirty="0" smtClean="0">
                          <a:solidFill>
                            <a:schemeClr val="tx1"/>
                          </a:solidFill>
                          <a:effectLst/>
                        </a:rPr>
                        <a:t>  </a:t>
                      </a:r>
                      <a:r>
                        <a:rPr lang="en-US" sz="1400" dirty="0" smtClean="0">
                          <a:solidFill>
                            <a:schemeClr val="tx1"/>
                          </a:solidFill>
                          <a:effectLst/>
                        </a:rPr>
                        <a:t>[</a:t>
                      </a:r>
                      <a:r>
                        <a:rPr lang="en-GB" sz="1400" dirty="0" smtClean="0">
                          <a:solidFill>
                            <a:schemeClr val="tx1"/>
                          </a:solidFill>
                          <a:effectLst/>
                        </a:rPr>
                        <a:t>8] </a:t>
                      </a:r>
                      <a:r>
                        <a:rPr lang="en-GB" sz="1400" dirty="0" err="1">
                          <a:solidFill>
                            <a:schemeClr val="tx1"/>
                          </a:solidFill>
                          <a:effectLst/>
                        </a:rPr>
                        <a:t>dBi</a:t>
                      </a:r>
                      <a:endParaRPr lang="en-US" sz="1800" dirty="0">
                        <a:solidFill>
                          <a:schemeClr val="tx1"/>
                        </a:solidFill>
                        <a:effectLst/>
                        <a:latin typeface="Times New Roman" panose="02020603050405020304" pitchFamily="18" charset="0"/>
                        <a:ea typeface="宋体" panose="02010600030101010101" pitchFamily="2" charset="-122"/>
                      </a:endParaRPr>
                    </a:p>
                  </a:txBody>
                  <a:tcPr marL="68580" marR="68580" marT="0" marB="0"/>
                </a:tc>
              </a:tr>
            </a:tbl>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813722815"/>
              </p:ext>
            </p:extLst>
          </p:nvPr>
        </p:nvGraphicFramePr>
        <p:xfrm>
          <a:off x="7593668" y="3560838"/>
          <a:ext cx="3452294" cy="870324"/>
        </p:xfrm>
        <a:graphic>
          <a:graphicData uri="http://schemas.openxmlformats.org/presentationml/2006/ole">
            <mc:AlternateContent xmlns:mc="http://schemas.openxmlformats.org/markup-compatibility/2006">
              <mc:Choice xmlns:v="urn:schemas-microsoft-com:vml" Requires="v">
                <p:oleObj spid="_x0000_s2088" name="公式" r:id="rId4" imgW="3022560" imgH="799920" progId="Equation.3">
                  <p:embed/>
                </p:oleObj>
              </mc:Choice>
              <mc:Fallback>
                <p:oleObj name="公式" r:id="rId4" imgW="3022560" imgH="799920" progId="Equation.3">
                  <p:embed/>
                  <p:pic>
                    <p:nvPicPr>
                      <p:cNvPr id="0" name="Object 3"/>
                      <p:cNvPicPr>
                        <a:picLocks noChangeAspect="1" noChangeArrowheads="1"/>
                      </p:cNvPicPr>
                      <p:nvPr/>
                    </p:nvPicPr>
                    <p:blipFill>
                      <a:blip r:embed="rId5"/>
                      <a:srcRect/>
                      <a:stretch>
                        <a:fillRect/>
                      </a:stretch>
                    </p:blipFill>
                    <p:spPr bwMode="auto">
                      <a:xfrm>
                        <a:off x="7593668" y="3560838"/>
                        <a:ext cx="3452294" cy="870324"/>
                      </a:xfrm>
                      <a:prstGeom prst="rect">
                        <a:avLst/>
                      </a:prstGeom>
                      <a:noFill/>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641953952"/>
              </p:ext>
            </p:extLst>
          </p:nvPr>
        </p:nvGraphicFramePr>
        <p:xfrm>
          <a:off x="7593668" y="4431162"/>
          <a:ext cx="3404833" cy="879573"/>
        </p:xfrm>
        <a:graphic>
          <a:graphicData uri="http://schemas.openxmlformats.org/presentationml/2006/ole">
            <mc:AlternateContent xmlns:mc="http://schemas.openxmlformats.org/markup-compatibility/2006">
              <mc:Choice xmlns:v="urn:schemas-microsoft-com:vml" Requires="v">
                <p:oleObj spid="_x0000_s2089" name="公式" r:id="rId6" imgW="3174840" imgH="799920" progId="Equation.3">
                  <p:embed/>
                </p:oleObj>
              </mc:Choice>
              <mc:Fallback>
                <p:oleObj name="公式" r:id="rId6" imgW="3174840" imgH="799920" progId="Equation.3">
                  <p:embed/>
                  <p:pic>
                    <p:nvPicPr>
                      <p:cNvPr id="0" name="Object 2"/>
                      <p:cNvPicPr>
                        <a:picLocks noChangeAspect="1" noChangeArrowheads="1"/>
                      </p:cNvPicPr>
                      <p:nvPr/>
                    </p:nvPicPr>
                    <p:blipFill>
                      <a:blip r:embed="rId7"/>
                      <a:srcRect/>
                      <a:stretch>
                        <a:fillRect/>
                      </a:stretch>
                    </p:blipFill>
                    <p:spPr bwMode="auto">
                      <a:xfrm>
                        <a:off x="7593668" y="4431162"/>
                        <a:ext cx="3404833" cy="879573"/>
                      </a:xfrm>
                      <a:prstGeom prst="rect">
                        <a:avLst/>
                      </a:prstGeom>
                      <a:noFill/>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832590191"/>
              </p:ext>
            </p:extLst>
          </p:nvPr>
        </p:nvGraphicFramePr>
        <p:xfrm>
          <a:off x="7521610" y="5424241"/>
          <a:ext cx="3775423" cy="253101"/>
        </p:xfrm>
        <a:graphic>
          <a:graphicData uri="http://schemas.openxmlformats.org/presentationml/2006/ole">
            <mc:AlternateContent xmlns:mc="http://schemas.openxmlformats.org/markup-compatibility/2006">
              <mc:Choice xmlns:v="urn:schemas-microsoft-com:vml" Requires="v">
                <p:oleObj spid="_x0000_s2090" name="公式" r:id="rId8" imgW="94183200" imgH="5486400" progId="Equation.3">
                  <p:embed/>
                </p:oleObj>
              </mc:Choice>
              <mc:Fallback>
                <p:oleObj name="公式" r:id="rId8" imgW="94183200" imgH="5486400" progId="Equation.3">
                  <p:embed/>
                  <p:pic>
                    <p:nvPicPr>
                      <p:cNvPr id="0" name="Object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21610" y="5424241"/>
                        <a:ext cx="3775423" cy="253101"/>
                      </a:xfrm>
                      <a:prstGeom prst="rect">
                        <a:avLst/>
                      </a:prstGeom>
                      <a:noFill/>
                    </p:spPr>
                  </p:pic>
                </p:oleObj>
              </mc:Fallback>
            </mc:AlternateContent>
          </a:graphicData>
        </a:graphic>
      </p:graphicFrame>
    </p:spTree>
    <p:extLst>
      <p:ext uri="{BB962C8B-B14F-4D97-AF65-F5344CB8AC3E}">
        <p14:creationId xmlns:p14="http://schemas.microsoft.com/office/powerpoint/2010/main" val="20517917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0031"/>
            <a:ext cx="10515600" cy="1325563"/>
          </a:xfrm>
        </p:spPr>
        <p:txBody>
          <a:bodyPr>
            <a:normAutofit/>
          </a:bodyPr>
          <a:lstStyle/>
          <a:p>
            <a:pPr algn="ctr"/>
            <a:r>
              <a:rPr lang="en-US" dirty="0"/>
              <a:t>Way </a:t>
            </a:r>
            <a:r>
              <a:rPr lang="en-US" dirty="0" smtClean="0"/>
              <a:t>Forward – Evaluation Parameters (2/2)</a:t>
            </a:r>
            <a:endParaRPr lang="en-US" strike="sngStrike" dirty="0">
              <a:solidFill>
                <a:srgbClr val="FF0000"/>
              </a:solidFill>
            </a:endParaRPr>
          </a:p>
        </p:txBody>
      </p:sp>
      <p:sp>
        <p:nvSpPr>
          <p:cNvPr id="4" name="Content Placeholder 3"/>
          <p:cNvSpPr>
            <a:spLocks noGrp="1"/>
          </p:cNvSpPr>
          <p:nvPr>
            <p:ph idx="1"/>
          </p:nvPr>
        </p:nvSpPr>
        <p:spPr>
          <a:xfrm>
            <a:off x="838200" y="1353832"/>
            <a:ext cx="10515600" cy="5254137"/>
          </a:xfrm>
        </p:spPr>
        <p:txBody>
          <a:bodyPr>
            <a:normAutofit/>
          </a:bodyPr>
          <a:lstStyle/>
          <a:p>
            <a:pPr lvl="0" hangingPunct="0">
              <a:spcBef>
                <a:spcPts val="1200"/>
              </a:spcBef>
            </a:pPr>
            <a:r>
              <a:rPr lang="en-US" altLang="zh-CN" sz="2000" b="1" dirty="0" smtClean="0"/>
              <a:t>UE </a:t>
            </a:r>
            <a:r>
              <a:rPr lang="en-US" altLang="zh-CN" sz="2000" b="1" dirty="0"/>
              <a:t>antenna array parameters for evaluation:</a:t>
            </a:r>
            <a:endParaRPr lang="en-US" altLang="zh-CN" sz="2000" b="1" dirty="0" smtClean="0"/>
          </a:p>
          <a:p>
            <a:pPr lvl="1"/>
            <a:r>
              <a:rPr lang="en-US" sz="1800" dirty="0" smtClean="0"/>
              <a:t>RAN4 </a:t>
            </a:r>
            <a:r>
              <a:rPr lang="en-US" sz="1800" dirty="0"/>
              <a:t>perform FR2 HST feasibility study based on following UE antenna array parameters for evaluation: </a:t>
            </a:r>
          </a:p>
          <a:p>
            <a:pPr lvl="2"/>
            <a:r>
              <a:rPr lang="en-US" sz="1400" dirty="0" smtClean="0"/>
              <a:t>RAN1 </a:t>
            </a:r>
            <a:r>
              <a:rPr lang="en-US" sz="1400" dirty="0"/>
              <a:t>assumption: 2 ports: [Mg, Ng, M, N, P]=[1, 1, 2, 4, 2] </a:t>
            </a:r>
          </a:p>
          <a:p>
            <a:pPr lvl="2"/>
            <a:r>
              <a:rPr lang="en-US" sz="1400" dirty="0" smtClean="0"/>
              <a:t>PC4 </a:t>
            </a:r>
            <a:r>
              <a:rPr lang="en-US" sz="1400" dirty="0"/>
              <a:t>assumption: 2 ports: [Mg, Ng, M, N, P]=[1, 1, 4, 4, 2]</a:t>
            </a:r>
          </a:p>
          <a:p>
            <a:pPr lvl="2"/>
            <a:r>
              <a:rPr lang="en-US" sz="1400" dirty="0" smtClean="0"/>
              <a:t>Other </a:t>
            </a:r>
            <a:r>
              <a:rPr lang="en-US" sz="1400" dirty="0"/>
              <a:t>options are not precluded. </a:t>
            </a:r>
          </a:p>
          <a:p>
            <a:pPr hangingPunct="0">
              <a:spcBef>
                <a:spcPts val="1200"/>
              </a:spcBef>
            </a:pPr>
            <a:r>
              <a:rPr lang="en-US" altLang="zh-CN" sz="2000" b="1" dirty="0"/>
              <a:t>UE antenna element parameters for evaluation:</a:t>
            </a:r>
          </a:p>
          <a:p>
            <a:pPr lvl="1"/>
            <a:r>
              <a:rPr lang="en-US" altLang="zh-CN" sz="1800" dirty="0" smtClean="0"/>
              <a:t>RAN4 </a:t>
            </a:r>
            <a:r>
              <a:rPr lang="en-US" altLang="zh-CN" sz="1800" dirty="0"/>
              <a:t>use the following RAN1 assumption for </a:t>
            </a:r>
            <a:r>
              <a:rPr lang="en-US" altLang="zh-CN" sz="1800" dirty="0" smtClean="0"/>
              <a:t>UE evaluation </a:t>
            </a:r>
            <a:r>
              <a:rPr lang="en-US" altLang="zh-CN" sz="1800" dirty="0"/>
              <a:t>as </a:t>
            </a:r>
            <a:r>
              <a:rPr lang="en-US" altLang="zh-CN" sz="1800" dirty="0" smtClean="0"/>
              <a:t>baseline:</a:t>
            </a:r>
          </a:p>
          <a:p>
            <a:pPr lvl="1"/>
            <a:endParaRPr lang="en-US" altLang="zh-CN" sz="1800" dirty="0"/>
          </a:p>
          <a:p>
            <a:pPr lvl="1"/>
            <a:endParaRPr lang="en-US" altLang="zh-CN" sz="1800" dirty="0" smtClean="0"/>
          </a:p>
          <a:p>
            <a:pPr lvl="1"/>
            <a:endParaRPr lang="en-US" altLang="zh-CN" sz="1800" dirty="0"/>
          </a:p>
          <a:p>
            <a:pPr lvl="1"/>
            <a:endParaRPr lang="en-US" altLang="zh-CN" sz="1800" dirty="0"/>
          </a:p>
          <a:p>
            <a:pPr lvl="1"/>
            <a:endParaRPr lang="en-US" altLang="zh-CN" sz="1800" dirty="0" smtClean="0"/>
          </a:p>
          <a:p>
            <a:pPr lvl="1"/>
            <a:endParaRPr lang="en-US" altLang="zh-CN" sz="1800" dirty="0" smtClean="0"/>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7</a:t>
            </a:fld>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val="1915295415"/>
              </p:ext>
            </p:extLst>
          </p:nvPr>
        </p:nvGraphicFramePr>
        <p:xfrm>
          <a:off x="2586588" y="3682302"/>
          <a:ext cx="6588000" cy="2196909"/>
        </p:xfrm>
        <a:graphic>
          <a:graphicData uri="http://schemas.openxmlformats.org/drawingml/2006/table">
            <a:tbl>
              <a:tblPr firstRow="1" firstCol="1" bandRow="1">
                <a:tableStyleId>{5C22544A-7EE6-4342-B048-85BDC9FD1C3A}</a:tableStyleId>
              </a:tblPr>
              <a:tblGrid>
                <a:gridCol w="2052000"/>
                <a:gridCol w="4536000"/>
              </a:tblGrid>
              <a:tr h="179702">
                <a:tc>
                  <a:txBody>
                    <a:bodyPr/>
                    <a:lstStyle/>
                    <a:p>
                      <a:pPr algn="ctr">
                        <a:spcAft>
                          <a:spcPts val="0"/>
                        </a:spcAft>
                      </a:pPr>
                      <a:r>
                        <a:rPr lang="en-GB" sz="1100" dirty="0">
                          <a:effectLst/>
                        </a:rPr>
                        <a:t>Parameter</a:t>
                      </a:r>
                      <a:endParaRPr lang="en-US" sz="11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1100" dirty="0">
                          <a:effectLst/>
                        </a:rPr>
                        <a:t>Values</a:t>
                      </a:r>
                      <a:endParaRPr lang="en-US" sz="11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559058">
                <a:tc>
                  <a:txBody>
                    <a:bodyPr/>
                    <a:lstStyle/>
                    <a:p>
                      <a:pPr algn="l" eaLnBrk="0">
                        <a:spcAft>
                          <a:spcPts val="0"/>
                        </a:spcAft>
                      </a:pPr>
                      <a:r>
                        <a:rPr lang="en-GB" sz="1100" dirty="0">
                          <a:effectLst/>
                        </a:rPr>
                        <a:t>Antenna element radiation pattern in </a:t>
                      </a:r>
                      <a:r>
                        <a:rPr lang="en-GB" sz="1200" dirty="0" smtClean="0">
                          <a:effectLst/>
                        </a:rPr>
                        <a:t> </a:t>
                      </a:r>
                      <a:r>
                        <a:rPr lang="el-GR" sz="1200" dirty="0" smtClean="0">
                          <a:effectLst/>
                        </a:rPr>
                        <a:t>θ</a:t>
                      </a:r>
                      <a:r>
                        <a:rPr lang="en-US" sz="1200" dirty="0" smtClean="0">
                          <a:effectLst/>
                        </a:rPr>
                        <a:t>’’</a:t>
                      </a:r>
                      <a:r>
                        <a:rPr lang="en-GB" sz="1200" dirty="0" smtClean="0">
                          <a:effectLst/>
                        </a:rPr>
                        <a:t> </a:t>
                      </a:r>
                      <a:r>
                        <a:rPr lang="en-GB" sz="1100" dirty="0" smtClean="0">
                          <a:effectLst/>
                        </a:rPr>
                        <a:t>dim </a:t>
                      </a:r>
                      <a:r>
                        <a:rPr lang="en-GB" sz="1100" dirty="0">
                          <a:effectLst/>
                        </a:rPr>
                        <a:t>(dB)</a:t>
                      </a:r>
                      <a:endParaRPr lang="en-US"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l" eaLnBrk="0">
                        <a:spcAft>
                          <a:spcPts val="0"/>
                        </a:spcAft>
                      </a:pPr>
                      <a:endParaRPr lang="en-GB" sz="1200" dirty="0">
                        <a:effectLst/>
                        <a:latin typeface="Times" panose="02020603050405020304" pitchFamily="18" charset="0"/>
                        <a:ea typeface="Batang"/>
                        <a:cs typeface="Times New Roman" panose="02020603050405020304" pitchFamily="18" charset="0"/>
                      </a:endParaRPr>
                    </a:p>
                  </a:txBody>
                  <a:tcPr marL="68580" marR="68580" marT="0" marB="0" anchor="ctr"/>
                </a:tc>
              </a:tr>
              <a:tr h="559058">
                <a:tc>
                  <a:txBody>
                    <a:bodyPr/>
                    <a:lstStyle/>
                    <a:p>
                      <a:pPr algn="l" eaLnBrk="0">
                        <a:spcAft>
                          <a:spcPts val="0"/>
                        </a:spcAft>
                      </a:pPr>
                      <a:r>
                        <a:rPr lang="en-GB" sz="1100" dirty="0">
                          <a:effectLst/>
                        </a:rPr>
                        <a:t>Antenna element radiation pattern </a:t>
                      </a:r>
                      <a:r>
                        <a:rPr lang="en-GB" sz="1100" dirty="0" smtClean="0">
                          <a:effectLst/>
                        </a:rPr>
                        <a:t>in</a:t>
                      </a:r>
                      <a:r>
                        <a:rPr lang="en-GB" sz="1200" dirty="0" smtClean="0">
                          <a:effectLst/>
                        </a:rPr>
                        <a:t> </a:t>
                      </a:r>
                      <a:r>
                        <a:rPr lang="el-GR" sz="1200" dirty="0" smtClean="0">
                          <a:effectLst/>
                        </a:rPr>
                        <a:t>ϕ</a:t>
                      </a:r>
                      <a:r>
                        <a:rPr lang="en-US" sz="1200" dirty="0" smtClean="0">
                          <a:effectLst/>
                        </a:rPr>
                        <a:t>’’</a:t>
                      </a:r>
                      <a:r>
                        <a:rPr lang="en-GB" sz="1200" dirty="0" smtClean="0">
                          <a:effectLst/>
                        </a:rPr>
                        <a:t> </a:t>
                      </a:r>
                      <a:r>
                        <a:rPr lang="en-GB" sz="1100" dirty="0" smtClean="0">
                          <a:effectLst/>
                        </a:rPr>
                        <a:t>dim </a:t>
                      </a:r>
                      <a:r>
                        <a:rPr lang="en-GB" sz="1100" dirty="0">
                          <a:effectLst/>
                        </a:rPr>
                        <a:t>(dB)</a:t>
                      </a:r>
                      <a:endParaRPr lang="en-US"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l" eaLnBrk="0">
                        <a:spcAft>
                          <a:spcPts val="0"/>
                        </a:spcAft>
                      </a:pPr>
                      <a:endParaRPr lang="en-GB" sz="1200" dirty="0">
                        <a:effectLst/>
                        <a:latin typeface="Times" panose="02020603050405020304" pitchFamily="18" charset="0"/>
                        <a:ea typeface="Batang"/>
                        <a:cs typeface="Times New Roman" panose="02020603050405020304" pitchFamily="18" charset="0"/>
                      </a:endParaRPr>
                    </a:p>
                  </a:txBody>
                  <a:tcPr marL="68580" marR="68580" marT="0" marB="0" anchor="ctr"/>
                </a:tc>
              </a:tr>
              <a:tr h="539091">
                <a:tc>
                  <a:txBody>
                    <a:bodyPr/>
                    <a:lstStyle/>
                    <a:p>
                      <a:pPr algn="l" eaLnBrk="0">
                        <a:spcAft>
                          <a:spcPts val="0"/>
                        </a:spcAft>
                      </a:pPr>
                      <a:r>
                        <a:rPr lang="en-GB" sz="1100" dirty="0">
                          <a:effectLst/>
                        </a:rPr>
                        <a:t>Combining method for 3D antenna element pattern (dB)</a:t>
                      </a:r>
                      <a:endParaRPr lang="en-US"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l" eaLnBrk="0">
                        <a:spcAft>
                          <a:spcPts val="0"/>
                        </a:spcAft>
                      </a:pPr>
                      <a:endParaRPr lang="en-GB" sz="1200" dirty="0">
                        <a:effectLst/>
                        <a:latin typeface="Times" panose="02020603050405020304" pitchFamily="18" charset="0"/>
                        <a:ea typeface="Batang"/>
                        <a:cs typeface="Times New Roman" panose="02020603050405020304" pitchFamily="18" charset="0"/>
                      </a:endParaRPr>
                    </a:p>
                  </a:txBody>
                  <a:tcPr marL="68580" marR="68580" marT="0" marB="0" anchor="ctr"/>
                </a:tc>
              </a:tr>
              <a:tr h="360000">
                <a:tc>
                  <a:txBody>
                    <a:bodyPr/>
                    <a:lstStyle/>
                    <a:p>
                      <a:pPr algn="l" eaLnBrk="0">
                        <a:spcAft>
                          <a:spcPts val="0"/>
                        </a:spcAft>
                      </a:pPr>
                      <a:r>
                        <a:rPr lang="en-GB" sz="1100" dirty="0">
                          <a:effectLst/>
                        </a:rPr>
                        <a:t>Maximum directional gain of an antenna element </a:t>
                      </a:r>
                      <a:r>
                        <a:rPr lang="en-GB" sz="1100" dirty="0" err="1">
                          <a:effectLst/>
                        </a:rPr>
                        <a:t>G</a:t>
                      </a:r>
                      <a:r>
                        <a:rPr lang="en-GB" sz="1100" baseline="-25000" dirty="0" err="1">
                          <a:effectLst/>
                        </a:rPr>
                        <a:t>E,max</a:t>
                      </a:r>
                      <a:endParaRPr lang="en-US"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l" eaLnBrk="0">
                        <a:spcAft>
                          <a:spcPts val="0"/>
                        </a:spcAft>
                      </a:pPr>
                      <a:r>
                        <a:rPr lang="en-GB" sz="1100" dirty="0" smtClean="0">
                          <a:effectLst/>
                        </a:rPr>
                        <a:t>   5dBi</a:t>
                      </a:r>
                      <a:endParaRPr lang="en-US" sz="1200" dirty="0">
                        <a:effectLst/>
                        <a:latin typeface="Times New Roman" panose="02020603050405020304" pitchFamily="18" charset="0"/>
                        <a:ea typeface="宋体" panose="02010600030101010101" pitchFamily="2" charset="-122"/>
                      </a:endParaRPr>
                    </a:p>
                  </a:txBody>
                  <a:tcPr marL="68580" marR="68580" marT="0" marB="0" anchor="ctr"/>
                </a:tc>
              </a:tr>
            </a:tbl>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761912972"/>
              </p:ext>
            </p:extLst>
          </p:nvPr>
        </p:nvGraphicFramePr>
        <p:xfrm>
          <a:off x="4767650" y="3853759"/>
          <a:ext cx="3505200" cy="563562"/>
        </p:xfrm>
        <a:graphic>
          <a:graphicData uri="http://schemas.openxmlformats.org/presentationml/2006/ole">
            <mc:AlternateContent xmlns:mc="http://schemas.openxmlformats.org/markup-compatibility/2006">
              <mc:Choice xmlns:v="urn:schemas-microsoft-com:vml" Requires="v">
                <p:oleObj spid="_x0000_s3111" name="公式" r:id="rId4" imgW="84429600" imgH="13106400" progId="Equation.3">
                  <p:embed/>
                </p:oleObj>
              </mc:Choice>
              <mc:Fallback>
                <p:oleObj name="公式" r:id="rId4" imgW="84429600" imgH="13106400"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7650" y="3853759"/>
                        <a:ext cx="3505200" cy="5635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3437318940"/>
              </p:ext>
            </p:extLst>
          </p:nvPr>
        </p:nvGraphicFramePr>
        <p:xfrm>
          <a:off x="4741146" y="4436564"/>
          <a:ext cx="3094037" cy="525462"/>
        </p:xfrm>
        <a:graphic>
          <a:graphicData uri="http://schemas.openxmlformats.org/presentationml/2006/ole">
            <mc:AlternateContent xmlns:mc="http://schemas.openxmlformats.org/markup-compatibility/2006">
              <mc:Choice xmlns:v="urn:schemas-microsoft-com:vml" Requires="v">
                <p:oleObj spid="_x0000_s3112" name="公式" r:id="rId6" imgW="73761600" imgH="12801600" progId="Equation.3">
                  <p:embed/>
                </p:oleObj>
              </mc:Choice>
              <mc:Fallback>
                <p:oleObj name="公式" r:id="rId6" imgW="73761600" imgH="12801600" progId="Equation.3">
                  <p:embed/>
                  <p:pic>
                    <p:nvPicPr>
                      <p:cNvPr id="0" name="Object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41146" y="4436564"/>
                        <a:ext cx="3094037" cy="5254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226541501"/>
              </p:ext>
            </p:extLst>
          </p:nvPr>
        </p:nvGraphicFramePr>
        <p:xfrm>
          <a:off x="4734520" y="5134124"/>
          <a:ext cx="2659062" cy="212725"/>
        </p:xfrm>
        <a:graphic>
          <a:graphicData uri="http://schemas.openxmlformats.org/presentationml/2006/ole">
            <mc:AlternateContent xmlns:mc="http://schemas.openxmlformats.org/markup-compatibility/2006">
              <mc:Choice xmlns:v="urn:schemas-microsoft-com:vml" Requires="v">
                <p:oleObj spid="_x0000_s3113" name="公式" r:id="rId8" imgW="64008000" imgH="5181600" progId="Equation.3">
                  <p:embed/>
                </p:oleObj>
              </mc:Choice>
              <mc:Fallback>
                <p:oleObj name="公式" r:id="rId8" imgW="64008000" imgH="5181600" progId="Equation.3">
                  <p:embed/>
                  <p:pic>
                    <p:nvPicPr>
                      <p:cNvPr id="0" name="Object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34520" y="5134124"/>
                        <a:ext cx="2659062" cy="212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1006524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0031"/>
            <a:ext cx="10515600" cy="1325563"/>
          </a:xfrm>
        </p:spPr>
        <p:txBody>
          <a:bodyPr>
            <a:normAutofit/>
          </a:bodyPr>
          <a:lstStyle/>
          <a:p>
            <a:pPr algn="ctr"/>
            <a:r>
              <a:rPr lang="en-US" dirty="0"/>
              <a:t>Way </a:t>
            </a:r>
            <a:r>
              <a:rPr lang="en-US" dirty="0" smtClean="0"/>
              <a:t>Forward – Channel Modeling</a:t>
            </a:r>
            <a:endParaRPr lang="en-US" strike="sngStrike" dirty="0">
              <a:solidFill>
                <a:srgbClr val="FF0000"/>
              </a:solidFill>
            </a:endParaRPr>
          </a:p>
        </p:txBody>
      </p:sp>
      <p:sp>
        <p:nvSpPr>
          <p:cNvPr id="4" name="Content Placeholder 3"/>
          <p:cNvSpPr>
            <a:spLocks noGrp="1"/>
          </p:cNvSpPr>
          <p:nvPr>
            <p:ph idx="1"/>
          </p:nvPr>
        </p:nvSpPr>
        <p:spPr>
          <a:xfrm>
            <a:off x="838200" y="1353832"/>
            <a:ext cx="10515600" cy="5254137"/>
          </a:xfrm>
        </p:spPr>
        <p:txBody>
          <a:bodyPr>
            <a:normAutofit/>
          </a:bodyPr>
          <a:lstStyle/>
          <a:p>
            <a:pPr lvl="0" hangingPunct="0">
              <a:spcBef>
                <a:spcPts val="1200"/>
              </a:spcBef>
            </a:pPr>
            <a:r>
              <a:rPr lang="en-US" altLang="zh-CN" b="1" dirty="0" err="1"/>
              <a:t>Pathloss</a:t>
            </a:r>
            <a:r>
              <a:rPr lang="en-US" altLang="zh-CN" b="1" dirty="0"/>
              <a:t> model used for link budget evaluation:</a:t>
            </a:r>
            <a:endParaRPr lang="en-US" altLang="zh-CN" b="1" dirty="0" smtClean="0"/>
          </a:p>
          <a:p>
            <a:pPr lvl="1"/>
            <a:r>
              <a:rPr lang="en-US" dirty="0" smtClean="0"/>
              <a:t>RAN4 </a:t>
            </a:r>
            <a:r>
              <a:rPr lang="en-US" dirty="0"/>
              <a:t>further study the </a:t>
            </a:r>
            <a:r>
              <a:rPr lang="en-US" dirty="0" err="1"/>
              <a:t>pathloss</a:t>
            </a:r>
            <a:r>
              <a:rPr lang="en-US" dirty="0"/>
              <a:t> model to be used for link budget evaluation: </a:t>
            </a:r>
          </a:p>
          <a:p>
            <a:pPr lvl="2"/>
            <a:r>
              <a:rPr lang="en-US" sz="1800" dirty="0" smtClean="0"/>
              <a:t>Option-1</a:t>
            </a:r>
            <a:r>
              <a:rPr lang="en-US" sz="1800" dirty="0"/>
              <a:t>: TR38.901 </a:t>
            </a:r>
            <a:r>
              <a:rPr lang="en-US" sz="1800" dirty="0" err="1"/>
              <a:t>RMa</a:t>
            </a:r>
            <a:r>
              <a:rPr lang="en-US" sz="1800" dirty="0"/>
              <a:t> </a:t>
            </a:r>
            <a:r>
              <a:rPr lang="en-US" sz="1800" dirty="0" err="1" smtClean="0"/>
              <a:t>LoS</a:t>
            </a:r>
            <a:r>
              <a:rPr lang="en-US" sz="1800" dirty="0" smtClean="0"/>
              <a:t> (baseline option)</a:t>
            </a:r>
            <a:endParaRPr lang="en-US" sz="1800" dirty="0"/>
          </a:p>
          <a:p>
            <a:pPr lvl="2"/>
            <a:r>
              <a:rPr lang="en-US" sz="1800" dirty="0" smtClean="0"/>
              <a:t>Option-2</a:t>
            </a:r>
            <a:r>
              <a:rPr lang="en-US" sz="1800" dirty="0"/>
              <a:t>: free space model</a:t>
            </a:r>
          </a:p>
          <a:p>
            <a:pPr lvl="2"/>
            <a:r>
              <a:rPr lang="en-US" sz="1800" dirty="0" smtClean="0"/>
              <a:t>Option-3</a:t>
            </a:r>
            <a:r>
              <a:rPr lang="en-US" sz="1800" dirty="0"/>
              <a:t>: TR38.901 </a:t>
            </a:r>
            <a:r>
              <a:rPr lang="en-US" sz="1800" dirty="0" err="1"/>
              <a:t>UMa</a:t>
            </a:r>
            <a:r>
              <a:rPr lang="en-US" sz="1800" dirty="0"/>
              <a:t> </a:t>
            </a:r>
            <a:r>
              <a:rPr lang="en-US" sz="1800" dirty="0" err="1" smtClean="0"/>
              <a:t>LoS</a:t>
            </a:r>
            <a:r>
              <a:rPr lang="en-US" sz="1800" dirty="0" smtClean="0"/>
              <a:t> </a:t>
            </a:r>
            <a:endParaRPr lang="en-US" sz="1800" dirty="0"/>
          </a:p>
          <a:p>
            <a:pPr hangingPunct="0">
              <a:spcBef>
                <a:spcPts val="1200"/>
              </a:spcBef>
            </a:pPr>
            <a:r>
              <a:rPr lang="en-US" altLang="zh-CN" b="1" dirty="0"/>
              <a:t>Channel modelling for performance requirements:</a:t>
            </a:r>
          </a:p>
          <a:p>
            <a:pPr lvl="1"/>
            <a:r>
              <a:rPr lang="en-US" dirty="0"/>
              <a:t>RAN4 further study the channel modeling for performance requirement: </a:t>
            </a:r>
          </a:p>
          <a:p>
            <a:pPr lvl="2"/>
            <a:r>
              <a:rPr lang="en-US" sz="1800" dirty="0"/>
              <a:t>Option 1: single-tap per RRH channel model in UL direction and both single- and multi-tap models in DL direction.</a:t>
            </a:r>
          </a:p>
          <a:p>
            <a:pPr lvl="2"/>
            <a:r>
              <a:rPr lang="en-US" sz="1800" dirty="0"/>
              <a:t>Other options are not precluded, which could depends on deployment scenario discussion. </a:t>
            </a:r>
          </a:p>
          <a:p>
            <a:pPr lvl="1"/>
            <a:endParaRPr lang="en-US" altLang="zh-CN" dirty="0" smtClean="0"/>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8</a:t>
            </a:fld>
            <a:endParaRPr lang="en-US" dirty="0"/>
          </a:p>
        </p:txBody>
      </p:sp>
    </p:spTree>
    <p:extLst>
      <p:ext uri="{BB962C8B-B14F-4D97-AF65-F5344CB8AC3E}">
        <p14:creationId xmlns:p14="http://schemas.microsoft.com/office/powerpoint/2010/main" val="12959912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0031"/>
            <a:ext cx="10515600" cy="1325563"/>
          </a:xfrm>
        </p:spPr>
        <p:txBody>
          <a:bodyPr>
            <a:normAutofit/>
          </a:bodyPr>
          <a:lstStyle/>
          <a:p>
            <a:pPr algn="ctr"/>
            <a:r>
              <a:rPr lang="en-US" dirty="0"/>
              <a:t>Way </a:t>
            </a:r>
            <a:r>
              <a:rPr lang="en-US" dirty="0" smtClean="0"/>
              <a:t>Forward – FR2 Feasibility Evaluation</a:t>
            </a:r>
            <a:endParaRPr lang="en-US" strike="sngStrike" dirty="0">
              <a:solidFill>
                <a:srgbClr val="FF0000"/>
              </a:solidFill>
            </a:endParaRPr>
          </a:p>
        </p:txBody>
      </p:sp>
      <p:sp>
        <p:nvSpPr>
          <p:cNvPr id="4" name="Content Placeholder 3"/>
          <p:cNvSpPr>
            <a:spLocks noGrp="1"/>
          </p:cNvSpPr>
          <p:nvPr>
            <p:ph idx="1"/>
          </p:nvPr>
        </p:nvSpPr>
        <p:spPr>
          <a:xfrm>
            <a:off x="838200" y="1353832"/>
            <a:ext cx="10515600" cy="5254137"/>
          </a:xfrm>
        </p:spPr>
        <p:txBody>
          <a:bodyPr>
            <a:normAutofit fontScale="92500" lnSpcReduction="20000"/>
          </a:bodyPr>
          <a:lstStyle/>
          <a:p>
            <a:pPr lvl="0" hangingPunct="0">
              <a:spcBef>
                <a:spcPts val="1200"/>
              </a:spcBef>
            </a:pPr>
            <a:r>
              <a:rPr lang="en-US" altLang="zh-CN" b="1" dirty="0" smtClean="0"/>
              <a:t>RAN4 </a:t>
            </a:r>
            <a:r>
              <a:rPr lang="en-US" altLang="zh-CN" b="1" dirty="0"/>
              <a:t>perform feasibility study on FR2 HST scenario, by at least considering: </a:t>
            </a:r>
          </a:p>
          <a:p>
            <a:pPr lvl="1" hangingPunct="0">
              <a:spcBef>
                <a:spcPts val="1200"/>
              </a:spcBef>
            </a:pPr>
            <a:r>
              <a:rPr lang="en-US" altLang="zh-CN" dirty="0" smtClean="0"/>
              <a:t>The </a:t>
            </a:r>
            <a:r>
              <a:rPr lang="en-US" altLang="zh-CN" dirty="0"/>
              <a:t>feasibility of a deployment based the beam dwelling time and measurement period framework.</a:t>
            </a:r>
          </a:p>
          <a:p>
            <a:pPr lvl="2" hangingPunct="0">
              <a:spcBef>
                <a:spcPts val="1200"/>
              </a:spcBef>
            </a:pPr>
            <a:r>
              <a:rPr lang="en-US" altLang="zh-CN" sz="2100" dirty="0"/>
              <a:t>How many beams/SSBs per RRH can be deployed (given other deployment parameters such as </a:t>
            </a:r>
            <a:r>
              <a:rPr lang="en-US" altLang="zh-CN" sz="2100" dirty="0" err="1"/>
              <a:t>Dmin</a:t>
            </a:r>
            <a:r>
              <a:rPr lang="en-US" altLang="zh-CN" sz="2100" dirty="0"/>
              <a:t>, Ds, speed </a:t>
            </a:r>
            <a:r>
              <a:rPr lang="en-US" altLang="zh-CN" sz="2100" dirty="0" err="1"/>
              <a:t>etc</a:t>
            </a:r>
            <a:r>
              <a:rPr lang="en-US" altLang="zh-CN" sz="2100" dirty="0"/>
              <a:t>) while maintain mobility performance with FR2 BM mechanism?</a:t>
            </a:r>
          </a:p>
          <a:p>
            <a:pPr lvl="2" hangingPunct="0">
              <a:spcBef>
                <a:spcPts val="1200"/>
              </a:spcBef>
            </a:pPr>
            <a:r>
              <a:rPr lang="en-US" sz="2100" dirty="0"/>
              <a:t>How much beam refinement is needed to achieve coverage and mobility? </a:t>
            </a:r>
          </a:p>
          <a:p>
            <a:pPr lvl="3" hangingPunct="0">
              <a:spcBef>
                <a:spcPts val="1200"/>
              </a:spcBef>
            </a:pPr>
            <a:r>
              <a:rPr lang="en-US" altLang="zh-CN" dirty="0" smtClean="0"/>
              <a:t>How </a:t>
            </a:r>
            <a:r>
              <a:rPr lang="en-US" altLang="zh-CN" dirty="0"/>
              <a:t>much beam overlapping area is needed (given other deployment parameters such as </a:t>
            </a:r>
            <a:r>
              <a:rPr lang="en-US" altLang="zh-CN" dirty="0" err="1"/>
              <a:t>Dmin</a:t>
            </a:r>
            <a:r>
              <a:rPr lang="en-US" altLang="zh-CN" dirty="0"/>
              <a:t>, Ds, speed </a:t>
            </a:r>
            <a:r>
              <a:rPr lang="en-US" altLang="zh-CN" dirty="0" err="1"/>
              <a:t>etc</a:t>
            </a:r>
            <a:r>
              <a:rPr lang="en-US" altLang="zh-CN" dirty="0"/>
              <a:t>) to ensure beam refinement procedure can be executed successfully?</a:t>
            </a:r>
          </a:p>
          <a:p>
            <a:pPr lvl="1" hangingPunct="0">
              <a:spcBef>
                <a:spcPts val="1200"/>
              </a:spcBef>
            </a:pPr>
            <a:r>
              <a:rPr lang="en-US" altLang="zh-CN" dirty="0" smtClean="0"/>
              <a:t>Study throughput </a:t>
            </a:r>
            <a:r>
              <a:rPr lang="en-US" altLang="zh-CN" dirty="0"/>
              <a:t>performance and mobility performance.</a:t>
            </a:r>
          </a:p>
          <a:p>
            <a:pPr lvl="2" hangingPunct="0">
              <a:spcBef>
                <a:spcPts val="1200"/>
              </a:spcBef>
            </a:pPr>
            <a:r>
              <a:rPr lang="en-US" altLang="zh-CN" dirty="0" smtClean="0"/>
              <a:t>More </a:t>
            </a:r>
            <a:r>
              <a:rPr lang="en-US" altLang="zh-CN" dirty="0"/>
              <a:t>number of analog beams and sharper beam may provide better link budget performance but more challenging on mobility performance. </a:t>
            </a:r>
          </a:p>
          <a:p>
            <a:pPr lvl="1" hangingPunct="0">
              <a:spcBef>
                <a:spcPts val="1200"/>
              </a:spcBef>
            </a:pPr>
            <a:r>
              <a:rPr lang="en-US" altLang="zh-CN" dirty="0" smtClean="0"/>
              <a:t>Receive </a:t>
            </a:r>
            <a:r>
              <a:rPr lang="en-US" altLang="zh-CN" dirty="0"/>
              <a:t>timing difference;</a:t>
            </a:r>
          </a:p>
          <a:p>
            <a:pPr lvl="1" hangingPunct="0">
              <a:spcBef>
                <a:spcPts val="1200"/>
              </a:spcBef>
            </a:pPr>
            <a:r>
              <a:rPr lang="en-US" dirty="0" smtClean="0"/>
              <a:t>Maximum </a:t>
            </a:r>
            <a:r>
              <a:rPr lang="en-US" dirty="0"/>
              <a:t>supported Doppler shift for both UL and </a:t>
            </a:r>
            <a:r>
              <a:rPr lang="en-US" dirty="0" smtClean="0"/>
              <a:t>DL and maximum supported UE speed</a:t>
            </a:r>
            <a:r>
              <a:rPr lang="en-US" altLang="zh-CN" dirty="0" smtClean="0"/>
              <a:t>;</a:t>
            </a:r>
            <a:endParaRPr lang="en-US" altLang="zh-CN" dirty="0"/>
          </a:p>
          <a:p>
            <a:pPr lvl="1" hangingPunct="0">
              <a:spcBef>
                <a:spcPts val="1200"/>
              </a:spcBef>
            </a:pPr>
            <a:r>
              <a:rPr lang="en-US" altLang="zh-CN" dirty="0" smtClean="0"/>
              <a:t>Other </a:t>
            </a:r>
            <a:r>
              <a:rPr lang="en-US" altLang="zh-CN" dirty="0"/>
              <a:t>feasibility study is not precluded.</a:t>
            </a:r>
          </a:p>
          <a:p>
            <a:pPr lvl="1"/>
            <a:endParaRPr lang="en-US" altLang="zh-CN" dirty="0" smtClean="0"/>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9</a:t>
            </a:fld>
            <a:endParaRPr lang="en-US" dirty="0"/>
          </a:p>
        </p:txBody>
      </p:sp>
    </p:spTree>
    <p:extLst>
      <p:ext uri="{BB962C8B-B14F-4D97-AF65-F5344CB8AC3E}">
        <p14:creationId xmlns:p14="http://schemas.microsoft.com/office/powerpoint/2010/main" val="34073021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9772</TotalTime>
  <Words>1566</Words>
  <Application>Microsoft Office PowerPoint</Application>
  <PresentationFormat>Widescreen</PresentationFormat>
  <Paragraphs>229</Paragraphs>
  <Slides>12</Slides>
  <Notes>10</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24" baseType="lpstr">
      <vt:lpstr>Batang</vt:lpstr>
      <vt:lpstr>Malgun Gothic</vt:lpstr>
      <vt:lpstr>MS Mincho</vt:lpstr>
      <vt:lpstr>宋体</vt:lpstr>
      <vt:lpstr>宋体</vt:lpstr>
      <vt:lpstr>Arial</vt:lpstr>
      <vt:lpstr>Calibri</vt:lpstr>
      <vt:lpstr>Calibri Light</vt:lpstr>
      <vt:lpstr>Times</vt:lpstr>
      <vt:lpstr>Times New Roman</vt:lpstr>
      <vt:lpstr>Office Theme</vt:lpstr>
      <vt:lpstr>公式</vt:lpstr>
      <vt:lpstr>WF on NR support for HST in FR2</vt:lpstr>
      <vt:lpstr>Way Forward – Deployment Scenario: General</vt:lpstr>
      <vt:lpstr>Way Forward – Deployment Scenario: SFN</vt:lpstr>
      <vt:lpstr>Way Forward – Deployment Scn.: RRH Parameters</vt:lpstr>
      <vt:lpstr>Way Forward – Deployment Scn.: CPE Parameters</vt:lpstr>
      <vt:lpstr>Way Forward – Evaluation Parameters (1/2)</vt:lpstr>
      <vt:lpstr>Way Forward – Evaluation Parameters (2/2)</vt:lpstr>
      <vt:lpstr>Way Forward – Channel Modeling</vt:lpstr>
      <vt:lpstr>Way Forward – FR2 Feasibility Evaluation</vt:lpstr>
      <vt:lpstr>Way Forward – UE RF Requirement</vt:lpstr>
      <vt:lpstr>Contributions List in RAN4#97-e</vt:lpstr>
      <vt:lpstr>Reference</vt:lpstr>
    </vt:vector>
  </TitlesOfParts>
  <Company>Mediatek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flexible carrier BW for NR</dc:title>
  <dc:creator>He (Jackson) Wang</dc:creator>
  <cp:keywords>CTPClassification=CTP_NT</cp:keywords>
  <cp:lastModifiedBy>Jackson Wang</cp:lastModifiedBy>
  <cp:revision>366</cp:revision>
  <dcterms:created xsi:type="dcterms:W3CDTF">2017-01-18T06:26:21Z</dcterms:created>
  <dcterms:modified xsi:type="dcterms:W3CDTF">2020-11-12T17:54:31Z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f305e1f4-9658-4b8f-877d-c25255ac1f41</vt:lpwstr>
  </property>
  <property fmtid="{D5CDD505-2E9C-101B-9397-08002B2CF9AE}" pid="4" name="CTP_TimeStamp">
    <vt:lpwstr>2019-11-21 00:56:18Z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NSCPROP_SA">
    <vt:lpwstr>C:\Users\h0809.wang\AppData\Local\Packages\Microsoft.MicrosoftEdge_8wekyb3d8bbwe\TempState\Downloads\Draft_R4-20xxxxx_WF on R15 UL MIMO PC_v1 (1).pptx</vt:lpwstr>
  </property>
</Properties>
</file>