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95" r:id="rId3"/>
    <p:sldId id="293" r:id="rId4"/>
    <p:sldId id="29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70" d="100"/>
          <a:sy n="70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926418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FR2 MIMO OTA </a:t>
            </a:r>
            <a:br>
              <a:rPr lang="en-US" dirty="0"/>
            </a:br>
            <a:r>
              <a:rPr lang="en-US" dirty="0"/>
              <a:t>simulation assumption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</a:t>
            </a:r>
            <a:r>
              <a:rPr lang="en-US"/>
              <a:t>, </a:t>
            </a:r>
            <a:r>
              <a:rPr lang="en-US" smtClean="0"/>
              <a:t>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/>
              <a:t>R4-2017632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altLang="zh-CN" b="1" dirty="0"/>
              <a:t>Nov</a:t>
            </a:r>
            <a:r>
              <a:rPr lang="en-US" b="1" dirty="0"/>
              <a:t> 2</a:t>
            </a:r>
            <a:r>
              <a:rPr lang="en-US" altLang="zh-CN" b="1" baseline="30000" dirty="0"/>
              <a:t>nd</a:t>
            </a:r>
            <a:r>
              <a:rPr lang="en-US" b="1" dirty="0"/>
              <a:t> –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0694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032" y="738230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In WF[1], it is agreed: </a:t>
            </a:r>
          </a:p>
          <a:p>
            <a:pPr lvl="1"/>
            <a:r>
              <a:rPr lang="en-US" altLang="zh-CN" sz="2000" dirty="0"/>
              <a:t>For FR2, simulation approach to define performance requirement is not precluded</a:t>
            </a:r>
          </a:p>
          <a:p>
            <a:pPr lvl="2"/>
            <a:r>
              <a:rPr lang="en-US" altLang="zh-CN" sz="1800" dirty="0" err="1"/>
              <a:t>Workplan</a:t>
            </a:r>
            <a:r>
              <a:rPr lang="en-US" altLang="zh-CN" sz="1800" dirty="0"/>
              <a:t> including detailed simulation assumptions for FR2 simulation campaign need to be defined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99550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496" y="-99392"/>
            <a:ext cx="8229600" cy="778098"/>
          </a:xfrm>
        </p:spPr>
        <p:txBody>
          <a:bodyPr/>
          <a:lstStyle/>
          <a:p>
            <a:pPr algn="l"/>
            <a:r>
              <a:rPr lang="en-US" altLang="zh-CN" sz="3600" dirty="0"/>
              <a:t>FR2 MIMO OTA simulation assumptions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45868" y="530070"/>
            <a:ext cx="12006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FR2 MIMO OTA simulation assumptions should take TR 38.827 as baseline, following items still need further alignment in detail for simulation: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514540"/>
              </p:ext>
            </p:extLst>
          </p:nvPr>
        </p:nvGraphicFramePr>
        <p:xfrm>
          <a:off x="88775" y="1124960"/>
          <a:ext cx="12018047" cy="4599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9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263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045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783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1" dirty="0"/>
                        <a:t>Assumption</a:t>
                      </a:r>
                      <a:r>
                        <a:rPr lang="en-US" altLang="zh-CN" sz="1200" b="1" baseline="0" dirty="0"/>
                        <a:t> </a:t>
                      </a:r>
                      <a:r>
                        <a:rPr lang="en-US" altLang="zh-CN" sz="1200" b="1" dirty="0"/>
                        <a:t>Items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/>
                        <a:t>Current </a:t>
                      </a:r>
                      <a:r>
                        <a:rPr lang="en-US" altLang="zh-CN" sz="1200"/>
                        <a:t>status in</a:t>
                      </a:r>
                      <a:r>
                        <a:rPr lang="en-US" altLang="zh-CN" sz="1200" baseline="0"/>
                        <a:t> </a:t>
                      </a:r>
                      <a:r>
                        <a:rPr lang="en-US" altLang="zh-CN" sz="1200"/>
                        <a:t>TR</a:t>
                      </a:r>
                      <a:r>
                        <a:rPr lang="en-US" altLang="zh-CN" sz="1200" baseline="0"/>
                        <a:t> </a:t>
                      </a:r>
                      <a:r>
                        <a:rPr lang="en-US" altLang="zh-CN" sz="1200" baseline="0" dirty="0"/>
                        <a:t>38.827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/>
                        <a:t>Proposals</a:t>
                      </a:r>
                      <a:r>
                        <a:rPr lang="en-US" altLang="zh-CN" sz="1200" baseline="0" dirty="0"/>
                        <a:t> in RAN4 #97-e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/>
                        <a:t>Note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7156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BS antenna</a:t>
                      </a:r>
                      <a:r>
                        <a:rPr lang="en-US" altLang="zh-CN" sz="1200" b="1" baseline="0" dirty="0"/>
                        <a:t> beamforming configuration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/>
                        <a:t>A code book of 128 fixed beams is constructed to a grid of eight elevation angles from –25 to +25</a:t>
                      </a:r>
                      <a:r>
                        <a:rPr lang="en-US" altLang="zh-CN" sz="1200" baseline="0" dirty="0"/>
                        <a:t> </a:t>
                      </a:r>
                      <a:r>
                        <a:rPr lang="en-US" altLang="zh-CN" sz="1200" dirty="0"/>
                        <a:t>with ~7.1 step size and 16</a:t>
                      </a:r>
                      <a:r>
                        <a:rPr lang="en-US" altLang="zh-CN" sz="1200" baseline="0" dirty="0"/>
                        <a:t> </a:t>
                      </a:r>
                      <a:r>
                        <a:rPr lang="en-US" altLang="zh-CN" sz="1200" dirty="0"/>
                        <a:t>azimuth angles from –60 to +60 with 8 step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 strongest transmitting beam out of the 128 beam fixed beam grid is selected for each FR2 channel model, i.e. beam in the boresight direction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5171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The direction of Strongest</a:t>
                      </a:r>
                      <a:r>
                        <a:rPr lang="en-US" altLang="zh-CN" sz="1200" b="1" baseline="0" dirty="0"/>
                        <a:t> beam from BS 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strongest transmitting beam is generated from BS, the direction of this beam towards the strongest cluster of each FR2 channel model.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Rotate the BS antenna array so that the direction of the</a:t>
                      </a:r>
                      <a:r>
                        <a:rPr lang="en-US" altLang="zh-CN" sz="1200" baseline="0" dirty="0"/>
                        <a:t> strongest</a:t>
                      </a:r>
                      <a:r>
                        <a:rPr lang="en-US" altLang="zh-CN" sz="1200" dirty="0"/>
                        <a:t> beam towards the strongest cluster, i.e. Cluster #6 in </a:t>
                      </a:r>
                      <a:r>
                        <a:rPr lang="en-US" altLang="zh-CN" sz="1200" dirty="0" err="1"/>
                        <a:t>UMi</a:t>
                      </a:r>
                      <a:r>
                        <a:rPr lang="en-US" altLang="zh-CN" sz="1200" dirty="0"/>
                        <a:t> CDL-C, Cluster #2 in </a:t>
                      </a:r>
                      <a:r>
                        <a:rPr lang="en-US" altLang="zh-CN" sz="1200" dirty="0" err="1"/>
                        <a:t>InO</a:t>
                      </a:r>
                      <a:r>
                        <a:rPr lang="en-US" altLang="zh-CN" sz="1200" dirty="0"/>
                        <a:t> CDL-A.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12653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Clusters</a:t>
                      </a:r>
                      <a:r>
                        <a:rPr lang="en-US" altLang="zh-CN" sz="1200" b="1" baseline="0" dirty="0"/>
                        <a:t> used in chamber for each </a:t>
                      </a:r>
                      <a:r>
                        <a:rPr lang="en-US" altLang="zh-CN" sz="1200" b="1" dirty="0"/>
                        <a:t>Channel Model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Not clear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Op1: choose 3 or 4 strongest clusters after BS pattern filtering for each channel model that the BS strongest beam toward to , i.e. 3 clusters for CDL-A as cluster #2 #3 #4, 4 clusters for CDL-C as cluster #6 #7 #8 #2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 2: the reference channel model parameters after BS filtering under 6 probes layout for simulation.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 3: clusters within 40dB dynamic after BS filtering should be considered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With option 2, no need to emulate the PSP in the simulation.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6649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PSP for simulation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PSP</a:t>
                      </a:r>
                      <a:r>
                        <a:rPr lang="en-US" altLang="zh-CN" sz="1200" baseline="0" dirty="0"/>
                        <a:t> validation measurements procedure is provided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/>
                        <a:t>Target PSP for validation is FFS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/>
                        <a:t>Not clear how to simulate on PSP validation 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compared between above strongest clusters radiated from 6 probes and ideal PAS from the 3 or 4 strongest clusters.</a:t>
                      </a:r>
                    </a:p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How to emulate PSP in simulation? What is target PSP for</a:t>
                      </a:r>
                      <a:r>
                        <a:rPr lang="en-US" altLang="zh-CN" sz="1200" baseline="0" dirty="0"/>
                        <a:t> simulation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35171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UE antenna array 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N/A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array type can be 2x2 patches and/or 1x4 patches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two or three panels is assumed,</a:t>
                      </a:r>
                      <a:r>
                        <a:rPr lang="en-US" altLang="zh-CN" sz="1200" kern="120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panels is prioritsed</a:t>
                      </a:r>
                      <a:endParaRPr lang="en-US" alt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others implementation scenarios are not precluded</a:t>
                      </a:r>
                      <a:endParaRPr lang="zh-CN" alt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5868" y="6209072"/>
            <a:ext cx="12006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provide views on above simulation assumptions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other aspects are not precluded if necessary</a:t>
            </a:r>
          </a:p>
        </p:txBody>
      </p:sp>
    </p:spTree>
    <p:extLst>
      <p:ext uri="{BB962C8B-B14F-4D97-AF65-F5344CB8AC3E}">
        <p14:creationId xmlns:p14="http://schemas.microsoft.com/office/powerpoint/2010/main" val="291227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0326"/>
            <a:ext cx="10515600" cy="58222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5330" y="642552"/>
            <a:ext cx="115741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[1] R4-2012707 “WF on NR MIMO OTA”, vivo, CAICT, Spirent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[2] R4-2017428 “email discussion summary for 97e MIMO OTA ”, CAICT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[3] R4-2014829 “Proposal of FR2 MIMO OTA simulation approach </a:t>
            </a:r>
            <a:r>
              <a:rPr lang="en-US" altLang="zh-CN" dirty="0" err="1"/>
              <a:t>workplan</a:t>
            </a:r>
            <a:r>
              <a:rPr lang="en-US" altLang="zh-CN" dirty="0"/>
              <a:t>”, </a:t>
            </a:r>
            <a:r>
              <a:rPr lang="en-US" altLang="zh-CN" dirty="0" err="1"/>
              <a:t>MediaTek</a:t>
            </a:r>
            <a:endParaRPr lang="en-US" altLang="zh-CN" dirty="0"/>
          </a:p>
          <a:p>
            <a:pPr>
              <a:lnSpc>
                <a:spcPct val="125000"/>
              </a:lnSpc>
            </a:pPr>
            <a:r>
              <a:rPr lang="en-US" altLang="zh-CN" dirty="0"/>
              <a:t>[4] R4-2016539 “Simulation assumptions for NR FR2 MIMO OTA”, 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6176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5594</TotalTime>
  <Words>492</Words>
  <Application>Microsoft Office PowerPoint</Application>
  <PresentationFormat>宽屏</PresentationFormat>
  <Paragraphs>46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Office 主题</vt:lpstr>
      <vt:lpstr>WF on FR2 MIMO OTA  simulation assumption</vt:lpstr>
      <vt:lpstr>Background</vt:lpstr>
      <vt:lpstr>FR2 MIMO OTA simulation assumptions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287</cp:revision>
  <dcterms:created xsi:type="dcterms:W3CDTF">2019-10-15T22:26:30Z</dcterms:created>
  <dcterms:modified xsi:type="dcterms:W3CDTF">2020-11-12T01:27:08Z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(3)KFrW/Kj67/JG9gR/Bec2YXEa9v6jUz2WGwkyYqPzqXqTtHKyU8CYvOVauEZB/EP+jBueITcc
PwX5iSY44K9mwAOkmfMjfD7tAjU2CCiE8ZeyFb7yuJpuzkMqp0laeVd9MI2BmiHrwiMukqn9
MjLeaqaP6QCNpqp2hjo6j8i1vWWqGxjZcN12dFv+/DrCD3/19i3qJOaFNCRv5kScxJjo1NlY
EV05+eUsVdUiZHx+nL</vt:lpwstr>
  </property>
  <property fmtid="{D5CDD505-2E9C-101B-9397-08002B2CF9AE}" pid="3" name="_2015_ms_pID_7253431">
    <vt:lpwstr>0f1DULRT2R7pJEnRO3mJdSoK9jBKLKeX79tc9yv+otviH9Y2JETAg4
+y8nU3I+vzG+34wiKqkd2pD9MpZodl+/XiNC5YhlP6y/mPG0tEuSMv/xvtzfZbpkeVYIbT/k
ou5dRVJJA6rXZ7ZkjSNp3vB65Oj44lUn6+VTJ2PXal7wd4KRwTa8MAvh5rqzxNo06t/xsUsg
c03AQX1LAMyxpO43pO0wpoA17mZJQ/hYRuWe</vt:lpwstr>
  </property>
  <property fmtid="{D5CDD505-2E9C-101B-9397-08002B2CF9AE}" pid="4" name="_2015_ms_pID_7253432">
    <vt:lpwstr>IAVC1x+GcNNVXFJL5CgBxhE=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1604537758</vt:lpwstr>
  </property>
</Properties>
</file>