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305" r:id="rId6"/>
    <p:sldId id="309" r:id="rId7"/>
    <p:sldId id="308" r:id="rId8"/>
    <p:sldId id="306" r:id="rId9"/>
  </p:sldIdLst>
  <p:sldSz cx="9144000" cy="6858000" type="screen4x3"/>
  <p:notesSz cx="6858000" cy="9144000"/>
  <p:custDataLst>
    <p:tags r:id="rId11"/>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ritsu" initials="AC" lastIdx="3" clrIdx="0"/>
  <p:cmAuthor id="1" name="Thorsten Hertel" initials="TH" lastIdx="3" clrIdx="1">
    <p:extLst/>
  </p:cmAuthor>
  <p:cmAuthor id="2" name="Ruixin Wang" initials="RW" lastIdx="4" clrIdx="2">
    <p:extLst/>
  </p:cmAuthor>
  <p:cmAuthor id="3" name="Thorsten Hertel (KEYS)" initials="TWH"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46" autoAdjust="0"/>
    <p:restoredTop sz="96527" autoAdjust="0"/>
  </p:normalViewPr>
  <p:slideViewPr>
    <p:cSldViewPr>
      <p:cViewPr varScale="1">
        <p:scale>
          <a:sx n="81" d="100"/>
          <a:sy n="81" d="100"/>
        </p:scale>
        <p:origin x="557"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11/12/2020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1</a:t>
            </a:fld>
            <a:endParaRPr lang="en-US"/>
          </a:p>
        </p:txBody>
      </p:sp>
    </p:spTree>
    <p:extLst>
      <p:ext uri="{BB962C8B-B14F-4D97-AF65-F5344CB8AC3E}">
        <p14:creationId xmlns:p14="http://schemas.microsoft.com/office/powerpoint/2010/main" val="78899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2</a:t>
            </a:fld>
            <a:endParaRPr lang="en-US"/>
          </a:p>
        </p:txBody>
      </p:sp>
    </p:spTree>
    <p:extLst>
      <p:ext uri="{BB962C8B-B14F-4D97-AF65-F5344CB8AC3E}">
        <p14:creationId xmlns:p14="http://schemas.microsoft.com/office/powerpoint/2010/main" val="1204685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3</a:t>
            </a:fld>
            <a:endParaRPr lang="en-US"/>
          </a:p>
        </p:txBody>
      </p:sp>
    </p:spTree>
    <p:extLst>
      <p:ext uri="{BB962C8B-B14F-4D97-AF65-F5344CB8AC3E}">
        <p14:creationId xmlns:p14="http://schemas.microsoft.com/office/powerpoint/2010/main" val="2683582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4</a:t>
            </a:fld>
            <a:endParaRPr lang="en-US"/>
          </a:p>
        </p:txBody>
      </p:sp>
    </p:spTree>
    <p:extLst>
      <p:ext uri="{BB962C8B-B14F-4D97-AF65-F5344CB8AC3E}">
        <p14:creationId xmlns:p14="http://schemas.microsoft.com/office/powerpoint/2010/main" val="3076640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5</a:t>
            </a:fld>
            <a:endParaRPr lang="en-US"/>
          </a:p>
        </p:txBody>
      </p:sp>
    </p:spTree>
    <p:extLst>
      <p:ext uri="{BB962C8B-B14F-4D97-AF65-F5344CB8AC3E}">
        <p14:creationId xmlns:p14="http://schemas.microsoft.com/office/powerpoint/2010/main" val="3309497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2020/11/12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2020/11/12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2020/11/12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2020/11/12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2020/11/12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2020/11/12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2020/11/12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2020/11/12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2020/11/12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2020/11/12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2020/11/12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2020/11/12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91580" y="2376090"/>
            <a:ext cx="7560840" cy="1470025"/>
          </a:xfrm>
        </p:spPr>
        <p:txBody>
          <a:bodyPr/>
          <a:lstStyle/>
          <a:p>
            <a:pPr eaLnBrk="1" hangingPunct="1"/>
            <a:r>
              <a:rPr lang="en-US" altLang="zh-CN" sz="4000" b="1" dirty="0"/>
              <a:t>WF on testability enhancements to reduce test time</a:t>
            </a:r>
            <a:endParaRPr lang="zh-CN" altLang="en-US" sz="4000" b="1" dirty="0"/>
          </a:p>
        </p:txBody>
      </p:sp>
      <p:sp>
        <p:nvSpPr>
          <p:cNvPr id="3075" name="副标题 2"/>
          <p:cNvSpPr>
            <a:spLocks noGrp="1"/>
          </p:cNvSpPr>
          <p:nvPr>
            <p:ph type="subTitle" idx="1"/>
          </p:nvPr>
        </p:nvSpPr>
        <p:spPr>
          <a:xfrm>
            <a:off x="1439304" y="4365104"/>
            <a:ext cx="6336704" cy="1752600"/>
          </a:xfrm>
        </p:spPr>
        <p:txBody>
          <a:bodyPr/>
          <a:lstStyle/>
          <a:p>
            <a:pPr eaLnBrk="1" hangingPunct="1"/>
            <a:r>
              <a:rPr lang="en-US" altLang="zh-CN" dirty="0">
                <a:solidFill>
                  <a:schemeClr val="tx1"/>
                </a:solidFill>
              </a:rPr>
              <a:t>vivo, Samsung</a:t>
            </a:r>
            <a:endParaRPr lang="zh-CN" altLang="en-US" dirty="0">
              <a:solidFill>
                <a:schemeClr val="tx1"/>
              </a:solidFill>
            </a:endParaRPr>
          </a:p>
        </p:txBody>
      </p:sp>
      <p:sp>
        <p:nvSpPr>
          <p:cNvPr id="3076" name="TextBox 4"/>
          <p:cNvSpPr txBox="1">
            <a:spLocks noChangeArrowheads="1"/>
          </p:cNvSpPr>
          <p:nvPr/>
        </p:nvSpPr>
        <p:spPr bwMode="auto">
          <a:xfrm>
            <a:off x="250825" y="333375"/>
            <a:ext cx="87136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US" altLang="zh-CN" sz="1800" b="1" dirty="0"/>
              <a:t>3GPP TSG-RAN WG4 Meeting #97-e</a:t>
            </a:r>
            <a:r>
              <a:rPr lang="en-GB" altLang="zh-CN" sz="1800" b="1" dirty="0"/>
              <a:t>	                                                                    R4-2017597</a:t>
            </a:r>
            <a:endParaRPr lang="zh-CN" altLang="zh-CN" sz="1800" dirty="0"/>
          </a:p>
          <a:p>
            <a:pPr eaLnBrk="1" hangingPunct="1">
              <a:spcBef>
                <a:spcPct val="0"/>
              </a:spcBef>
              <a:buFontTx/>
              <a:buNone/>
            </a:pPr>
            <a:r>
              <a:rPr lang="en-US" altLang="zh-CN" sz="1800" b="1" dirty="0"/>
              <a:t>Electronic Meeting, 2-13 Nov., 2020</a:t>
            </a:r>
          </a:p>
          <a:p>
            <a:pPr eaLnBrk="1" hangingPunct="1">
              <a:spcBef>
                <a:spcPct val="0"/>
              </a:spcBef>
              <a:buFontTx/>
              <a:buNone/>
            </a:pPr>
            <a:endParaRPr lang="en-US" altLang="zh-CN" sz="1800" b="1" dirty="0"/>
          </a:p>
          <a:p>
            <a:pPr eaLnBrk="1" hangingPunct="1">
              <a:spcBef>
                <a:spcPct val="0"/>
              </a:spcBef>
              <a:buFontTx/>
              <a:buNone/>
            </a:pPr>
            <a:r>
              <a:rPr lang="en-US" altLang="zh-CN" sz="1800" b="1" dirty="0"/>
              <a:t>Agenda item: 13.1</a:t>
            </a:r>
            <a:endParaRPr lang="zh-CN" altLang="zh-CN" sz="1800" b="1" dirty="0"/>
          </a:p>
          <a:p>
            <a:pPr eaLnBrk="1" hangingPunct="1">
              <a:spcBef>
                <a:spcPct val="0"/>
              </a:spcBef>
              <a:buNone/>
            </a:pPr>
            <a:r>
              <a:rPr lang="en-US" altLang="zh-CN" sz="1800" b="1" dirty="0"/>
              <a:t>Document for: Approval</a:t>
            </a:r>
            <a:endParaRPr lang="zh-CN" altLang="zh-CN" sz="1800" b="1" i="1" dirty="0"/>
          </a:p>
          <a:p>
            <a:pPr eaLnBrk="1" hangingPunct="1">
              <a:spcBef>
                <a:spcPct val="0"/>
              </a:spcBef>
              <a:buFontTx/>
              <a:buNone/>
            </a:pPr>
            <a:endParaRPr lang="zh-CN" altLang="en-US" sz="1800" dirty="0"/>
          </a:p>
        </p:txBody>
      </p:sp>
      <p:sp>
        <p:nvSpPr>
          <p:cNvPr id="3"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
        <p:nvSpPr>
          <p:cNvPr id="7" name="Title 1">
            <a:extLst>
              <a:ext uri="{FF2B5EF4-FFF2-40B4-BE49-F238E27FC236}">
                <a16:creationId xmlns:a16="http://schemas.microsoft.com/office/drawing/2014/main" id="{0DB9EC50-4A23-4ABF-AE53-9CFDAB16AA16}"/>
              </a:ext>
            </a:extLst>
          </p:cNvPr>
          <p:cNvSpPr txBox="1">
            <a:spLocks/>
          </p:cNvSpPr>
          <p:nvPr/>
        </p:nvSpPr>
        <p:spPr bwMode="auto">
          <a:xfrm>
            <a:off x="467544"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en-US" dirty="0"/>
              <a:t>Background</a:t>
            </a:r>
            <a:endParaRPr lang="en-GB" dirty="0"/>
          </a:p>
        </p:txBody>
      </p:sp>
      <p:sp>
        <p:nvSpPr>
          <p:cNvPr id="10" name="Content Placeholder 2">
            <a:extLst>
              <a:ext uri="{FF2B5EF4-FFF2-40B4-BE49-F238E27FC236}">
                <a16:creationId xmlns:a16="http://schemas.microsoft.com/office/drawing/2014/main" id="{0BA11D15-5E88-4E48-A3C0-7EF1731E78E9}"/>
              </a:ext>
            </a:extLst>
          </p:cNvPr>
          <p:cNvSpPr txBox="1">
            <a:spLocks/>
          </p:cNvSpPr>
          <p:nvPr/>
        </p:nvSpPr>
        <p:spPr bwMode="auto">
          <a:xfrm>
            <a:off x="467544" y="1253330"/>
            <a:ext cx="8352928" cy="541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Given all the FR2 requirements are tested under Over-The-Air condition, the testing time is dramatically increased compare with FR1. </a:t>
            </a:r>
          </a:p>
          <a:p>
            <a:r>
              <a:rPr lang="en-US" sz="2400" dirty="0"/>
              <a:t>The measurement grids for PC3 peak searching is </a:t>
            </a:r>
            <a:r>
              <a:rPr lang="en-US" sz="2400" i="1" dirty="0"/>
              <a:t>800 with constant density</a:t>
            </a:r>
            <a:r>
              <a:rPr lang="en-US" sz="2400" dirty="0"/>
              <a:t>, and </a:t>
            </a:r>
            <a:r>
              <a:rPr lang="en-US" sz="2400" i="1" dirty="0"/>
              <a:t>1106 with constant step size</a:t>
            </a:r>
            <a:r>
              <a:rPr lang="en-US" sz="2400" dirty="0"/>
              <a:t>, defined in Annex G of TR 38.810.</a:t>
            </a:r>
          </a:p>
          <a:p>
            <a:r>
              <a:rPr lang="en-US" sz="2400" dirty="0"/>
              <a:t>Based on the estimated testing time of each step presented in [1], the total testing time:</a:t>
            </a:r>
          </a:p>
          <a:p>
            <a:pPr lvl="1"/>
            <a:r>
              <a:rPr lang="en-GB" sz="2000" dirty="0"/>
              <a:t>The EIRP</a:t>
            </a:r>
            <a:r>
              <a:rPr lang="en-US" sz="2000" dirty="0"/>
              <a:t> beam peak searching  with constant step size for one frequency, ~8878s=2.5h</a:t>
            </a:r>
            <a:endParaRPr lang="en-GB" sz="2000" dirty="0"/>
          </a:p>
          <a:p>
            <a:pPr lvl="1"/>
            <a:r>
              <a:rPr lang="en-GB" sz="2000" dirty="0"/>
              <a:t>The EIS </a:t>
            </a:r>
            <a:r>
              <a:rPr lang="en-US" sz="2000" dirty="0"/>
              <a:t>beam peak searching with constant step size for one frequency, ~56436s=15.7h</a:t>
            </a:r>
          </a:p>
          <a:p>
            <a:pPr lvl="1"/>
            <a:r>
              <a:rPr lang="en-US" sz="2000" dirty="0"/>
              <a:t>The actual testing time based on more recent experiments from TE vendor is lower than the above estimation</a:t>
            </a:r>
            <a:endParaRPr lang="en-GB" sz="2000" dirty="0"/>
          </a:p>
          <a:p>
            <a:r>
              <a:rPr lang="en-US" sz="2400" dirty="0"/>
              <a:t>In addition, it’s agreed in A.1 in TR38.810 that “</a:t>
            </a:r>
            <a:r>
              <a:rPr lang="en-US" sz="2400" i="1" dirty="0"/>
              <a:t>All nominal voltage test cases shall be performed with the DUT operated in stand-alone battery powered mode</a:t>
            </a:r>
            <a:r>
              <a:rPr lang="en-US" sz="2400" dirty="0"/>
              <a:t>”, which means much power charging time should also be considered, then the total testing time would a huge number for FR2.</a:t>
            </a:r>
          </a:p>
          <a:p>
            <a:r>
              <a:rPr lang="en-US" sz="2400" dirty="0"/>
              <a:t>Therefore, proper approaches to reduce the testing time significantly is a key issue to be resolved.</a:t>
            </a:r>
            <a:endParaRPr lang="en-GB" sz="2400" dirty="0"/>
          </a:p>
          <a:p>
            <a:pPr lvl="1"/>
            <a:endParaRPr lang="en-DE" sz="2000" dirty="0"/>
          </a:p>
        </p:txBody>
      </p:sp>
    </p:spTree>
    <p:custDataLst>
      <p:tags r:id="rId1"/>
    </p:custDataLst>
    <p:extLst>
      <p:ext uri="{BB962C8B-B14F-4D97-AF65-F5344CB8AC3E}">
        <p14:creationId xmlns:p14="http://schemas.microsoft.com/office/powerpoint/2010/main" val="1728287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Way forward</a:t>
            </a:r>
            <a:endParaRPr lang="en-GB" dirty="0"/>
          </a:p>
        </p:txBody>
      </p:sp>
      <p:sp>
        <p:nvSpPr>
          <p:cNvPr id="3" name="Content Placeholder 2"/>
          <p:cNvSpPr>
            <a:spLocks noGrp="1"/>
          </p:cNvSpPr>
          <p:nvPr>
            <p:ph idx="1"/>
          </p:nvPr>
        </p:nvSpPr>
        <p:spPr>
          <a:xfrm>
            <a:off x="130728" y="980728"/>
            <a:ext cx="8882543" cy="6048672"/>
          </a:xfrm>
          <a:noFill/>
        </p:spPr>
        <p:txBody>
          <a:bodyPr>
            <a:normAutofit/>
          </a:bodyPr>
          <a:lstStyle/>
          <a:p>
            <a:r>
              <a:rPr lang="en-US" altLang="zh-CN" sz="2400" b="1" dirty="0"/>
              <a:t>RAN4 agrees to further study the following Testability enhancements approaches to reduce test time</a:t>
            </a:r>
          </a:p>
          <a:p>
            <a:pPr lvl="1"/>
            <a:r>
              <a:rPr lang="en-US" altLang="zh-CN" sz="1800" dirty="0"/>
              <a:t>Option1: As part of the enhanced test methods for FR2 study item, RAN4 should discuss beam sweeping techniques further</a:t>
            </a:r>
          </a:p>
          <a:p>
            <a:pPr lvl="1"/>
            <a:r>
              <a:rPr lang="en-US" altLang="zh-CN" sz="1800" dirty="0"/>
              <a:t>Option2: Adopt 4x2 array as the antenna assumption for deriving measurement grid for PC3, especially for smart phone UE.</a:t>
            </a:r>
          </a:p>
          <a:p>
            <a:pPr lvl="1"/>
            <a:r>
              <a:rPr lang="en-US" altLang="zh-CN" sz="1800" dirty="0"/>
              <a:t>Option3: Develop two sets of measurement grids for PC3, one is the same as current grids based on 8x2 array assumption, the other is relatively sparse grids based on 4x2 assumption. Applicability depends on UE declaration</a:t>
            </a:r>
          </a:p>
          <a:p>
            <a:pPr lvl="1"/>
            <a:r>
              <a:rPr lang="en-US" altLang="zh-CN" sz="1800" dirty="0"/>
              <a:t>Option4: RAN4 study RSRP accuracy at high downlink signal level and then check if RSRP could take place of EIS search as baseline for RX beam peak search</a:t>
            </a:r>
          </a:p>
          <a:p>
            <a:pPr lvl="1"/>
            <a:r>
              <a:rPr lang="en-US" altLang="zh-CN" sz="1800" dirty="0"/>
              <a:t>Option5: For EIRP test of UL MIMO including TX beam peak search, only one link polarization is enough.</a:t>
            </a:r>
          </a:p>
          <a:p>
            <a:pPr lvl="1"/>
            <a:r>
              <a:rPr lang="en-US" altLang="zh-CN" sz="1800" dirty="0"/>
              <a:t>Option6: For EIRP test when TX diversity (dual polarization transmission) is activated, only one link polarization is enough.</a:t>
            </a:r>
          </a:p>
          <a:p>
            <a:pPr lvl="1"/>
            <a:r>
              <a:rPr lang="en-US" altLang="zh-CN" sz="1800" dirty="0"/>
              <a:t>Other proposals are not precluded</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1463536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480" y="1143000"/>
            <a:ext cx="8882543" cy="6048672"/>
          </a:xfrm>
          <a:noFill/>
        </p:spPr>
        <p:txBody>
          <a:bodyPr>
            <a:normAutofit/>
          </a:bodyPr>
          <a:lstStyle/>
          <a:p>
            <a:r>
              <a:rPr lang="en-US" altLang="zh-CN" sz="2400" b="1" dirty="0"/>
              <a:t>Next steps for testability enhancements to reduce test time</a:t>
            </a:r>
          </a:p>
          <a:p>
            <a:pPr lvl="1"/>
            <a:r>
              <a:rPr lang="en-US" altLang="zh-CN" sz="1800" dirty="0"/>
              <a:t>Detailed parameters of 4x2 array antenna assumption for PC3 should be aligned next meeting</a:t>
            </a:r>
          </a:p>
          <a:p>
            <a:pPr lvl="1"/>
            <a:r>
              <a:rPr lang="en-US" sz="1800" dirty="0"/>
              <a:t>Simulated new measurement grids with estimated testing time based on 4X2 antenna array are encouraged</a:t>
            </a:r>
          </a:p>
          <a:p>
            <a:pPr lvl="1"/>
            <a:r>
              <a:rPr lang="en-US" altLang="zh-CN" sz="1800" dirty="0"/>
              <a:t>The agreed MU of measurement grids for TRP, beam peak search, Spherical coverage in TR38.810 should be followed</a:t>
            </a:r>
          </a:p>
          <a:p>
            <a:pPr lvl="1"/>
            <a:r>
              <a:rPr lang="en-US" sz="1800" dirty="0"/>
              <a:t>Further study the RSRP accuracy at high downlink signal level for RSRP based Rx beam peak search</a:t>
            </a:r>
          </a:p>
          <a:p>
            <a:pPr lvl="1"/>
            <a:r>
              <a:rPr lang="en-US" sz="1800" dirty="0"/>
              <a:t>Companies are encouraged to bring analysis of influences to the UE, to study whether </a:t>
            </a:r>
            <a:r>
              <a:rPr lang="en-US" altLang="zh-CN" sz="1800" dirty="0"/>
              <a:t>only one link polarization is enough, for 2Tx test cases (</a:t>
            </a:r>
            <a:r>
              <a:rPr lang="en-US" altLang="zh-CN" sz="1800" dirty="0" err="1"/>
              <a:t>TxD</a:t>
            </a:r>
            <a:r>
              <a:rPr lang="en-US" altLang="zh-CN" sz="1800" dirty="0"/>
              <a:t> and UL MIMO)</a:t>
            </a:r>
          </a:p>
          <a:p>
            <a:pPr lvl="1"/>
            <a:r>
              <a:rPr lang="en-US" altLang="zh-CN" sz="1800" dirty="0"/>
              <a:t>Prioritization of the potential approaches is needed </a:t>
            </a:r>
          </a:p>
          <a:p>
            <a:pPr lvl="1"/>
            <a:r>
              <a:rPr lang="en-US" altLang="zh-CN" sz="1800" dirty="0"/>
              <a:t>If new antenna assumption is not agreed </a:t>
            </a:r>
            <a:r>
              <a:rPr lang="en-US" altLang="zh-CN" sz="1800"/>
              <a:t>in this SI, </a:t>
            </a:r>
            <a:r>
              <a:rPr lang="en-US" altLang="zh-CN" sz="1800" dirty="0"/>
              <a:t>then the fallback is to keep the agreed 8x2 antenna assumption for measurement grids calculation unchanged given the progress of conformance test cases in RAN5</a:t>
            </a:r>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
        <p:nvSpPr>
          <p:cNvPr id="7" name="Title 1">
            <a:extLst>
              <a:ext uri="{FF2B5EF4-FFF2-40B4-BE49-F238E27FC236}">
                <a16:creationId xmlns:a16="http://schemas.microsoft.com/office/drawing/2014/main" id="{02AE109F-FF43-4438-AA91-BDA200F5A533}"/>
              </a:ext>
            </a:extLst>
          </p:cNvPr>
          <p:cNvSpPr txBox="1">
            <a:spLocks/>
          </p:cNvSpPr>
          <p:nvPr/>
        </p:nvSpPr>
        <p:spPr bwMode="auto">
          <a:xfrm>
            <a:off x="457200"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en-US" dirty="0"/>
              <a:t>Way forward</a:t>
            </a:r>
            <a:endParaRPr lang="en-GB" dirty="0"/>
          </a:p>
        </p:txBody>
      </p:sp>
    </p:spTree>
    <p:custDataLst>
      <p:tags r:id="rId1"/>
    </p:custDataLst>
    <p:extLst>
      <p:ext uri="{BB962C8B-B14F-4D97-AF65-F5344CB8AC3E}">
        <p14:creationId xmlns:p14="http://schemas.microsoft.com/office/powerpoint/2010/main" val="3071846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lstStyle/>
          <a:p>
            <a:pPr algn="l"/>
            <a:r>
              <a:rPr lang="en-US" dirty="0"/>
              <a:t>Reference</a:t>
            </a:r>
            <a:endParaRPr lang="en-GB" dirty="0"/>
          </a:p>
        </p:txBody>
      </p:sp>
      <p:sp>
        <p:nvSpPr>
          <p:cNvPr id="3" name="Content Placeholder 2"/>
          <p:cNvSpPr>
            <a:spLocks noGrp="1"/>
          </p:cNvSpPr>
          <p:nvPr>
            <p:ph idx="1"/>
          </p:nvPr>
        </p:nvSpPr>
        <p:spPr>
          <a:xfrm>
            <a:off x="107504" y="1097360"/>
            <a:ext cx="8882543" cy="5760640"/>
          </a:xfrm>
          <a:noFill/>
        </p:spPr>
        <p:txBody>
          <a:bodyPr>
            <a:normAutofit/>
          </a:bodyPr>
          <a:lstStyle/>
          <a:p>
            <a:pPr marL="457200" lvl="1" indent="0" fontAlgn="auto" hangingPunct="1">
              <a:buNone/>
            </a:pPr>
            <a:r>
              <a:rPr lang="en-US" altLang="zh-CN" sz="2200" dirty="0"/>
              <a:t>[1] R4-1912108, “On Test Time Reduction for NR FR2 UE Test Cases”, Keysight, </a:t>
            </a:r>
            <a:r>
              <a:rPr lang="en-US" sz="2200" dirty="0"/>
              <a:t>RAN WG4 #92bis, </a:t>
            </a:r>
            <a:r>
              <a:rPr lang="en-GB" sz="2200" dirty="0"/>
              <a:t>October 2019 </a:t>
            </a:r>
          </a:p>
          <a:p>
            <a:pPr marL="457200" lvl="1" indent="0" fontAlgn="auto" hangingPunct="1">
              <a:buNone/>
            </a:pPr>
            <a:r>
              <a:rPr lang="en-GB" sz="2200" dirty="0"/>
              <a:t>[2] R4-2014726, “Discussion on FR2 test time reduction”, Samsung, RAN4#97-e, Nov., 2020</a:t>
            </a:r>
          </a:p>
          <a:p>
            <a:pPr marL="457200" lvl="1" indent="0" fontAlgn="auto" hangingPunct="1">
              <a:buNone/>
            </a:pPr>
            <a:r>
              <a:rPr lang="en-GB" sz="2200" dirty="0"/>
              <a:t>[3] R4-2014491, “</a:t>
            </a:r>
            <a:r>
              <a:rPr lang="en-US" sz="2200" dirty="0"/>
              <a:t>Beam sweeping and test time reduction in FR2</a:t>
            </a:r>
            <a:r>
              <a:rPr lang="en-GB" sz="2200" dirty="0"/>
              <a:t>”, </a:t>
            </a:r>
            <a:r>
              <a:rPr lang="en-US" sz="2200" dirty="0"/>
              <a:t>Fraunhofer HHI, Fraunhofer IIS, </a:t>
            </a:r>
            <a:r>
              <a:rPr lang="en-GB" sz="2200" dirty="0"/>
              <a:t>RAN4#97-e, Nov., 2020</a:t>
            </a:r>
          </a:p>
          <a:p>
            <a:pPr marL="457200" lvl="1" indent="0" fontAlgn="auto" hangingPunct="1">
              <a:buNone/>
            </a:pPr>
            <a:r>
              <a:rPr lang="en-US" sz="2400" dirty="0">
                <a:cs typeface="Times New Roman" panose="02020603050405020304" pitchFamily="18" charset="0"/>
              </a:rPr>
              <a:t>[4] R4-2017429, Email discussion summary for [97e][331] FR2_enhTestMethods, Moderator(</a:t>
            </a:r>
            <a:r>
              <a:rPr lang="en-US" altLang="zh-CN" sz="2400" dirty="0">
                <a:cs typeface="Times New Roman" panose="02020603050405020304" pitchFamily="18" charset="0"/>
              </a:rPr>
              <a:t>Apple</a:t>
            </a:r>
            <a:r>
              <a:rPr lang="en-US" sz="2400" dirty="0">
                <a:cs typeface="Times New Roman" panose="02020603050405020304" pitchFamily="18" charset="0"/>
              </a:rPr>
              <a:t>)</a:t>
            </a:r>
          </a:p>
          <a:p>
            <a:pPr marL="457200" lvl="1" indent="0" fontAlgn="auto" hangingPunct="1">
              <a:buNone/>
            </a:pPr>
            <a:endParaRPr lang="en-US" altLang="zh-CN" sz="2200"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20126116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2" ma:contentTypeDescription="Create a new document." ma:contentTypeScope="" ma:versionID="28f9cf7ff0947e6ff336ed57262b94f6">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3e074cbbecf9664a3b9bd27592852fad"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C46D2F-2B5C-4945-B9A0-8F53F9D5C4C6}">
  <ds:schemaRefs>
    <ds:schemaRef ds:uri="http://schemas.microsoft.com/sharepoint/v3/contenttype/forms"/>
  </ds:schemaRefs>
</ds:datastoreItem>
</file>

<file path=customXml/itemProps2.xml><?xml version="1.0" encoding="utf-8"?>
<ds:datastoreItem xmlns:ds="http://schemas.openxmlformats.org/officeDocument/2006/customXml" ds:itemID="{1F6E5432-22C9-4DE3-B7FA-038EA267B234}">
  <ds:schemaRefs>
    <ds:schemaRef ds:uri="bdd78157-346c-4767-bfdd-352789a5c5f1"/>
    <ds:schemaRef ds:uri="http://www.w3.org/XML/1998/namespace"/>
    <ds:schemaRef ds:uri="http://purl.org/dc/dcmitype/"/>
    <ds:schemaRef ds:uri="http://purl.org/dc/terms/"/>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878f5c59-aec9-459c-acf8-8cf941473193"/>
    <ds:schemaRef ds:uri="http://purl.org/dc/elements/1.1/"/>
  </ds:schemaRefs>
</ds:datastoreItem>
</file>

<file path=customXml/itemProps3.xml><?xml version="1.0" encoding="utf-8"?>
<ds:datastoreItem xmlns:ds="http://schemas.openxmlformats.org/officeDocument/2006/customXml" ds:itemID="{72BAB1D7-0253-4579-8856-F8B17F9D2A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3261</TotalTime>
  <Words>657</Words>
  <Application>Microsoft Office PowerPoint</Application>
  <PresentationFormat>全屏显示(4:3)</PresentationFormat>
  <Paragraphs>44</Paragraphs>
  <Slides>5</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ＭＳ Ｐゴシック</vt:lpstr>
      <vt:lpstr>宋体</vt:lpstr>
      <vt:lpstr>Arial</vt:lpstr>
      <vt:lpstr>Calibri</vt:lpstr>
      <vt:lpstr>Times New Roman</vt:lpstr>
      <vt:lpstr>Office 主题</vt:lpstr>
      <vt:lpstr>WF on testability enhancements to reduce test time</vt:lpstr>
      <vt:lpstr>PowerPoint 演示文稿</vt:lpstr>
      <vt:lpstr>Way forward</vt:lpstr>
      <vt:lpstr>PowerPoint 演示文稿</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dc:title>
  <dc:creator>Ruixin Wang（CATR）</dc:creator>
  <cp:keywords>CTPClassification=CTP_PUBLIC:VisualMarkings=</cp:keywords>
  <cp:lastModifiedBy>Ruixin Wang (vivo)</cp:lastModifiedBy>
  <cp:revision>1078</cp:revision>
  <dcterms:created xsi:type="dcterms:W3CDTF">2016-04-12T20:58:18Z</dcterms:created>
  <dcterms:modified xsi:type="dcterms:W3CDTF">2020-11-11T23:42:05Z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7ae9abdc-947a-4699-bc5a-913cc8dc90e2</vt:lpwstr>
  </property>
  <property fmtid="{D5CDD505-2E9C-101B-9397-08002B2CF9AE}" pid="10" name="CTP_TimeStamp">
    <vt:lpwstr>2016-11-19 00:27:52Z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y fmtid="{D5CDD505-2E9C-101B-9397-08002B2CF9AE}" pid="15" name="RS_Classification">
    <vt:lpwstr>UNRESTRICTED</vt:lpwstr>
  </property>
  <property fmtid="{D5CDD505-2E9C-101B-9397-08002B2CF9AE}" pid="16" name="RS_ClassificationID">
    <vt:i4>0</vt:i4>
  </property>
  <property fmtid="{D5CDD505-2E9C-101B-9397-08002B2CF9AE}" pid="17" name="ContentTypeId">
    <vt:lpwstr>0x01010017CD74E91CD4AF408185E1FC416F4AC4</vt:lpwstr>
  </property>
  <property fmtid="{D5CDD505-2E9C-101B-9397-08002B2CF9AE}" pid="18" name="NSCPROP_SA">
    <vt:lpwstr>D:\RAN4 Meeting Doc\RAN4_95e\draft  WF on FR2 MIMO OTA v1.pptx</vt:lpwstr>
  </property>
</Properties>
</file>