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1" r:id="rId9"/>
    <p:sldId id="270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9893" autoAdjust="0"/>
  </p:normalViewPr>
  <p:slideViewPr>
    <p:cSldViewPr snapToGrid="0">
      <p:cViewPr varScale="1">
        <p:scale>
          <a:sx n="71" d="100"/>
          <a:sy n="71" d="100"/>
        </p:scale>
        <p:origin x="110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C02D6-9E9A-42B3-B0DD-D39061FF7D17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58736-2178-45BB-AF11-5248AA8E8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57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660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96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95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E58736-2178-45BB-AF11-5248AA8E8CD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66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CF70F7-E92C-4F68-97D0-067251537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CC93D50-CF9F-4257-A180-2AD0EB262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77C458B-5EAF-45B7-B5B9-4E62024B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50491C8-16A4-4B86-9C34-6018EAF0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A4479A-AFF1-42BE-9115-F1E8D641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4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372F5D-855E-4B44-8DD0-C1C96E95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1AF4DC4-EBD5-4B23-9F35-C404F411C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513DBD-8CE1-41C0-861C-D115BE64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F02D3D-48D9-4F5B-980D-92417C8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0622311-B556-4D2D-B4FD-823CAE9C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ED1848B-B8A0-4E54-B0CD-E9BCF98A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0935E7E-649B-4DEB-84BE-AF7463195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87E7474-CE79-4528-9222-721FD637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0506BF-D36E-43D4-8E50-B84235A8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86A9ED-49AD-4BF6-A56D-00AC660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0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D734EF-5901-420A-9B6C-B888D132C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5293A6-EC5F-4434-B8C8-361C4FA41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DE4769-1304-4973-B5A7-06466166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F7AC5A8-D0CF-46BC-9B69-0C141917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F5A03E-B9B3-4560-A853-B48EC575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0CB79B-C9E3-4DC8-AEB5-CC41E43C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5741BD3-D6A4-40D2-9829-722945F2E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B0FA067-E176-477B-8ED6-E9E9872A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2ADAC8E-C861-4495-B5CC-2119B5B8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845FE95-18AF-4DC5-9D58-CC562B50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5F6B9A-E215-41B9-B725-5C6E96F0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8722495-9D30-41AC-82B1-99AD65383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A378327-5F2B-4D80-A230-3445D7B91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1F9EF19-4ED3-4DD5-B324-E7C1BCD3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A267B92-3C6D-480C-911E-29AC9562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B97D97A-6E8D-4C5E-B05A-2E4C5A73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B56100-2E11-44CB-B7B7-0A9880AA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FE0EC00-8630-45DA-838C-6F0A34E83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6B6A218-851A-4959-8FBA-654A218F7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2DABFC3-1DC0-4EAC-82AF-CAE3A0FF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E9304126-DE8D-41E0-B0C2-4C7FCE9E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5487B10-5881-465F-B30B-EBC690AD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E4FFA0D-72FD-4EB0-8225-9BC613B8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8F26855-F0C3-47E0-A48B-8FB11FFA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523BC4-C378-424D-A91C-11B30EF9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F3B520A-A63D-4A73-A8AC-BD2DD59CD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537071F4-CEC8-440B-A0AB-B1213527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E84C9AF-ABA0-43F9-862D-2157CA4A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4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FA473AB-5047-4287-A335-102375C8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ADAEDBE-0C38-4A84-8C0C-66045258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75D150D-EC9A-47C0-83FD-85CDE0C5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48ABCCE-B277-4847-A0F0-8099837A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C1C998C-C8B8-42ED-8856-66810C177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BA2C37D-D46B-4E4E-A43E-143E8AE7B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21401E9-EA46-49E7-B9B6-837BAB14A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7A0A35C-EC73-4878-945C-8278F5C6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121A6D5-18B9-4076-AF54-C9A9E2704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7EA3FC-E434-4935-B16D-7DA4BFCA0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7ABE532-81CA-46FD-B1B2-B8C42E420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E6B481E-9556-401E-A036-A6867403A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D20F48E-0874-4A79-9998-B038C9D0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DBA5FD6-1AA6-409C-A76F-CF3F66D4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50FF0D7-7251-4CC0-9C5B-6C1C338F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E9FADE6-A14F-4569-A0CF-F3965986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50F9FB6-2668-4D97-9101-D4075C088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6A38366-5DDD-4196-89BD-68928386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CB81-09A3-4BE2-8BB6-BF199E3E9FD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B2294CA-0EBE-41CB-8C6F-7C8DB2350A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737FA0D-4C03-4F1F-BFD0-16635CCFD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0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B99D8BD-0770-46FB-B865-343BDBBCA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3646" y="2743056"/>
            <a:ext cx="11212945" cy="89607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 dirty="0"/>
              <a:t>WF on solutions to minimize the impact of polarization basis mismatch between the TE and DUT on the RF testing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82F7BC8-D9B2-4CB3-B0EC-09560190007F}"/>
              </a:ext>
            </a:extLst>
          </p:cNvPr>
          <p:cNvSpPr txBox="1"/>
          <p:nvPr/>
        </p:nvSpPr>
        <p:spPr>
          <a:xfrm>
            <a:off x="249382" y="711200"/>
            <a:ext cx="11674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3GPP TSG-RAN WG4 Meeting #97-e	                                                                                       R4-2017594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Electronic Meeting, Nov. 2nd – Nov. 13th, 2020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13.1.2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E1F80ECE-0984-44B4-988A-7B77E87C11AC}"/>
              </a:ext>
            </a:extLst>
          </p:cNvPr>
          <p:cNvSpPr txBox="1">
            <a:spLocks/>
          </p:cNvSpPr>
          <p:nvPr/>
        </p:nvSpPr>
        <p:spPr>
          <a:xfrm>
            <a:off x="387926" y="4862432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cs typeface="Times New Roman" panose="02020603050405020304" pitchFamily="18" charset="0"/>
              </a:rPr>
              <a:t>Samsung</a:t>
            </a:r>
            <a:endParaRPr lang="en-US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106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3331"/>
            <a:ext cx="11734800" cy="523954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R4-2014266, </a:t>
            </a:r>
            <a:r>
              <a:rPr lang="en-US" altLang="zh-CN" sz="2000" dirty="0"/>
              <a:t>FR2 testability enhancement for polarization mismatch</a:t>
            </a:r>
            <a:r>
              <a:rPr lang="en-GB" altLang="zh-CN" sz="2000" dirty="0"/>
              <a:t>,</a:t>
            </a:r>
            <a:r>
              <a:rPr lang="en-US" sz="2000" dirty="0">
                <a:cs typeface="Times New Roman" panose="02020603050405020304" pitchFamily="18" charset="0"/>
              </a:rPr>
              <a:t> Qualcomm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R4-2014275, </a:t>
            </a:r>
            <a:r>
              <a:rPr lang="en-GB" altLang="zh-CN" sz="2000" dirty="0"/>
              <a:t>Discussion on FR2 EIRP measurement enhancement, </a:t>
            </a:r>
          </a:p>
          <a:p>
            <a:pPr marL="457200" indent="-457200">
              <a:buFont typeface="+mj-lt"/>
              <a:buAutoNum type="arabicPeriod"/>
            </a:pPr>
            <a:r>
              <a:rPr lang="en-GB" altLang="zh-CN" sz="2000" dirty="0"/>
              <a:t>R4-2014827, </a:t>
            </a:r>
            <a:r>
              <a:rPr lang="en-US" altLang="zh-CN" sz="2000" dirty="0"/>
              <a:t>Analysis on practical TPMI and 2-port CSI-RS for EIRP measurement</a:t>
            </a:r>
            <a:r>
              <a:rPr lang="en-GB" altLang="zh-CN" sz="2000" dirty="0"/>
              <a:t>, </a:t>
            </a:r>
            <a:r>
              <a:rPr lang="en-GB" altLang="zh-CN" sz="2000" dirty="0" err="1"/>
              <a:t>MediaTek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R4-2014920, </a:t>
            </a:r>
            <a:r>
              <a:rPr lang="en-GB" altLang="zh-CN" sz="2000" dirty="0"/>
              <a:t>Views on polarization mismatch, </a:t>
            </a:r>
            <a:r>
              <a:rPr lang="en-US" altLang="zh-CN" sz="2000" dirty="0"/>
              <a:t>Apple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R4-2015871, </a:t>
            </a:r>
            <a:r>
              <a:rPr lang="en-US" altLang="zh-CN" sz="2000" dirty="0"/>
              <a:t>Views on testability enhancement for UE FR2 test, Sony, Ericsson</a:t>
            </a:r>
            <a:endParaRPr lang="en-GB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GB" altLang="zh-CN" sz="2000" dirty="0"/>
              <a:t>R4-2016212, </a:t>
            </a:r>
            <a:r>
              <a:rPr lang="en-US" altLang="zh-CN" sz="2000" dirty="0"/>
              <a:t>On minimizing the impact of polarization basis mismatch between the TE and DUT, </a:t>
            </a:r>
            <a:r>
              <a:rPr lang="en-US" altLang="zh-CN" sz="2000" dirty="0" err="1"/>
              <a:t>Keysight</a:t>
            </a:r>
            <a:endParaRPr lang="zh-CN" altLang="zh-CN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R4-2016568, </a:t>
            </a:r>
            <a:r>
              <a:rPr lang="en-US" altLang="zh-CN" sz="2000" dirty="0"/>
              <a:t>Views on polarization basis mismatch, Rohde &amp; Schwarz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cs typeface="Times New Roman" panose="02020603050405020304" pitchFamily="18" charset="0"/>
              </a:rPr>
              <a:t>R4-2017429, Email discussion summary for [97e][331] FR2_enhTestMethods, Moderator(</a:t>
            </a:r>
            <a:r>
              <a:rPr lang="en-US" altLang="zh-CN" sz="2000" dirty="0">
                <a:cs typeface="Times New Roman" panose="02020603050405020304" pitchFamily="18" charset="0"/>
              </a:rPr>
              <a:t>Apple</a:t>
            </a:r>
            <a:r>
              <a:rPr lang="en-US" sz="2000" dirty="0"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4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cs typeface="Times New Roman" panose="02020603050405020304" pitchFamily="18" charset="0"/>
              </a:rPr>
              <a:t>EIRP measurement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In RAN4#96e meeting, methods to enhance EIRP measurement were down selected (R4-2012714) to 5 methods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Focus on 3 methods which have been captured in WID (RP-201862)</a:t>
            </a:r>
          </a:p>
          <a:p>
            <a:pPr lvl="2"/>
            <a:r>
              <a:rPr lang="en-US" altLang="zh-CN" sz="1600" dirty="0"/>
              <a:t>TPMI side condition method</a:t>
            </a:r>
          </a:p>
          <a:p>
            <a:pPr lvl="2"/>
            <a:r>
              <a:rPr lang="en-US" altLang="zh-CN" sz="1600" dirty="0"/>
              <a:t>DL polarization scan method</a:t>
            </a:r>
          </a:p>
          <a:p>
            <a:pPr lvl="2"/>
            <a:r>
              <a:rPr lang="en-US" altLang="zh-CN" sz="1600" dirty="0"/>
              <a:t>test mode to trigger TX diversity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Check feasibility of 2 methods</a:t>
            </a:r>
          </a:p>
          <a:p>
            <a:pPr lvl="2"/>
            <a:r>
              <a:rPr lang="en-US" altLang="zh-CN" sz="1600" dirty="0"/>
              <a:t>power up command to trigger TX diversity</a:t>
            </a:r>
          </a:p>
          <a:p>
            <a:pPr lvl="2"/>
            <a:r>
              <a:rPr lang="en-US" altLang="zh-CN" sz="1600" dirty="0"/>
              <a:t>2-port CSI-RS method</a:t>
            </a:r>
            <a:endParaRPr lang="en-US" altLang="zh-CN" sz="1600" dirty="0">
              <a:cs typeface="Times New Roman" panose="02020603050405020304" pitchFamily="18" charset="0"/>
            </a:endParaRPr>
          </a:p>
          <a:p>
            <a:r>
              <a:rPr lang="en-US" altLang="zh-CN" sz="2400" dirty="0">
                <a:cs typeface="Times New Roman" panose="02020603050405020304" pitchFamily="18" charset="0"/>
              </a:rPr>
              <a:t>UL demodulation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In RAN4#96e meeting, </a:t>
            </a:r>
            <a:r>
              <a:rPr lang="en-US" altLang="zh-CN" sz="2000" dirty="0"/>
              <a:t>dual polarization coherent receiver topology was agreed as a starting point</a:t>
            </a:r>
            <a:endParaRPr lang="en-US" altLang="zh-CN" sz="2000" dirty="0"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In this meeting, above topics are further discussed </a:t>
            </a:r>
            <a:r>
              <a:rPr lang="en-US" altLang="zh-CN" sz="2400" dirty="0">
                <a:cs typeface="Times New Roman" panose="02020603050405020304" pitchFamily="18" charset="0"/>
              </a:rPr>
              <a:t>in email thread 331 and GTW session</a:t>
            </a:r>
            <a:r>
              <a:rPr lang="en-US" sz="2400" dirty="0"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711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WF1: EIRP measurement -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TPMI side condition method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Proposals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2-1-1-1a: TPMI side condition method (option 1 in WF R4-2012714) to enhance UE EIRP measurement has been adopted by the standard, and the testability enhancement “TPMI side condition method” can be considered adopted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2-1-1-1b: Alt 2-1-1-1a with further clarification that “Practical TPMI” shall be further applied for “TPMI side condition method”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2-1-1-1c: Alt 2-1-1-1a only if clarification is provided whether RAN1’s definition of TPMI indices 2-5 forcing single-layer transmission using two antenna ports corresponds to the UE enabling two transmit chains at all times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2-1-1-1d: Alt 2-1-1-1a only if chipset and OEM manufacturers can confirm whether Rel-15 </a:t>
            </a:r>
            <a:r>
              <a:rPr lang="en-US" sz="1600" dirty="0" err="1">
                <a:cs typeface="Times New Roman" panose="02020603050405020304" pitchFamily="18" charset="0"/>
              </a:rPr>
              <a:t>nonCoherent</a:t>
            </a:r>
            <a:r>
              <a:rPr lang="en-US" sz="1600" dirty="0">
                <a:cs typeface="Times New Roman" panose="02020603050405020304" pitchFamily="18" charset="0"/>
              </a:rPr>
              <a:t> UE’s and Rel-16 </a:t>
            </a:r>
            <a:r>
              <a:rPr lang="en-US" sz="1600" dirty="0" err="1">
                <a:cs typeface="Times New Roman" panose="02020603050405020304" pitchFamily="18" charset="0"/>
              </a:rPr>
              <a:t>nonCoherent</a:t>
            </a:r>
            <a:r>
              <a:rPr lang="en-US" sz="1600" dirty="0">
                <a:cs typeface="Times New Roman" panose="02020603050405020304" pitchFamily="18" charset="0"/>
              </a:rPr>
              <a:t> without full power transmission mode1 (</a:t>
            </a:r>
            <a:r>
              <a:rPr lang="en-US" sz="1600" dirty="0" err="1">
                <a:cs typeface="Times New Roman" panose="02020603050405020304" pitchFamily="18" charset="0"/>
              </a:rPr>
              <a:t>ul-FullPowerTransmission</a:t>
            </a:r>
            <a:r>
              <a:rPr lang="en-US" sz="1600" dirty="0">
                <a:cs typeface="Times New Roman" panose="02020603050405020304" pitchFamily="18" charset="0"/>
              </a:rPr>
              <a:t> = fullpowerMode2 or </a:t>
            </a:r>
            <a:r>
              <a:rPr lang="en-US" sz="1600" dirty="0" err="1">
                <a:cs typeface="Times New Roman" panose="02020603050405020304" pitchFamily="18" charset="0"/>
              </a:rPr>
              <a:t>fullpower</a:t>
            </a:r>
            <a:r>
              <a:rPr lang="en-US" sz="1600" dirty="0">
                <a:cs typeface="Times New Roman" panose="02020603050405020304" pitchFamily="18" charset="0"/>
              </a:rPr>
              <a:t>) are still affected by this DL polarization mismatch issue. </a:t>
            </a:r>
          </a:p>
          <a:p>
            <a:pPr lvl="1"/>
            <a:r>
              <a:rPr lang="en-US" sz="1600" dirty="0">
                <a:cs typeface="Times New Roman" panose="02020603050405020304" pitchFamily="18" charset="0"/>
              </a:rPr>
              <a:t>Alt 2-1-1-2: TPMI side condition method is only applicable for EIRP measurement for UL MIMO operation for partial UEs. Other methods to enhance EIRP measurement need to be investigated for non-MIMO cases in clause 6.2 of TS 38.101-2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TPMI side condition method is agreed as applicable method to enhance EIRP measurement for partial UEs </a:t>
            </a:r>
          </a:p>
          <a:p>
            <a:pPr lvl="2"/>
            <a:r>
              <a:rPr lang="en-US" altLang="zh-CN" dirty="0">
                <a:cs typeface="Times New Roman" panose="02020603050405020304" pitchFamily="18" charset="0"/>
              </a:rPr>
              <a:t>This method can be applied for:</a:t>
            </a:r>
          </a:p>
          <a:p>
            <a:pPr marL="1543050" lvl="3" indent="-171450">
              <a:buFontTx/>
              <a:buChar char="-"/>
            </a:pPr>
            <a:r>
              <a:rPr lang="en-US" altLang="zh-CN" dirty="0"/>
              <a:t>Rel-15 coherent UEs</a:t>
            </a:r>
          </a:p>
          <a:p>
            <a:pPr marL="1543050" lvl="3" indent="-171450">
              <a:buFontTx/>
              <a:buChar char="-"/>
            </a:pPr>
            <a:r>
              <a:rPr lang="en-US" altLang="zh-CN" dirty="0"/>
              <a:t>Rel-16 coherent UEs</a:t>
            </a:r>
          </a:p>
          <a:p>
            <a:pPr marL="1543050" lvl="3" indent="-171450">
              <a:buFontTx/>
              <a:buChar char="-"/>
            </a:pPr>
            <a:r>
              <a:rPr lang="en-US" altLang="zh-CN" dirty="0"/>
              <a:t>Rel-16 </a:t>
            </a:r>
            <a:r>
              <a:rPr lang="en-US" altLang="zh-CN" dirty="0" err="1"/>
              <a:t>nonCoherent</a:t>
            </a:r>
            <a:r>
              <a:rPr lang="en-US" altLang="zh-CN" dirty="0"/>
              <a:t> UEs which support uplink full power transmission</a:t>
            </a:r>
          </a:p>
          <a:p>
            <a:pPr marL="1085850" lvl="2" indent="-171450">
              <a:buFontTx/>
              <a:buChar char="-"/>
            </a:pPr>
            <a:r>
              <a:rPr lang="en-US" altLang="zh-CN" dirty="0">
                <a:cs typeface="Times New Roman" panose="02020603050405020304" pitchFamily="18" charset="0"/>
              </a:rPr>
              <a:t>This method is not applied for Rel-15 </a:t>
            </a:r>
            <a:r>
              <a:rPr lang="en-US" altLang="zh-CN" dirty="0" err="1">
                <a:cs typeface="Times New Roman" panose="02020603050405020304" pitchFamily="18" charset="0"/>
              </a:rPr>
              <a:t>nonCoherent</a:t>
            </a:r>
            <a:r>
              <a:rPr lang="en-US" altLang="zh-CN" dirty="0">
                <a:cs typeface="Times New Roman" panose="02020603050405020304" pitchFamily="18" charset="0"/>
              </a:rPr>
              <a:t> UEs and Rel-16 </a:t>
            </a:r>
            <a:r>
              <a:rPr lang="en-US" altLang="zh-CN" dirty="0" err="1">
                <a:cs typeface="Times New Roman" panose="02020603050405020304" pitchFamily="18" charset="0"/>
              </a:rPr>
              <a:t>nonCoherent</a:t>
            </a:r>
            <a:r>
              <a:rPr lang="en-US" altLang="zh-CN" dirty="0">
                <a:cs typeface="Times New Roman" panose="02020603050405020304" pitchFamily="18" charset="0"/>
              </a:rPr>
              <a:t> UEs which do not support full power transmission</a:t>
            </a:r>
            <a:endParaRPr lang="en-US" altLang="zh-CN" strike="sngStrike" dirty="0"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TPMI side condition method shall be further refined under the umbrella of the hybrid methods in WF6.</a:t>
            </a:r>
          </a:p>
          <a:p>
            <a:pPr marL="457200" lvl="1" indent="0">
              <a:buNone/>
            </a:pPr>
            <a:endParaRPr lang="en-US" sz="1600" dirty="0">
              <a:solidFill>
                <a:srgbClr val="00B050"/>
              </a:solidFill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03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WF2: EIRP measurement -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DL polarization scan method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Proposals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2-1-5-1: DL pol. Scan is not valid (Anritsu, Qualcomm, Samsung, vivo, R&amp;S, OPPO, Sony, Ericsson) (8)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2-1-5-2: RAN4 to further consider the DL pol. Scan (LG, </a:t>
            </a:r>
            <a:r>
              <a:rPr lang="en-US" sz="1800" dirty="0" err="1">
                <a:cs typeface="Times New Roman" panose="02020603050405020304" pitchFamily="18" charset="0"/>
              </a:rPr>
              <a:t>Keysight</a:t>
            </a:r>
            <a:r>
              <a:rPr lang="en-US" sz="1800" dirty="0">
                <a:cs typeface="Times New Roman" panose="02020603050405020304" pitchFamily="18" charset="0"/>
              </a:rPr>
              <a:t>, Huawei, Apple) (4)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Alt 2-1-5-1: The DL pol. scan method is not a valid method to enhance UE EIRP measurement</a:t>
            </a: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79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WF3: EIRP measurement -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Test mode to trigger TX diversity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Proposals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2-1-3-1: remove test mode from list of candidate solutions (Qualcomm, Sony, Huawei, Ericsson, Apple)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2-1-3-2: confirm test mode as a solution (Anritsu, Samsung, LG, </a:t>
            </a:r>
            <a:r>
              <a:rPr lang="en-US" sz="1800" dirty="0" err="1">
                <a:cs typeface="Times New Roman" panose="02020603050405020304" pitchFamily="18" charset="0"/>
              </a:rPr>
              <a:t>Keysight</a:t>
            </a:r>
            <a:r>
              <a:rPr lang="en-US" sz="1800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sz="1800" dirty="0">
                <a:cs typeface="Times New Roman" panose="02020603050405020304" pitchFamily="18" charset="0"/>
              </a:rPr>
              <a:t>Alt 2-1-3-3: RAN4 should not go with test mode unless this is the only solution (vivo, R&amp;S, OPPO)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FFS if test mode to trigger TX diversity can be considered as a backup method under the umbrella of the hybrid methods in WF6</a:t>
            </a: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692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2121896" cy="743239"/>
          </a:xfrm>
        </p:spPr>
        <p:txBody>
          <a:bodyPr>
            <a:no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WF4: EIRP measurement – power up command to trigger TX 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US" altLang="zh-CN" sz="1800" dirty="0"/>
              <a:t>Test enhancement for EIRP shall focus on the power command as it is the only command that the network can use to control the UE output power in the field</a:t>
            </a:r>
          </a:p>
          <a:p>
            <a:pPr lvl="2"/>
            <a:r>
              <a:rPr lang="en-US" sz="1400" dirty="0">
                <a:cs typeface="Times New Roman" panose="02020603050405020304" pitchFamily="18" charset="0"/>
              </a:rPr>
              <a:t>The following companies expressed negative views on the feasibility of the proposal: Qualcomm, vivo, Keysight, OPPO, Huawei, Apple (6)</a:t>
            </a:r>
          </a:p>
          <a:p>
            <a:pPr lvl="2"/>
            <a:r>
              <a:rPr lang="en-US" sz="1400" dirty="0">
                <a:cs typeface="Times New Roman" panose="02020603050405020304" pitchFamily="18" charset="0"/>
              </a:rPr>
              <a:t>The following companies expressed positive views on the feasibility of the proposal: Sony, Ericsson (2)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The power up command to trigger TX diversity is not a valid method to enhance UE EIRP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measurement</a:t>
            </a:r>
          </a:p>
          <a:p>
            <a:pPr lvl="1"/>
            <a:r>
              <a:rPr lang="en-US" altLang="zh-CN" sz="2000" dirty="0">
                <a:cs typeface="Times New Roman" panose="02020603050405020304" pitchFamily="18" charset="0"/>
              </a:rPr>
              <a:t>FFS if the TPC power command could trigger the </a:t>
            </a:r>
            <a:r>
              <a:rPr lang="en-US" altLang="zh-CN" sz="2000" dirty="0" err="1">
                <a:cs typeface="Times New Roman" panose="02020603050405020304" pitchFamily="18" charset="0"/>
              </a:rPr>
              <a:t>Tx</a:t>
            </a:r>
            <a:r>
              <a:rPr lang="en-US" altLang="zh-CN" sz="2000" dirty="0">
                <a:cs typeface="Times New Roman" panose="02020603050405020304" pitchFamily="18" charset="0"/>
              </a:rPr>
              <a:t> diversity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357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WF5: EIRP measurement – Configuration of </a:t>
            </a:r>
            <a:r>
              <a:rPr lang="en-US" altLang="zh-CN" sz="3200" dirty="0">
                <a:latin typeface="+mn-lt"/>
                <a:cs typeface="Times New Roman" panose="02020603050405020304" pitchFamily="18" charset="0"/>
              </a:rPr>
              <a:t>2-port CSI-RS</a:t>
            </a:r>
            <a:endParaRPr lang="en-US" sz="32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GB" altLang="zh-CN" sz="2000" dirty="0"/>
              <a:t>“2-port CSI-RS” shall be provided in EIRP test procedure; it can be provided simultaneously or sequentially</a:t>
            </a:r>
            <a:endParaRPr lang="en-US" sz="2000" dirty="0">
              <a:cs typeface="Times New Roman" panose="02020603050405020304" pitchFamily="18" charset="0"/>
            </a:endParaRPr>
          </a:p>
          <a:p>
            <a:r>
              <a:rPr lang="en-US" sz="2400" dirty="0">
                <a:cs typeface="Times New Roman" panose="02020603050405020304" pitchFamily="18" charset="0"/>
              </a:rPr>
              <a:t>Open issues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Simultaneous vs. sequential configuration and whether sequential is feasible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Mapping between ports and polarizations in the test equipment and whether this is feasible for test equipment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Applicability to Rel-16 beam correspondence capabilities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Whether phase coherency between ports at the test equipment side is needed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Whether this configuration can actually help to trigger TX diversity behavior at the UE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further discuss 2-port CSI-RS method under the umbrella of the hybrid methods in WF6 if above issues could be addressed</a:t>
            </a:r>
            <a:endParaRPr lang="en-US" sz="16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463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WF6: EIRP measurement – hybrid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GB" altLang="zh-CN" sz="2000" dirty="0"/>
              <a:t>select the method based on manufacturer declaration:</a:t>
            </a:r>
          </a:p>
          <a:p>
            <a:pPr lvl="2"/>
            <a:r>
              <a:rPr lang="en-GB" altLang="zh-CN" sz="1800" dirty="0"/>
              <a:t>a.	If UE declares </a:t>
            </a:r>
            <a:r>
              <a:rPr lang="en-GB" altLang="zh-CN" sz="1800" dirty="0" err="1"/>
              <a:t>codebookSubset</a:t>
            </a:r>
            <a:r>
              <a:rPr lang="en-GB" altLang="zh-CN" sz="1800" dirty="0"/>
              <a:t> = </a:t>
            </a:r>
            <a:r>
              <a:rPr lang="en-GB" altLang="zh-CN" sz="1800" dirty="0" err="1"/>
              <a:t>fullyAndPartialAndNonCoherent</a:t>
            </a:r>
            <a:r>
              <a:rPr lang="en-GB" altLang="zh-CN" sz="1800" dirty="0"/>
              <a:t>, TPMI index is set to [2]. This is applicable to UE’s from Rel.15 onwards.</a:t>
            </a:r>
          </a:p>
          <a:p>
            <a:pPr lvl="2"/>
            <a:r>
              <a:rPr lang="en-GB" altLang="zh-CN" sz="1800" dirty="0"/>
              <a:t>b.	If UE declares </a:t>
            </a:r>
            <a:r>
              <a:rPr lang="en-GB" altLang="zh-CN" sz="1800" dirty="0" err="1"/>
              <a:t>codebookSubset</a:t>
            </a:r>
            <a:r>
              <a:rPr lang="en-GB" altLang="zh-CN" sz="1800" dirty="0"/>
              <a:t> = </a:t>
            </a:r>
            <a:r>
              <a:rPr lang="en-GB" altLang="zh-CN" sz="1800" dirty="0" err="1"/>
              <a:t>nonCoherent</a:t>
            </a:r>
            <a:r>
              <a:rPr lang="en-GB" altLang="zh-CN" sz="1800" dirty="0"/>
              <a:t> and ul-FullPowerTransmission-r16 = fullpowerMode1, TPMI index is set to [2]. This is applicable to UE’s from Rel.16 onwards.</a:t>
            </a:r>
          </a:p>
          <a:p>
            <a:pPr lvl="2"/>
            <a:r>
              <a:rPr lang="en-GB" altLang="zh-CN" sz="1800" dirty="0"/>
              <a:t>c.	Otherwise, an alternate method TBC</a:t>
            </a:r>
            <a:r>
              <a:rPr lang="en-GB" altLang="zh-CN" sz="1800" dirty="0">
                <a:solidFill>
                  <a:srgbClr val="7030A0"/>
                </a:solidFill>
              </a:rPr>
              <a:t> </a:t>
            </a:r>
            <a:r>
              <a:rPr lang="en-GB" altLang="zh-CN" sz="1800" dirty="0"/>
              <a:t>is to be used (e.g. 2-port CSI-RS, test mode or other).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Different approaches can be adopted based on UE capability, detailed applicability rule can be further discussed</a:t>
            </a:r>
          </a:p>
          <a:p>
            <a:pPr lvl="2"/>
            <a:r>
              <a:rPr lang="en-US" altLang="zh-CN" sz="1600" dirty="0">
                <a:cs typeface="Times New Roman" panose="02020603050405020304" pitchFamily="18" charset="0"/>
              </a:rPr>
              <a:t>TPMI side condition test method is agreed to be introduced</a:t>
            </a:r>
          </a:p>
          <a:p>
            <a:pPr lvl="3"/>
            <a:r>
              <a:rPr lang="en-US" altLang="zh-CN" sz="1400" dirty="0">
                <a:cs typeface="Times New Roman" panose="02020603050405020304" pitchFamily="18" charset="0"/>
              </a:rPr>
              <a:t>FFS whether additional test methods need to be introduced (e.g. 2-port CSI-RS, test mode).</a:t>
            </a:r>
          </a:p>
          <a:p>
            <a:pPr lvl="3"/>
            <a:r>
              <a:rPr lang="en-US" altLang="zh-CN" sz="1400" dirty="0" smtClean="0">
                <a:cs typeface="Times New Roman" panose="02020603050405020304" pitchFamily="18" charset="0"/>
              </a:rPr>
              <a:t>If </a:t>
            </a:r>
            <a:r>
              <a:rPr lang="en-US" altLang="zh-CN" sz="1400" dirty="0" smtClean="0">
                <a:cs typeface="Times New Roman" panose="02020603050405020304" pitchFamily="18" charset="0"/>
              </a:rPr>
              <a:t>alternate method is agreed to be introduced, it is considered secondary priority method than TPMI side condition method</a:t>
            </a:r>
            <a:endParaRPr lang="en-US" altLang="zh-CN" sz="1400" dirty="0">
              <a:cs typeface="Times New Roman" panose="02020603050405020304" pitchFamily="18" charset="0"/>
            </a:endParaRP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TPMI method is applicable for EIRP measurement test cases for </a:t>
            </a:r>
            <a:r>
              <a:rPr lang="en-US" altLang="zh-CN" sz="2000" dirty="0">
                <a:cs typeface="Times New Roman" panose="02020603050405020304" pitchFamily="18" charset="0"/>
              </a:rPr>
              <a:t>1 layer transmission with 2 SRS ports configured.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536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" y="191389"/>
            <a:ext cx="10515600" cy="743239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+mn-lt"/>
                <a:cs typeface="Times New Roman" panose="02020603050405020304" pitchFamily="18" charset="0"/>
              </a:rPr>
              <a:t>WF7: UL demodulation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014984"/>
            <a:ext cx="11667744" cy="5843016"/>
          </a:xfrm>
        </p:spPr>
        <p:txBody>
          <a:bodyPr>
            <a:normAutofit/>
          </a:bodyPr>
          <a:lstStyle/>
          <a:p>
            <a:r>
              <a:rPr lang="en-US" sz="2400" dirty="0"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It is proposed to confirm the dual polarization coherent receivers measurement setup as the enhancement which addresses the UE demodulation part of the polarization mismatch objective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Agreement</a:t>
            </a:r>
          </a:p>
          <a:p>
            <a:pPr lvl="1"/>
            <a:r>
              <a:rPr lang="en-US" sz="2000" dirty="0">
                <a:cs typeface="Times New Roman" panose="02020603050405020304" pitchFamily="18" charset="0"/>
              </a:rPr>
              <a:t>RAN4 confirms the dual polarization coherent receivers measurement setup as the enhancement which addresses the UE demodulation part of the polarization mismatch objective</a:t>
            </a:r>
          </a:p>
          <a:p>
            <a:pPr lvl="1"/>
            <a:endParaRPr lang="en-US" sz="1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256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</TotalTime>
  <Words>982</Words>
  <Application>Microsoft Office PowerPoint</Application>
  <PresentationFormat>宽屏</PresentationFormat>
  <Paragraphs>110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PowerPoint 演示文稿</vt:lpstr>
      <vt:lpstr>Background</vt:lpstr>
      <vt:lpstr>WF1: EIRP measurement - TPMI side condition method</vt:lpstr>
      <vt:lpstr>WF2: EIRP measurement - DL polarization scan method</vt:lpstr>
      <vt:lpstr>WF3: EIRP measurement - Test mode to trigger TX diversity</vt:lpstr>
      <vt:lpstr>WF4: EIRP measurement – power up command to trigger TX diversity</vt:lpstr>
      <vt:lpstr>WF5: EIRP measurement – Configuration of 2-port CSI-RS</vt:lpstr>
      <vt:lpstr>WF6: EIRP measurement – hybrid methods</vt:lpstr>
      <vt:lpstr>WF7: UL demodulation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Samsung</cp:lastModifiedBy>
  <cp:revision>146</cp:revision>
  <dcterms:created xsi:type="dcterms:W3CDTF">2020-11-05T21:09:06Z</dcterms:created>
  <dcterms:modified xsi:type="dcterms:W3CDTF">2020-11-12T00:53:41Z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 Meeting Doc\RAN4_97e\Management\GTW\GTW1110\draft R4-2017594 WF_testability_polarization_objective_v02.pptx</vt:lpwstr>
  </property>
</Properties>
</file>