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67" r:id="rId4"/>
    <p:sldId id="268" r:id="rId5"/>
    <p:sldId id="269" r:id="rId6"/>
    <p:sldId id="259" r:id="rId7"/>
  </p:sldIdLst>
  <p:sldSz cx="12192000" cy="6858000"/>
  <p:notesSz cx="6858000" cy="9144000"/>
  <p:custDataLst>
    <p:tags r:id="rId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74"/>
  </p:normalViewPr>
  <p:slideViewPr>
    <p:cSldViewPr snapToGrid="0">
      <p:cViewPr varScale="1">
        <p:scale>
          <a:sx n="124" d="100"/>
          <a:sy n="124" d="100"/>
        </p:scale>
        <p:origin x="640" y="168"/>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gs" Target="tags/tag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CF70F7-E92C-4F68-97D0-06725153771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CC93D50-CF9F-4257-A180-2AD0EB262ED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77C458B-5EAF-45B7-B5B9-4E62024B6C7A}"/>
              </a:ext>
            </a:extLst>
          </p:cNvPr>
          <p:cNvSpPr>
            <a:spLocks noGrp="1"/>
          </p:cNvSpPr>
          <p:nvPr>
            <p:ph type="dt" sz="half" idx="10"/>
          </p:nvPr>
        </p:nvSpPr>
        <p:spPr/>
        <p:txBody>
          <a:bodyPr/>
          <a:lstStyle/>
          <a:p>
            <a:fld id="{8AAACB81-09A3-4BE2-8BB6-BF199E3E9FD1}" type="datetimeFigureOut">
              <a:rPr lang="en-US" smtClean="0"/>
              <a:t>11/11/20</a:t>
            </a:fld>
            <a:endParaRPr lang="en-US"/>
          </a:p>
        </p:txBody>
      </p:sp>
      <p:sp>
        <p:nvSpPr>
          <p:cNvPr id="5" name="Footer Placeholder 4">
            <a:extLst>
              <a:ext uri="{FF2B5EF4-FFF2-40B4-BE49-F238E27FC236}">
                <a16:creationId xmlns:a16="http://schemas.microsoft.com/office/drawing/2014/main" id="{950491C8-16A4-4B86-9C34-6018EAF0B88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8A4479A-AFF1-42BE-9115-F1E8D641CB3E}"/>
              </a:ext>
            </a:extLst>
          </p:cNvPr>
          <p:cNvSpPr>
            <a:spLocks noGrp="1"/>
          </p:cNvSpPr>
          <p:nvPr>
            <p:ph type="sldNum" sz="quarter" idx="12"/>
          </p:nvPr>
        </p:nvSpPr>
        <p:spPr/>
        <p:txBody>
          <a:bodyPr/>
          <a:lstStyle/>
          <a:p>
            <a:fld id="{3B8F775A-889E-4003-826D-EC7B9F39B985}" type="slidenum">
              <a:rPr lang="en-US" smtClean="0"/>
              <a:t>‹#›</a:t>
            </a:fld>
            <a:endParaRPr lang="en-US"/>
          </a:p>
        </p:txBody>
      </p:sp>
    </p:spTree>
    <p:extLst>
      <p:ext uri="{BB962C8B-B14F-4D97-AF65-F5344CB8AC3E}">
        <p14:creationId xmlns:p14="http://schemas.microsoft.com/office/powerpoint/2010/main" val="30884403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372F5D-855E-4B44-8DD0-C1C96E95BEC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1AF4DC4-EBD5-4B23-9F35-C404F411CA9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E513DBD-8CE1-41C0-861C-D115BE64ECEB}"/>
              </a:ext>
            </a:extLst>
          </p:cNvPr>
          <p:cNvSpPr>
            <a:spLocks noGrp="1"/>
          </p:cNvSpPr>
          <p:nvPr>
            <p:ph type="dt" sz="half" idx="10"/>
          </p:nvPr>
        </p:nvSpPr>
        <p:spPr/>
        <p:txBody>
          <a:bodyPr/>
          <a:lstStyle/>
          <a:p>
            <a:fld id="{8AAACB81-09A3-4BE2-8BB6-BF199E3E9FD1}" type="datetimeFigureOut">
              <a:rPr lang="en-US" smtClean="0"/>
              <a:t>11/11/20</a:t>
            </a:fld>
            <a:endParaRPr lang="en-US"/>
          </a:p>
        </p:txBody>
      </p:sp>
      <p:sp>
        <p:nvSpPr>
          <p:cNvPr id="5" name="Footer Placeholder 4">
            <a:extLst>
              <a:ext uri="{FF2B5EF4-FFF2-40B4-BE49-F238E27FC236}">
                <a16:creationId xmlns:a16="http://schemas.microsoft.com/office/drawing/2014/main" id="{62F02D3D-48D9-4F5B-980D-92417C8096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0622311-B556-4D2D-B4FD-823CAE9C4EF6}"/>
              </a:ext>
            </a:extLst>
          </p:cNvPr>
          <p:cNvSpPr>
            <a:spLocks noGrp="1"/>
          </p:cNvSpPr>
          <p:nvPr>
            <p:ph type="sldNum" sz="quarter" idx="12"/>
          </p:nvPr>
        </p:nvSpPr>
        <p:spPr/>
        <p:txBody>
          <a:bodyPr/>
          <a:lstStyle/>
          <a:p>
            <a:fld id="{3B8F775A-889E-4003-826D-EC7B9F39B985}" type="slidenum">
              <a:rPr lang="en-US" smtClean="0"/>
              <a:t>‹#›</a:t>
            </a:fld>
            <a:endParaRPr lang="en-US"/>
          </a:p>
        </p:txBody>
      </p:sp>
    </p:spTree>
    <p:extLst>
      <p:ext uri="{BB962C8B-B14F-4D97-AF65-F5344CB8AC3E}">
        <p14:creationId xmlns:p14="http://schemas.microsoft.com/office/powerpoint/2010/main" val="32479714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ED1848B-B8A0-4E54-B0CD-E9BCF98A6C2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0935E7E-649B-4DEB-84BE-AF746319559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87E7474-CE79-4528-9222-721FD637E829}"/>
              </a:ext>
            </a:extLst>
          </p:cNvPr>
          <p:cNvSpPr>
            <a:spLocks noGrp="1"/>
          </p:cNvSpPr>
          <p:nvPr>
            <p:ph type="dt" sz="half" idx="10"/>
          </p:nvPr>
        </p:nvSpPr>
        <p:spPr/>
        <p:txBody>
          <a:bodyPr/>
          <a:lstStyle/>
          <a:p>
            <a:fld id="{8AAACB81-09A3-4BE2-8BB6-BF199E3E9FD1}" type="datetimeFigureOut">
              <a:rPr lang="en-US" smtClean="0"/>
              <a:t>11/11/20</a:t>
            </a:fld>
            <a:endParaRPr lang="en-US"/>
          </a:p>
        </p:txBody>
      </p:sp>
      <p:sp>
        <p:nvSpPr>
          <p:cNvPr id="5" name="Footer Placeholder 4">
            <a:extLst>
              <a:ext uri="{FF2B5EF4-FFF2-40B4-BE49-F238E27FC236}">
                <a16:creationId xmlns:a16="http://schemas.microsoft.com/office/drawing/2014/main" id="{410506BF-D36E-43D4-8E50-B84235A8EAA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D86A9ED-49AD-4BF6-A56D-00AC66007098}"/>
              </a:ext>
            </a:extLst>
          </p:cNvPr>
          <p:cNvSpPr>
            <a:spLocks noGrp="1"/>
          </p:cNvSpPr>
          <p:nvPr>
            <p:ph type="sldNum" sz="quarter" idx="12"/>
          </p:nvPr>
        </p:nvSpPr>
        <p:spPr/>
        <p:txBody>
          <a:bodyPr/>
          <a:lstStyle/>
          <a:p>
            <a:fld id="{3B8F775A-889E-4003-826D-EC7B9F39B985}" type="slidenum">
              <a:rPr lang="en-US" smtClean="0"/>
              <a:t>‹#›</a:t>
            </a:fld>
            <a:endParaRPr lang="en-US"/>
          </a:p>
        </p:txBody>
      </p:sp>
    </p:spTree>
    <p:extLst>
      <p:ext uri="{BB962C8B-B14F-4D97-AF65-F5344CB8AC3E}">
        <p14:creationId xmlns:p14="http://schemas.microsoft.com/office/powerpoint/2010/main" val="12027086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D734EF-5901-420A-9B6C-B888D132C91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C5293A6-EC5F-4434-B8C8-361C4FA419D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DDE4769-1304-4973-B5A7-064661669F54}"/>
              </a:ext>
            </a:extLst>
          </p:cNvPr>
          <p:cNvSpPr>
            <a:spLocks noGrp="1"/>
          </p:cNvSpPr>
          <p:nvPr>
            <p:ph type="dt" sz="half" idx="10"/>
          </p:nvPr>
        </p:nvSpPr>
        <p:spPr/>
        <p:txBody>
          <a:bodyPr/>
          <a:lstStyle/>
          <a:p>
            <a:fld id="{8AAACB81-09A3-4BE2-8BB6-BF199E3E9FD1}" type="datetimeFigureOut">
              <a:rPr lang="en-US" smtClean="0"/>
              <a:t>11/11/20</a:t>
            </a:fld>
            <a:endParaRPr lang="en-US"/>
          </a:p>
        </p:txBody>
      </p:sp>
      <p:sp>
        <p:nvSpPr>
          <p:cNvPr id="5" name="Footer Placeholder 4">
            <a:extLst>
              <a:ext uri="{FF2B5EF4-FFF2-40B4-BE49-F238E27FC236}">
                <a16:creationId xmlns:a16="http://schemas.microsoft.com/office/drawing/2014/main" id="{4F7AC5A8-D0CF-46BC-9B69-0C14191724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F5A03E-B9B3-4560-A853-B48EC575C1C7}"/>
              </a:ext>
            </a:extLst>
          </p:cNvPr>
          <p:cNvSpPr>
            <a:spLocks noGrp="1"/>
          </p:cNvSpPr>
          <p:nvPr>
            <p:ph type="sldNum" sz="quarter" idx="12"/>
          </p:nvPr>
        </p:nvSpPr>
        <p:spPr/>
        <p:txBody>
          <a:bodyPr/>
          <a:lstStyle/>
          <a:p>
            <a:fld id="{3B8F775A-889E-4003-826D-EC7B9F39B985}" type="slidenum">
              <a:rPr lang="en-US" smtClean="0"/>
              <a:t>‹#›</a:t>
            </a:fld>
            <a:endParaRPr lang="en-US"/>
          </a:p>
        </p:txBody>
      </p:sp>
    </p:spTree>
    <p:extLst>
      <p:ext uri="{BB962C8B-B14F-4D97-AF65-F5344CB8AC3E}">
        <p14:creationId xmlns:p14="http://schemas.microsoft.com/office/powerpoint/2010/main" val="36741419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0CB79B-C9E3-4DC8-AEB5-CC41E43C25D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5741BD3-D6A4-40D2-9829-722945F2E82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B0FA067-E176-477B-8ED6-E9E9872A0A68}"/>
              </a:ext>
            </a:extLst>
          </p:cNvPr>
          <p:cNvSpPr>
            <a:spLocks noGrp="1"/>
          </p:cNvSpPr>
          <p:nvPr>
            <p:ph type="dt" sz="half" idx="10"/>
          </p:nvPr>
        </p:nvSpPr>
        <p:spPr/>
        <p:txBody>
          <a:bodyPr/>
          <a:lstStyle/>
          <a:p>
            <a:fld id="{8AAACB81-09A3-4BE2-8BB6-BF199E3E9FD1}" type="datetimeFigureOut">
              <a:rPr lang="en-US" smtClean="0"/>
              <a:t>11/11/20</a:t>
            </a:fld>
            <a:endParaRPr lang="en-US"/>
          </a:p>
        </p:txBody>
      </p:sp>
      <p:sp>
        <p:nvSpPr>
          <p:cNvPr id="5" name="Footer Placeholder 4">
            <a:extLst>
              <a:ext uri="{FF2B5EF4-FFF2-40B4-BE49-F238E27FC236}">
                <a16:creationId xmlns:a16="http://schemas.microsoft.com/office/drawing/2014/main" id="{62ADAC8E-C861-4495-B5CC-2119B5B823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845FE95-18AF-4DC5-9D58-CC562B5046AA}"/>
              </a:ext>
            </a:extLst>
          </p:cNvPr>
          <p:cNvSpPr>
            <a:spLocks noGrp="1"/>
          </p:cNvSpPr>
          <p:nvPr>
            <p:ph type="sldNum" sz="quarter" idx="12"/>
          </p:nvPr>
        </p:nvSpPr>
        <p:spPr/>
        <p:txBody>
          <a:bodyPr/>
          <a:lstStyle/>
          <a:p>
            <a:fld id="{3B8F775A-889E-4003-826D-EC7B9F39B985}" type="slidenum">
              <a:rPr lang="en-US" smtClean="0"/>
              <a:t>‹#›</a:t>
            </a:fld>
            <a:endParaRPr lang="en-US"/>
          </a:p>
        </p:txBody>
      </p:sp>
    </p:spTree>
    <p:extLst>
      <p:ext uri="{BB962C8B-B14F-4D97-AF65-F5344CB8AC3E}">
        <p14:creationId xmlns:p14="http://schemas.microsoft.com/office/powerpoint/2010/main" val="7830174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5F6B9A-E215-41B9-B725-5C6E96F052E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8722495-9D30-41AC-82B1-99AD6538388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A378327-5F2B-4D80-A230-3445D7B91ED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1F9EF19-4ED3-4DD5-B324-E7C1BCD33A21}"/>
              </a:ext>
            </a:extLst>
          </p:cNvPr>
          <p:cNvSpPr>
            <a:spLocks noGrp="1"/>
          </p:cNvSpPr>
          <p:nvPr>
            <p:ph type="dt" sz="half" idx="10"/>
          </p:nvPr>
        </p:nvSpPr>
        <p:spPr/>
        <p:txBody>
          <a:bodyPr/>
          <a:lstStyle/>
          <a:p>
            <a:fld id="{8AAACB81-09A3-4BE2-8BB6-BF199E3E9FD1}" type="datetimeFigureOut">
              <a:rPr lang="en-US" smtClean="0"/>
              <a:t>11/11/20</a:t>
            </a:fld>
            <a:endParaRPr lang="en-US"/>
          </a:p>
        </p:txBody>
      </p:sp>
      <p:sp>
        <p:nvSpPr>
          <p:cNvPr id="6" name="Footer Placeholder 5">
            <a:extLst>
              <a:ext uri="{FF2B5EF4-FFF2-40B4-BE49-F238E27FC236}">
                <a16:creationId xmlns:a16="http://schemas.microsoft.com/office/drawing/2014/main" id="{1A267B92-3C6D-480C-911E-29AC9562589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B97D97A-6E8D-4C5E-B05A-2E4C5A733479}"/>
              </a:ext>
            </a:extLst>
          </p:cNvPr>
          <p:cNvSpPr>
            <a:spLocks noGrp="1"/>
          </p:cNvSpPr>
          <p:nvPr>
            <p:ph type="sldNum" sz="quarter" idx="12"/>
          </p:nvPr>
        </p:nvSpPr>
        <p:spPr/>
        <p:txBody>
          <a:bodyPr/>
          <a:lstStyle/>
          <a:p>
            <a:fld id="{3B8F775A-889E-4003-826D-EC7B9F39B985}" type="slidenum">
              <a:rPr lang="en-US" smtClean="0"/>
              <a:t>‹#›</a:t>
            </a:fld>
            <a:endParaRPr lang="en-US"/>
          </a:p>
        </p:txBody>
      </p:sp>
    </p:spTree>
    <p:extLst>
      <p:ext uri="{BB962C8B-B14F-4D97-AF65-F5344CB8AC3E}">
        <p14:creationId xmlns:p14="http://schemas.microsoft.com/office/powerpoint/2010/main" val="30574251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56100-2E11-44CB-B7B7-0A9880AA515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FE0EC00-8630-45DA-838C-6F0A34E83A5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6B6A218-851A-4959-8FBA-654A218F778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2DABFC3-1DC0-4EAC-82AF-CAE3A0FFB4A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9304126-DE8D-41E0-B0C2-4C7FCE9EC3C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5487B10-5881-465F-B30B-EBC690AD0448}"/>
              </a:ext>
            </a:extLst>
          </p:cNvPr>
          <p:cNvSpPr>
            <a:spLocks noGrp="1"/>
          </p:cNvSpPr>
          <p:nvPr>
            <p:ph type="dt" sz="half" idx="10"/>
          </p:nvPr>
        </p:nvSpPr>
        <p:spPr/>
        <p:txBody>
          <a:bodyPr/>
          <a:lstStyle/>
          <a:p>
            <a:fld id="{8AAACB81-09A3-4BE2-8BB6-BF199E3E9FD1}" type="datetimeFigureOut">
              <a:rPr lang="en-US" smtClean="0"/>
              <a:t>11/11/20</a:t>
            </a:fld>
            <a:endParaRPr lang="en-US"/>
          </a:p>
        </p:txBody>
      </p:sp>
      <p:sp>
        <p:nvSpPr>
          <p:cNvPr id="8" name="Footer Placeholder 7">
            <a:extLst>
              <a:ext uri="{FF2B5EF4-FFF2-40B4-BE49-F238E27FC236}">
                <a16:creationId xmlns:a16="http://schemas.microsoft.com/office/drawing/2014/main" id="{8E4FFA0D-72FD-4EB0-8225-9BC613B8B6A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8F26855-F0C3-47E0-A48B-8FB11FFA732D}"/>
              </a:ext>
            </a:extLst>
          </p:cNvPr>
          <p:cNvSpPr>
            <a:spLocks noGrp="1"/>
          </p:cNvSpPr>
          <p:nvPr>
            <p:ph type="sldNum" sz="quarter" idx="12"/>
          </p:nvPr>
        </p:nvSpPr>
        <p:spPr/>
        <p:txBody>
          <a:bodyPr/>
          <a:lstStyle/>
          <a:p>
            <a:fld id="{3B8F775A-889E-4003-826D-EC7B9F39B985}" type="slidenum">
              <a:rPr lang="en-US" smtClean="0"/>
              <a:t>‹#›</a:t>
            </a:fld>
            <a:endParaRPr lang="en-US"/>
          </a:p>
        </p:txBody>
      </p:sp>
    </p:spTree>
    <p:extLst>
      <p:ext uri="{BB962C8B-B14F-4D97-AF65-F5344CB8AC3E}">
        <p14:creationId xmlns:p14="http://schemas.microsoft.com/office/powerpoint/2010/main" val="2771582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523BC4-C378-424D-A91C-11B30EF9C76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F3B520A-A63D-4A73-A8AC-BD2DD59CD4FD}"/>
              </a:ext>
            </a:extLst>
          </p:cNvPr>
          <p:cNvSpPr>
            <a:spLocks noGrp="1"/>
          </p:cNvSpPr>
          <p:nvPr>
            <p:ph type="dt" sz="half" idx="10"/>
          </p:nvPr>
        </p:nvSpPr>
        <p:spPr/>
        <p:txBody>
          <a:bodyPr/>
          <a:lstStyle/>
          <a:p>
            <a:fld id="{8AAACB81-09A3-4BE2-8BB6-BF199E3E9FD1}" type="datetimeFigureOut">
              <a:rPr lang="en-US" smtClean="0"/>
              <a:t>11/11/20</a:t>
            </a:fld>
            <a:endParaRPr lang="en-US"/>
          </a:p>
        </p:txBody>
      </p:sp>
      <p:sp>
        <p:nvSpPr>
          <p:cNvPr id="4" name="Footer Placeholder 3">
            <a:extLst>
              <a:ext uri="{FF2B5EF4-FFF2-40B4-BE49-F238E27FC236}">
                <a16:creationId xmlns:a16="http://schemas.microsoft.com/office/drawing/2014/main" id="{537071F4-CEC8-440B-A0AB-B1213527D5E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E84C9AF-ABA0-43F9-862D-2157CA4AB921}"/>
              </a:ext>
            </a:extLst>
          </p:cNvPr>
          <p:cNvSpPr>
            <a:spLocks noGrp="1"/>
          </p:cNvSpPr>
          <p:nvPr>
            <p:ph type="sldNum" sz="quarter" idx="12"/>
          </p:nvPr>
        </p:nvSpPr>
        <p:spPr/>
        <p:txBody>
          <a:bodyPr/>
          <a:lstStyle/>
          <a:p>
            <a:fld id="{3B8F775A-889E-4003-826D-EC7B9F39B985}" type="slidenum">
              <a:rPr lang="en-US" smtClean="0"/>
              <a:t>‹#›</a:t>
            </a:fld>
            <a:endParaRPr lang="en-US"/>
          </a:p>
        </p:txBody>
      </p:sp>
    </p:spTree>
    <p:extLst>
      <p:ext uri="{BB962C8B-B14F-4D97-AF65-F5344CB8AC3E}">
        <p14:creationId xmlns:p14="http://schemas.microsoft.com/office/powerpoint/2010/main" val="36420443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FA473AB-5047-4287-A335-102375C83486}"/>
              </a:ext>
            </a:extLst>
          </p:cNvPr>
          <p:cNvSpPr>
            <a:spLocks noGrp="1"/>
          </p:cNvSpPr>
          <p:nvPr>
            <p:ph type="dt" sz="half" idx="10"/>
          </p:nvPr>
        </p:nvSpPr>
        <p:spPr/>
        <p:txBody>
          <a:bodyPr/>
          <a:lstStyle/>
          <a:p>
            <a:fld id="{8AAACB81-09A3-4BE2-8BB6-BF199E3E9FD1}" type="datetimeFigureOut">
              <a:rPr lang="en-US" smtClean="0"/>
              <a:t>11/11/20</a:t>
            </a:fld>
            <a:endParaRPr lang="en-US"/>
          </a:p>
        </p:txBody>
      </p:sp>
      <p:sp>
        <p:nvSpPr>
          <p:cNvPr id="3" name="Footer Placeholder 2">
            <a:extLst>
              <a:ext uri="{FF2B5EF4-FFF2-40B4-BE49-F238E27FC236}">
                <a16:creationId xmlns:a16="http://schemas.microsoft.com/office/drawing/2014/main" id="{EADAEDBE-0C38-4A84-8C0C-660452583EA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75D150D-EC9A-47C0-83FD-85CDE0C5B459}"/>
              </a:ext>
            </a:extLst>
          </p:cNvPr>
          <p:cNvSpPr>
            <a:spLocks noGrp="1"/>
          </p:cNvSpPr>
          <p:nvPr>
            <p:ph type="sldNum" sz="quarter" idx="12"/>
          </p:nvPr>
        </p:nvSpPr>
        <p:spPr/>
        <p:txBody>
          <a:bodyPr/>
          <a:lstStyle/>
          <a:p>
            <a:fld id="{3B8F775A-889E-4003-826D-EC7B9F39B985}" type="slidenum">
              <a:rPr lang="en-US" smtClean="0"/>
              <a:t>‹#›</a:t>
            </a:fld>
            <a:endParaRPr lang="en-US"/>
          </a:p>
        </p:txBody>
      </p:sp>
    </p:spTree>
    <p:extLst>
      <p:ext uri="{BB962C8B-B14F-4D97-AF65-F5344CB8AC3E}">
        <p14:creationId xmlns:p14="http://schemas.microsoft.com/office/powerpoint/2010/main" val="33543777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8ABCCE-B277-4847-A0F0-8099837A0AC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C1C998C-C8B8-42ED-8856-66810C17729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BA2C37D-D46B-4E4E-A43E-143E8AE7BD7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21401E9-EA46-49E7-B9B6-837BAB14A03B}"/>
              </a:ext>
            </a:extLst>
          </p:cNvPr>
          <p:cNvSpPr>
            <a:spLocks noGrp="1"/>
          </p:cNvSpPr>
          <p:nvPr>
            <p:ph type="dt" sz="half" idx="10"/>
          </p:nvPr>
        </p:nvSpPr>
        <p:spPr/>
        <p:txBody>
          <a:bodyPr/>
          <a:lstStyle/>
          <a:p>
            <a:fld id="{8AAACB81-09A3-4BE2-8BB6-BF199E3E9FD1}" type="datetimeFigureOut">
              <a:rPr lang="en-US" smtClean="0"/>
              <a:t>11/11/20</a:t>
            </a:fld>
            <a:endParaRPr lang="en-US"/>
          </a:p>
        </p:txBody>
      </p:sp>
      <p:sp>
        <p:nvSpPr>
          <p:cNvPr id="6" name="Footer Placeholder 5">
            <a:extLst>
              <a:ext uri="{FF2B5EF4-FFF2-40B4-BE49-F238E27FC236}">
                <a16:creationId xmlns:a16="http://schemas.microsoft.com/office/drawing/2014/main" id="{67A0A35C-EC73-4878-945C-8278F5C6617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121A6D5-18B9-4076-AF54-C9A9E2704202}"/>
              </a:ext>
            </a:extLst>
          </p:cNvPr>
          <p:cNvSpPr>
            <a:spLocks noGrp="1"/>
          </p:cNvSpPr>
          <p:nvPr>
            <p:ph type="sldNum" sz="quarter" idx="12"/>
          </p:nvPr>
        </p:nvSpPr>
        <p:spPr/>
        <p:txBody>
          <a:bodyPr/>
          <a:lstStyle/>
          <a:p>
            <a:fld id="{3B8F775A-889E-4003-826D-EC7B9F39B985}" type="slidenum">
              <a:rPr lang="en-US" smtClean="0"/>
              <a:t>‹#›</a:t>
            </a:fld>
            <a:endParaRPr lang="en-US"/>
          </a:p>
        </p:txBody>
      </p:sp>
    </p:spTree>
    <p:extLst>
      <p:ext uri="{BB962C8B-B14F-4D97-AF65-F5344CB8AC3E}">
        <p14:creationId xmlns:p14="http://schemas.microsoft.com/office/powerpoint/2010/main" val="31642225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7EA3FC-E434-4935-B16D-7DA4BFCA0B6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7ABE532-81CA-46FD-B1B2-B8C42E4207D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E6B481E-9556-401E-A036-A6867403A60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D20F48E-0874-4A79-9998-B038C9D0F364}"/>
              </a:ext>
            </a:extLst>
          </p:cNvPr>
          <p:cNvSpPr>
            <a:spLocks noGrp="1"/>
          </p:cNvSpPr>
          <p:nvPr>
            <p:ph type="dt" sz="half" idx="10"/>
          </p:nvPr>
        </p:nvSpPr>
        <p:spPr/>
        <p:txBody>
          <a:bodyPr/>
          <a:lstStyle/>
          <a:p>
            <a:fld id="{8AAACB81-09A3-4BE2-8BB6-BF199E3E9FD1}" type="datetimeFigureOut">
              <a:rPr lang="en-US" smtClean="0"/>
              <a:t>11/11/20</a:t>
            </a:fld>
            <a:endParaRPr lang="en-US"/>
          </a:p>
        </p:txBody>
      </p:sp>
      <p:sp>
        <p:nvSpPr>
          <p:cNvPr id="6" name="Footer Placeholder 5">
            <a:extLst>
              <a:ext uri="{FF2B5EF4-FFF2-40B4-BE49-F238E27FC236}">
                <a16:creationId xmlns:a16="http://schemas.microsoft.com/office/drawing/2014/main" id="{BDBA5FD6-1AA6-409C-A76F-CF3F66D4B7C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50FF0D7-7251-4CC0-9C5B-6C1C338F463E}"/>
              </a:ext>
            </a:extLst>
          </p:cNvPr>
          <p:cNvSpPr>
            <a:spLocks noGrp="1"/>
          </p:cNvSpPr>
          <p:nvPr>
            <p:ph type="sldNum" sz="quarter" idx="12"/>
          </p:nvPr>
        </p:nvSpPr>
        <p:spPr/>
        <p:txBody>
          <a:bodyPr/>
          <a:lstStyle/>
          <a:p>
            <a:fld id="{3B8F775A-889E-4003-826D-EC7B9F39B985}" type="slidenum">
              <a:rPr lang="en-US" smtClean="0"/>
              <a:t>‹#›</a:t>
            </a:fld>
            <a:endParaRPr lang="en-US"/>
          </a:p>
        </p:txBody>
      </p:sp>
    </p:spTree>
    <p:extLst>
      <p:ext uri="{BB962C8B-B14F-4D97-AF65-F5344CB8AC3E}">
        <p14:creationId xmlns:p14="http://schemas.microsoft.com/office/powerpoint/2010/main" val="7929614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E9FADE6-A14F-4569-A0CF-F39659866A0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50F9FB6-2668-4D97-9101-D4075C088C6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6A38366-5DDD-4196-89BD-6892838613D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AAACB81-09A3-4BE2-8BB6-BF199E3E9FD1}" type="datetimeFigureOut">
              <a:rPr lang="en-US" smtClean="0"/>
              <a:t>11/11/20</a:t>
            </a:fld>
            <a:endParaRPr lang="en-US"/>
          </a:p>
        </p:txBody>
      </p:sp>
      <p:sp>
        <p:nvSpPr>
          <p:cNvPr id="5" name="Footer Placeholder 4">
            <a:extLst>
              <a:ext uri="{FF2B5EF4-FFF2-40B4-BE49-F238E27FC236}">
                <a16:creationId xmlns:a16="http://schemas.microsoft.com/office/drawing/2014/main" id="{2B2294CA-0EBE-41CB-8C6F-7C8DB2350AF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737FA0D-4C03-4F1F-BFD0-16635CCFD00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B8F775A-889E-4003-826D-EC7B9F39B985}" type="slidenum">
              <a:rPr lang="en-US" smtClean="0"/>
              <a:t>‹#›</a:t>
            </a:fld>
            <a:endParaRPr lang="en-US"/>
          </a:p>
        </p:txBody>
      </p:sp>
    </p:spTree>
    <p:extLst>
      <p:ext uri="{BB962C8B-B14F-4D97-AF65-F5344CB8AC3E}">
        <p14:creationId xmlns:p14="http://schemas.microsoft.com/office/powerpoint/2010/main" val="35965082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8" Type="http://schemas.openxmlformats.org/officeDocument/2006/relationships/hyperlink" Target="http://www.3gpp.org/ftp/tsg_ran/WG4_Radio/TSGR4_97_e/Docs/R4-2016562.zip" TargetMode="External"/><Relationship Id="rId3" Type="http://schemas.openxmlformats.org/officeDocument/2006/relationships/hyperlink" Target="http://www.3gpp.org/ftp/tsg_ran/WG4_Radio/TSGR4_97_e/Docs/R4-2014267.zip" TargetMode="External"/><Relationship Id="rId7" Type="http://schemas.openxmlformats.org/officeDocument/2006/relationships/hyperlink" Target="http://www.3gpp.org/ftp/tsg_ran/WG4_Radio/TSGR4_97_e/Docs/R4-2016377.zip" TargetMode="External"/><Relationship Id="rId2" Type="http://schemas.openxmlformats.org/officeDocument/2006/relationships/slideLayout" Target="../slideLayouts/slideLayout2.xml"/><Relationship Id="rId1" Type="http://schemas.openxmlformats.org/officeDocument/2006/relationships/tags" Target="../tags/tag7.xml"/><Relationship Id="rId6" Type="http://schemas.openxmlformats.org/officeDocument/2006/relationships/hyperlink" Target="http://www.3gpp.org/ftp/tsg_ran/WG4_Radio/TSGR4_97_e/Docs/R4-2016213.zip" TargetMode="External"/><Relationship Id="rId5" Type="http://schemas.openxmlformats.org/officeDocument/2006/relationships/hyperlink" Target="http://www.3gpp.org/ftp/tsg_ran/WG4_Radio/TSGR4_97_e/Docs/R4-2015319.zip" TargetMode="External"/><Relationship Id="rId4" Type="http://schemas.openxmlformats.org/officeDocument/2006/relationships/hyperlink" Target="http://www.3gpp.org/ftp/tsg_ran/WG4_Radio/TSGR4_97_e/Docs/R4-2014919.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B99D8BD-0770-46FB-B865-343BDBBCA7F0}"/>
              </a:ext>
            </a:extLst>
          </p:cNvPr>
          <p:cNvSpPr>
            <a:spLocks noGrp="1"/>
          </p:cNvSpPr>
          <p:nvPr>
            <p:ph type="subTitle" idx="1"/>
          </p:nvPr>
        </p:nvSpPr>
        <p:spPr>
          <a:xfrm>
            <a:off x="433646" y="2743056"/>
            <a:ext cx="11212945" cy="896071"/>
          </a:xfrm>
        </p:spPr>
        <p:txBody>
          <a:bodyPr>
            <a:noAutofit/>
          </a:bodyPr>
          <a:lstStyle/>
          <a:p>
            <a:pPr>
              <a:lnSpc>
                <a:spcPct val="100000"/>
              </a:lnSpc>
            </a:pPr>
            <a:r>
              <a:rPr lang="en-US" altLang="zh-CN" sz="2800" b="1" dirty="0"/>
              <a:t>WF on remaining open issues with the test methodology for high DL power and low UL power test cases</a:t>
            </a:r>
            <a:endParaRPr lang="en-US" sz="2800" b="1" dirty="0">
              <a:cs typeface="Times New Roman" panose="02020603050405020304" pitchFamily="18" charset="0"/>
            </a:endParaRPr>
          </a:p>
        </p:txBody>
      </p:sp>
      <p:sp>
        <p:nvSpPr>
          <p:cNvPr id="4" name="TextBox 3">
            <a:extLst>
              <a:ext uri="{FF2B5EF4-FFF2-40B4-BE49-F238E27FC236}">
                <a16:creationId xmlns:a16="http://schemas.microsoft.com/office/drawing/2014/main" id="{D82F7BC8-D9B2-4CB3-B0EC-09560190007F}"/>
              </a:ext>
            </a:extLst>
          </p:cNvPr>
          <p:cNvSpPr txBox="1"/>
          <p:nvPr/>
        </p:nvSpPr>
        <p:spPr>
          <a:xfrm>
            <a:off x="249382" y="711200"/>
            <a:ext cx="11674763" cy="1169551"/>
          </a:xfrm>
          <a:prstGeom prst="rect">
            <a:avLst/>
          </a:prstGeom>
          <a:noFill/>
        </p:spPr>
        <p:txBody>
          <a:bodyPr wrap="square" rtlCol="0">
            <a:spAutoFit/>
          </a:bodyPr>
          <a:lstStyle/>
          <a:p>
            <a:pPr>
              <a:spcAft>
                <a:spcPts val="600"/>
              </a:spcAft>
            </a:pPr>
            <a:r>
              <a:rPr lang="en-US" sz="2000" b="1" dirty="0">
                <a:cs typeface="Times New Roman" panose="02020603050405020304" pitchFamily="18" charset="0"/>
              </a:rPr>
              <a:t>3GPP TSG-RAN WG4 Meeting #97-e	                                                                                       R4-2017593</a:t>
            </a:r>
          </a:p>
          <a:p>
            <a:pPr>
              <a:spcAft>
                <a:spcPts val="600"/>
              </a:spcAft>
            </a:pPr>
            <a:r>
              <a:rPr lang="en-US" sz="2000" b="1" dirty="0">
                <a:cs typeface="Times New Roman" panose="02020603050405020304" pitchFamily="18" charset="0"/>
              </a:rPr>
              <a:t>Electronic Meeting, Nov. 2nd – Nov. 13th, 2020</a:t>
            </a:r>
          </a:p>
          <a:p>
            <a:pPr>
              <a:spcAft>
                <a:spcPts val="600"/>
              </a:spcAft>
            </a:pPr>
            <a:r>
              <a:rPr lang="en-US" sz="2000" b="1" dirty="0">
                <a:cs typeface="Times New Roman" panose="02020603050405020304" pitchFamily="18" charset="0"/>
              </a:rPr>
              <a:t>Agenda Item: 13.1.1</a:t>
            </a:r>
          </a:p>
        </p:txBody>
      </p:sp>
      <p:sp>
        <p:nvSpPr>
          <p:cNvPr id="5" name="Subtitle 2">
            <a:extLst>
              <a:ext uri="{FF2B5EF4-FFF2-40B4-BE49-F238E27FC236}">
                <a16:creationId xmlns:a16="http://schemas.microsoft.com/office/drawing/2014/main" id="{E1F80ECE-0984-44B4-988A-7B77E87C11AC}"/>
              </a:ext>
            </a:extLst>
          </p:cNvPr>
          <p:cNvSpPr txBox="1">
            <a:spLocks/>
          </p:cNvSpPr>
          <p:nvPr/>
        </p:nvSpPr>
        <p:spPr>
          <a:xfrm>
            <a:off x="387926" y="4862432"/>
            <a:ext cx="11212945" cy="89607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b="1" dirty="0">
                <a:cs typeface="Times New Roman" panose="02020603050405020304" pitchFamily="18" charset="0"/>
              </a:rPr>
              <a:t>Apple Inc.</a:t>
            </a:r>
          </a:p>
        </p:txBody>
      </p:sp>
      <p:sp>
        <p:nvSpPr>
          <p:cNvPr id="7" name="RS_Classification_Standard"/>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16581060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47E7-DD8F-4647-9EA9-CB2766C3CBA9}"/>
              </a:ext>
            </a:extLst>
          </p:cNvPr>
          <p:cNvSpPr>
            <a:spLocks noGrp="1"/>
          </p:cNvSpPr>
          <p:nvPr>
            <p:ph type="title"/>
          </p:nvPr>
        </p:nvSpPr>
        <p:spPr>
          <a:xfrm>
            <a:off x="421640" y="365125"/>
            <a:ext cx="10515600" cy="743239"/>
          </a:xfrm>
        </p:spPr>
        <p:txBody>
          <a:bodyPr>
            <a:normAutofit/>
          </a:bodyPr>
          <a:lstStyle/>
          <a:p>
            <a:r>
              <a:rPr lang="en-US" sz="3600" dirty="0">
                <a:latin typeface="+mn-lt"/>
                <a:cs typeface="Times New Roman" panose="02020603050405020304" pitchFamily="18" charset="0"/>
              </a:rPr>
              <a:t>Background</a:t>
            </a:r>
          </a:p>
        </p:txBody>
      </p:sp>
      <p:sp>
        <p:nvSpPr>
          <p:cNvPr id="3" name="Content Placeholder 2">
            <a:extLst>
              <a:ext uri="{FF2B5EF4-FFF2-40B4-BE49-F238E27FC236}">
                <a16:creationId xmlns:a16="http://schemas.microsoft.com/office/drawing/2014/main" id="{EA4F0E0C-DB6A-4547-AC60-58FD970C840E}"/>
              </a:ext>
            </a:extLst>
          </p:cNvPr>
          <p:cNvSpPr>
            <a:spLocks noGrp="1"/>
          </p:cNvSpPr>
          <p:nvPr>
            <p:ph idx="1"/>
          </p:nvPr>
        </p:nvSpPr>
        <p:spPr>
          <a:xfrm>
            <a:off x="838200" y="1253331"/>
            <a:ext cx="10515600" cy="5239544"/>
          </a:xfrm>
        </p:spPr>
        <p:txBody>
          <a:bodyPr>
            <a:normAutofit/>
          </a:bodyPr>
          <a:lstStyle/>
          <a:p>
            <a:r>
              <a:rPr lang="en-US" altLang="zh-CN" sz="2400" dirty="0">
                <a:cs typeface="Times New Roman" panose="02020603050405020304" pitchFamily="18" charset="0"/>
              </a:rPr>
              <a:t>RAN4 discussed the following issues related to test methodology for high DL power and low UL power test cases:</a:t>
            </a:r>
          </a:p>
          <a:p>
            <a:pPr lvl="1"/>
            <a:r>
              <a:rPr lang="en-US" sz="2000" dirty="0">
                <a:cs typeface="Times New Roman" panose="02020603050405020304" pitchFamily="18" charset="0"/>
              </a:rPr>
              <a:t>Issue 1-1-1: Simulation assumptions for beam management sensitivity of NF based solutions</a:t>
            </a:r>
          </a:p>
          <a:p>
            <a:pPr lvl="1"/>
            <a:r>
              <a:rPr lang="en-US" sz="2000" dirty="0">
                <a:cs typeface="Times New Roman" panose="02020603050405020304" pitchFamily="18" charset="0"/>
              </a:rPr>
              <a:t>Issue 1-1-2: Results collection for beam management sensitivity of NF based solutions</a:t>
            </a:r>
          </a:p>
          <a:p>
            <a:pPr lvl="1"/>
            <a:r>
              <a:rPr lang="en-US" sz="2000" dirty="0">
                <a:cs typeface="Times New Roman" panose="02020603050405020304" pitchFamily="18" charset="0"/>
              </a:rPr>
              <a:t>Issue 1-2-1: Which NF based solutions are in scope of the SI?</a:t>
            </a:r>
          </a:p>
          <a:p>
            <a:pPr lvl="1"/>
            <a:r>
              <a:rPr lang="en-US" sz="2000" dirty="0">
                <a:cs typeface="Times New Roman" panose="02020603050405020304" pitchFamily="18" charset="0"/>
              </a:rPr>
              <a:t>Issue 1-2-2: For NF based solutions what manufacturer declarations should be considered in scope of the SI?</a:t>
            </a:r>
          </a:p>
          <a:p>
            <a:pPr lvl="1"/>
            <a:r>
              <a:rPr lang="en-US" sz="2000" dirty="0">
                <a:cs typeface="Times New Roman" panose="02020603050405020304" pitchFamily="18" charset="0"/>
              </a:rPr>
              <a:t>Issue 1-3-1: Summary of potential improvements of permitted methods</a:t>
            </a:r>
          </a:p>
          <a:p>
            <a:pPr lvl="1"/>
            <a:r>
              <a:rPr lang="en-US" sz="2000" dirty="0">
                <a:cs typeface="Times New Roman" panose="02020603050405020304" pitchFamily="18" charset="0"/>
              </a:rPr>
              <a:t>Issue 1-3-2: Criteria for consideration of non-permitted methods</a:t>
            </a:r>
          </a:p>
          <a:p>
            <a:r>
              <a:rPr lang="en-US" sz="2400" dirty="0">
                <a:cs typeface="Times New Roman" panose="02020603050405020304" pitchFamily="18" charset="0"/>
              </a:rPr>
              <a:t>Agreements related to Issues 1-1-1, 1-1-2, 1-2-2, 1-3-1 are captured in a revised text proposal to TR 38.884</a:t>
            </a:r>
          </a:p>
          <a:p>
            <a:r>
              <a:rPr lang="en-US" sz="2400" dirty="0">
                <a:cs typeface="Times New Roman" panose="02020603050405020304" pitchFamily="18" charset="0"/>
              </a:rPr>
              <a:t>The remaining open issues are addressed in this WF</a:t>
            </a:r>
          </a:p>
          <a:p>
            <a:pPr lvl="1"/>
            <a:endParaRPr lang="en-US" sz="2000" dirty="0">
              <a:cs typeface="Times New Roman" panose="02020603050405020304" pitchFamily="18" charset="0"/>
            </a:endParaRPr>
          </a:p>
        </p:txBody>
      </p:sp>
      <p:sp>
        <p:nvSpPr>
          <p:cNvPr id="5" name="RS_Classification_Standard"/>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36571143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47E7-DD8F-4647-9EA9-CB2766C3CBA9}"/>
              </a:ext>
            </a:extLst>
          </p:cNvPr>
          <p:cNvSpPr>
            <a:spLocks noGrp="1"/>
          </p:cNvSpPr>
          <p:nvPr>
            <p:ph type="title"/>
          </p:nvPr>
        </p:nvSpPr>
        <p:spPr>
          <a:xfrm>
            <a:off x="421640" y="365125"/>
            <a:ext cx="10515600" cy="743239"/>
          </a:xfrm>
        </p:spPr>
        <p:txBody>
          <a:bodyPr>
            <a:normAutofit/>
          </a:bodyPr>
          <a:lstStyle/>
          <a:p>
            <a:r>
              <a:rPr lang="en-US" sz="3600" dirty="0">
                <a:latin typeface="+mn-lt"/>
                <a:cs typeface="Times New Roman" panose="02020603050405020304" pitchFamily="18" charset="0"/>
              </a:rPr>
              <a:t>WF1: Which NF based solutions are in scope of the SI?</a:t>
            </a:r>
          </a:p>
        </p:txBody>
      </p:sp>
      <p:sp>
        <p:nvSpPr>
          <p:cNvPr id="3" name="Content Placeholder 2">
            <a:extLst>
              <a:ext uri="{FF2B5EF4-FFF2-40B4-BE49-F238E27FC236}">
                <a16:creationId xmlns:a16="http://schemas.microsoft.com/office/drawing/2014/main" id="{EA4F0E0C-DB6A-4547-AC60-58FD970C840E}"/>
              </a:ext>
            </a:extLst>
          </p:cNvPr>
          <p:cNvSpPr>
            <a:spLocks noGrp="1"/>
          </p:cNvSpPr>
          <p:nvPr>
            <p:ph idx="1"/>
          </p:nvPr>
        </p:nvSpPr>
        <p:spPr>
          <a:xfrm>
            <a:off x="838200" y="1253331"/>
            <a:ext cx="10515600" cy="5239544"/>
          </a:xfrm>
        </p:spPr>
        <p:txBody>
          <a:bodyPr>
            <a:normAutofit/>
          </a:bodyPr>
          <a:lstStyle/>
          <a:p>
            <a:r>
              <a:rPr lang="en-US" altLang="zh-CN" sz="2400" dirty="0">
                <a:cs typeface="Times New Roman" panose="02020603050405020304" pitchFamily="18" charset="0"/>
              </a:rPr>
              <a:t>Proposals</a:t>
            </a:r>
          </a:p>
          <a:p>
            <a:pPr lvl="1"/>
            <a:r>
              <a:rPr lang="en-US" altLang="zh-CN" sz="2000" dirty="0">
                <a:cs typeface="Times New Roman" panose="02020603050405020304" pitchFamily="18" charset="0"/>
              </a:rPr>
              <a:t>Alt 1-1: Direct near-field (DNF) system, where a beam peak search is necessary to perform all applicable test case procedures</a:t>
            </a:r>
          </a:p>
          <a:p>
            <a:pPr lvl="1"/>
            <a:r>
              <a:rPr lang="en-US" altLang="zh-CN" sz="2000" dirty="0">
                <a:cs typeface="Times New Roman" panose="02020603050405020304" pitchFamily="18" charset="0"/>
              </a:rPr>
              <a:t>Alt 1-2: Combined far-field/near-field (CFFNF) system, where beam peak direction and UE </a:t>
            </a:r>
            <a:r>
              <a:rPr lang="en-US" altLang="zh-CN" sz="2000" dirty="0" err="1">
                <a:cs typeface="Times New Roman" panose="02020603050405020304" pitchFamily="18" charset="0"/>
              </a:rPr>
              <a:t>beamlock</a:t>
            </a:r>
            <a:r>
              <a:rPr lang="en-US" altLang="zh-CN" sz="2000" dirty="0">
                <a:cs typeface="Times New Roman" panose="02020603050405020304" pitchFamily="18" charset="0"/>
              </a:rPr>
              <a:t> function (UBF) activation are performed based on the far-field method and then test case procedures are performed based on the near-field method</a:t>
            </a:r>
          </a:p>
          <a:p>
            <a:pPr lvl="1"/>
            <a:r>
              <a:rPr lang="en-US" altLang="zh-CN" sz="2000" dirty="0">
                <a:cs typeface="Times New Roman" panose="02020603050405020304" pitchFamily="18" charset="0"/>
              </a:rPr>
              <a:t>Alt 1-3: Coaxial Cone TEM cell approach</a:t>
            </a:r>
          </a:p>
          <a:p>
            <a:r>
              <a:rPr lang="en-US" sz="2400" dirty="0">
                <a:cs typeface="Times New Roman" panose="02020603050405020304" pitchFamily="18" charset="0"/>
              </a:rPr>
              <a:t>Agreement</a:t>
            </a:r>
          </a:p>
          <a:p>
            <a:pPr lvl="1"/>
            <a:r>
              <a:rPr lang="en-US" sz="2000" dirty="0">
                <a:cs typeface="Times New Roman" panose="02020603050405020304" pitchFamily="18" charset="0"/>
              </a:rPr>
              <a:t>At least DNF and CFFNF systems are part of the study, including the beam management sensitivity evaluations</a:t>
            </a:r>
          </a:p>
          <a:p>
            <a:pPr lvl="2"/>
            <a:r>
              <a:rPr lang="es-ES" sz="1600" dirty="0" err="1">
                <a:cs typeface="Times New Roman" panose="02020603050405020304" pitchFamily="18" charset="0"/>
              </a:rPr>
              <a:t>Whether</a:t>
            </a:r>
            <a:r>
              <a:rPr lang="es-ES" sz="1600" dirty="0">
                <a:cs typeface="Times New Roman" panose="02020603050405020304" pitchFamily="18" charset="0"/>
              </a:rPr>
              <a:t> DNF </a:t>
            </a:r>
            <a:r>
              <a:rPr lang="es-ES" sz="1600" dirty="0" err="1">
                <a:cs typeface="Times New Roman" panose="02020603050405020304" pitchFamily="18" charset="0"/>
              </a:rPr>
              <a:t>or</a:t>
            </a:r>
            <a:r>
              <a:rPr lang="es-ES" sz="1600" dirty="0">
                <a:cs typeface="Times New Roman" panose="02020603050405020304" pitchFamily="18" charset="0"/>
              </a:rPr>
              <a:t> NF </a:t>
            </a:r>
            <a:r>
              <a:rPr lang="es-ES" sz="1600" dirty="0" err="1">
                <a:cs typeface="Times New Roman" panose="02020603050405020304" pitchFamily="18" charset="0"/>
              </a:rPr>
              <a:t>with</a:t>
            </a:r>
            <a:r>
              <a:rPr lang="es-ES" sz="1600" dirty="0">
                <a:cs typeface="Times New Roman" panose="02020603050405020304" pitchFamily="18" charset="0"/>
              </a:rPr>
              <a:t> </a:t>
            </a:r>
            <a:r>
              <a:rPr lang="es-ES" sz="1600" dirty="0" err="1">
                <a:cs typeface="Times New Roman" panose="02020603050405020304" pitchFamily="18" charset="0"/>
              </a:rPr>
              <a:t>transform</a:t>
            </a:r>
            <a:r>
              <a:rPr lang="es-ES" sz="1600" dirty="0">
                <a:cs typeface="Times New Roman" panose="02020603050405020304" pitchFamily="18" charset="0"/>
              </a:rPr>
              <a:t> </a:t>
            </a:r>
            <a:r>
              <a:rPr lang="es-ES" sz="1600" dirty="0" err="1">
                <a:cs typeface="Times New Roman" panose="02020603050405020304" pitchFamily="18" charset="0"/>
              </a:rPr>
              <a:t>is</a:t>
            </a:r>
            <a:r>
              <a:rPr lang="es-ES" sz="1600" dirty="0">
                <a:cs typeface="Times New Roman" panose="02020603050405020304" pitchFamily="18" charset="0"/>
              </a:rPr>
              <a:t> </a:t>
            </a:r>
            <a:r>
              <a:rPr lang="es-ES" sz="1600" dirty="0" err="1">
                <a:cs typeface="Times New Roman" panose="02020603050405020304" pitchFamily="18" charset="0"/>
              </a:rPr>
              <a:t>used</a:t>
            </a:r>
            <a:r>
              <a:rPr lang="es-ES" sz="1600" dirty="0">
                <a:cs typeface="Times New Roman" panose="02020603050405020304" pitchFamily="18" charset="0"/>
              </a:rPr>
              <a:t> </a:t>
            </a:r>
            <a:r>
              <a:rPr lang="es-ES" sz="1600" dirty="0" err="1">
                <a:cs typeface="Times New Roman" panose="02020603050405020304" pitchFamily="18" charset="0"/>
              </a:rPr>
              <a:t>for</a:t>
            </a:r>
            <a:r>
              <a:rPr lang="es-ES" sz="1600" dirty="0">
                <a:cs typeface="Times New Roman" panose="02020603050405020304" pitchFamily="18" charset="0"/>
              </a:rPr>
              <a:t> </a:t>
            </a:r>
            <a:r>
              <a:rPr lang="en-US" sz="1600" dirty="0">
                <a:cs typeface="Times New Roman" panose="02020603050405020304" pitchFamily="18" charset="0"/>
              </a:rPr>
              <a:t>CFFNF is FFS</a:t>
            </a:r>
          </a:p>
          <a:p>
            <a:pPr lvl="1"/>
            <a:r>
              <a:rPr lang="en-US" sz="2000" dirty="0">
                <a:cs typeface="Times New Roman" panose="02020603050405020304" pitchFamily="18" charset="0"/>
              </a:rPr>
              <a:t>The following aspects related to the coaxial cone TEM cell approach are FFS:</a:t>
            </a:r>
          </a:p>
          <a:p>
            <a:pPr lvl="2"/>
            <a:r>
              <a:rPr lang="en-US" sz="1600" dirty="0">
                <a:cs typeface="Times New Roman" panose="02020603050405020304" pitchFamily="18" charset="0"/>
              </a:rPr>
              <a:t>EM field distribution and impact of stirring effects</a:t>
            </a:r>
          </a:p>
          <a:p>
            <a:pPr lvl="2"/>
            <a:r>
              <a:rPr lang="en-US" sz="1600" dirty="0">
                <a:cs typeface="Times New Roman" panose="02020603050405020304" pitchFamily="18" charset="0"/>
              </a:rPr>
              <a:t>Whether an analysis of beam management sensitivity is needed</a:t>
            </a:r>
          </a:p>
        </p:txBody>
      </p:sp>
      <p:sp>
        <p:nvSpPr>
          <p:cNvPr id="5" name="RS_Classification_Standard"/>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20026434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47E7-DD8F-4647-9EA9-CB2766C3CBA9}"/>
              </a:ext>
            </a:extLst>
          </p:cNvPr>
          <p:cNvSpPr>
            <a:spLocks noGrp="1"/>
          </p:cNvSpPr>
          <p:nvPr>
            <p:ph type="title"/>
          </p:nvPr>
        </p:nvSpPr>
        <p:spPr>
          <a:xfrm>
            <a:off x="421640" y="365125"/>
            <a:ext cx="11177884" cy="743239"/>
          </a:xfrm>
        </p:spPr>
        <p:txBody>
          <a:bodyPr>
            <a:noAutofit/>
          </a:bodyPr>
          <a:lstStyle/>
          <a:p>
            <a:r>
              <a:rPr lang="en-US" sz="3600" dirty="0">
                <a:latin typeface="+mn-lt"/>
                <a:cs typeface="Times New Roman" panose="02020603050405020304" pitchFamily="18" charset="0"/>
              </a:rPr>
              <a:t>WF2: Criteria for consideration of non-permitted methods</a:t>
            </a:r>
          </a:p>
        </p:txBody>
      </p:sp>
      <p:sp>
        <p:nvSpPr>
          <p:cNvPr id="3" name="Content Placeholder 2">
            <a:extLst>
              <a:ext uri="{FF2B5EF4-FFF2-40B4-BE49-F238E27FC236}">
                <a16:creationId xmlns:a16="http://schemas.microsoft.com/office/drawing/2014/main" id="{EA4F0E0C-DB6A-4547-AC60-58FD970C840E}"/>
              </a:ext>
            </a:extLst>
          </p:cNvPr>
          <p:cNvSpPr>
            <a:spLocks noGrp="1"/>
          </p:cNvSpPr>
          <p:nvPr>
            <p:ph idx="1"/>
          </p:nvPr>
        </p:nvSpPr>
        <p:spPr>
          <a:xfrm>
            <a:off x="838200" y="1253331"/>
            <a:ext cx="10515600" cy="5239544"/>
          </a:xfrm>
        </p:spPr>
        <p:txBody>
          <a:bodyPr>
            <a:normAutofit/>
          </a:bodyPr>
          <a:lstStyle/>
          <a:p>
            <a:r>
              <a:rPr lang="en-US" altLang="zh-CN" sz="2400" dirty="0">
                <a:cs typeface="Times New Roman" panose="02020603050405020304" pitchFamily="18" charset="0"/>
              </a:rPr>
              <a:t>Proposals</a:t>
            </a:r>
          </a:p>
          <a:p>
            <a:pPr lvl="1"/>
            <a:r>
              <a:rPr lang="en-US" altLang="zh-CN" sz="2000" dirty="0">
                <a:cs typeface="Times New Roman" panose="02020603050405020304" pitchFamily="18" charset="0"/>
              </a:rPr>
              <a:t>Alt 2-1: For a given test case, non-permitted methods should be only considered if the improvement is better than the potential improvement of the permitted method</a:t>
            </a:r>
          </a:p>
          <a:p>
            <a:pPr lvl="1"/>
            <a:r>
              <a:rPr lang="en-US" altLang="zh-CN" sz="2000" dirty="0">
                <a:cs typeface="Times New Roman" panose="02020603050405020304" pitchFamily="18" charset="0"/>
              </a:rPr>
              <a:t>Alt 2-2: In addition to Alt 2-1, </a:t>
            </a:r>
            <a:r>
              <a:rPr lang="en-US" sz="2000" dirty="0">
                <a:cs typeface="Times New Roman" panose="02020603050405020304" pitchFamily="18" charset="0"/>
              </a:rPr>
              <a:t>test time and test setup complexity can also be considered</a:t>
            </a:r>
            <a:endParaRPr lang="en-US" altLang="zh-CN" sz="2000" dirty="0">
              <a:cs typeface="Times New Roman" panose="02020603050405020304" pitchFamily="18" charset="0"/>
            </a:endParaRPr>
          </a:p>
          <a:p>
            <a:r>
              <a:rPr lang="en-US" sz="2400" dirty="0">
                <a:cs typeface="Times New Roman" panose="02020603050405020304" pitchFamily="18" charset="0"/>
              </a:rPr>
              <a:t>Agreement</a:t>
            </a:r>
          </a:p>
          <a:p>
            <a:pPr lvl="1"/>
            <a:r>
              <a:rPr lang="en-US" altLang="zh-CN" sz="2000" dirty="0">
                <a:cs typeface="Times New Roman" panose="02020603050405020304" pitchFamily="18" charset="0"/>
              </a:rPr>
              <a:t>For a given test case, non-permitted methods should be only considered if the improvement is better than the potential improvement of the permitted method.</a:t>
            </a:r>
          </a:p>
          <a:p>
            <a:pPr lvl="1"/>
            <a:r>
              <a:rPr lang="en-US" altLang="zh-CN" sz="2000" dirty="0">
                <a:cs typeface="Times New Roman" panose="02020603050405020304" pitchFamily="18" charset="0"/>
              </a:rPr>
              <a:t>In addition, test time and test setup complexity can also be considered.</a:t>
            </a:r>
            <a:endParaRPr lang="en-US" sz="1600" dirty="0">
              <a:cs typeface="Times New Roman" panose="02020603050405020304" pitchFamily="18" charset="0"/>
            </a:endParaRPr>
          </a:p>
        </p:txBody>
      </p:sp>
      <p:sp>
        <p:nvSpPr>
          <p:cNvPr id="5" name="RS_Classification_Standard"/>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27148970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47E7-DD8F-4647-9EA9-CB2766C3CBA9}"/>
              </a:ext>
            </a:extLst>
          </p:cNvPr>
          <p:cNvSpPr>
            <a:spLocks noGrp="1"/>
          </p:cNvSpPr>
          <p:nvPr>
            <p:ph type="title"/>
          </p:nvPr>
        </p:nvSpPr>
        <p:spPr>
          <a:xfrm>
            <a:off x="421640" y="365125"/>
            <a:ext cx="10515600" cy="743239"/>
          </a:xfrm>
        </p:spPr>
        <p:txBody>
          <a:bodyPr>
            <a:normAutofit/>
          </a:bodyPr>
          <a:lstStyle/>
          <a:p>
            <a:r>
              <a:rPr lang="en-US" sz="3600" dirty="0">
                <a:latin typeface="+mn-lt"/>
                <a:cs typeface="Times New Roman" panose="02020603050405020304" pitchFamily="18" charset="0"/>
              </a:rPr>
              <a:t>WF3: Remaining open issues</a:t>
            </a:r>
          </a:p>
        </p:txBody>
      </p:sp>
      <p:sp>
        <p:nvSpPr>
          <p:cNvPr id="3" name="Content Placeholder 2">
            <a:extLst>
              <a:ext uri="{FF2B5EF4-FFF2-40B4-BE49-F238E27FC236}">
                <a16:creationId xmlns:a16="http://schemas.microsoft.com/office/drawing/2014/main" id="{EA4F0E0C-DB6A-4547-AC60-58FD970C840E}"/>
              </a:ext>
            </a:extLst>
          </p:cNvPr>
          <p:cNvSpPr>
            <a:spLocks noGrp="1"/>
          </p:cNvSpPr>
          <p:nvPr>
            <p:ph idx="1"/>
          </p:nvPr>
        </p:nvSpPr>
        <p:spPr>
          <a:xfrm>
            <a:off x="838200" y="1253331"/>
            <a:ext cx="10515600" cy="5239544"/>
          </a:xfrm>
        </p:spPr>
        <p:txBody>
          <a:bodyPr>
            <a:normAutofit/>
          </a:bodyPr>
          <a:lstStyle/>
          <a:p>
            <a:r>
              <a:rPr lang="en-US" sz="2400" dirty="0">
                <a:cs typeface="Times New Roman" panose="02020603050405020304" pitchFamily="18" charset="0"/>
              </a:rPr>
              <a:t>Related to beam management sensitivity of NF based solutions</a:t>
            </a:r>
          </a:p>
          <a:p>
            <a:pPr lvl="1"/>
            <a:r>
              <a:rPr lang="en-US" sz="2000" dirty="0">
                <a:cs typeface="Times New Roman" panose="02020603050405020304" pitchFamily="18" charset="0"/>
              </a:rPr>
              <a:t>Conclusions based on the simulation results currently available and any additional results are encouraged by the next RAN4 meeting in order to select the enhancement solution</a:t>
            </a:r>
          </a:p>
          <a:p>
            <a:r>
              <a:rPr lang="en-US" sz="2400" dirty="0">
                <a:cs typeface="Times New Roman" panose="02020603050405020304" pitchFamily="18" charset="0"/>
              </a:rPr>
              <a:t>Related to manufacturer declarations</a:t>
            </a:r>
          </a:p>
          <a:p>
            <a:pPr lvl="1"/>
            <a:r>
              <a:rPr lang="en-US" sz="2000" dirty="0">
                <a:cs typeface="Times New Roman" panose="02020603050405020304" pitchFamily="18" charset="0"/>
              </a:rPr>
              <a:t>Whether NF based solutions consider the “black box” or “black &amp; white box” assumptions as a baseline is FFS</a:t>
            </a:r>
          </a:p>
          <a:p>
            <a:r>
              <a:rPr lang="en-US" sz="2400" dirty="0">
                <a:cs typeface="Times New Roman" panose="02020603050405020304" pitchFamily="18" charset="0"/>
              </a:rPr>
              <a:t>Related to enhancement of permitted methods</a:t>
            </a:r>
          </a:p>
          <a:p>
            <a:pPr lvl="1"/>
            <a:r>
              <a:rPr lang="en-US" sz="2000" dirty="0">
                <a:cs typeface="Times New Roman" panose="02020603050405020304" pitchFamily="18" charset="0"/>
              </a:rPr>
              <a:t>Companies are encouraged to share their analysis of the potential potential improvement of permitted methods vs test case by the next RAN4 meeting in order to draw conclusions related to this aspect</a:t>
            </a:r>
          </a:p>
        </p:txBody>
      </p:sp>
      <p:sp>
        <p:nvSpPr>
          <p:cNvPr id="5" name="RS_Classification_Standard"/>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30290832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47E7-DD8F-4647-9EA9-CB2766C3CBA9}"/>
              </a:ext>
            </a:extLst>
          </p:cNvPr>
          <p:cNvSpPr>
            <a:spLocks noGrp="1"/>
          </p:cNvSpPr>
          <p:nvPr>
            <p:ph type="title"/>
          </p:nvPr>
        </p:nvSpPr>
        <p:spPr>
          <a:xfrm>
            <a:off x="279400" y="365125"/>
            <a:ext cx="10515600" cy="743239"/>
          </a:xfrm>
        </p:spPr>
        <p:txBody>
          <a:bodyPr>
            <a:normAutofit/>
          </a:bodyPr>
          <a:lstStyle/>
          <a:p>
            <a:r>
              <a:rPr lang="en-US" sz="3600" dirty="0">
                <a:latin typeface="+mn-lt"/>
                <a:cs typeface="Times New Roman" panose="02020603050405020304" pitchFamily="18" charset="0"/>
              </a:rPr>
              <a:t>References</a:t>
            </a:r>
          </a:p>
        </p:txBody>
      </p:sp>
      <p:graphicFrame>
        <p:nvGraphicFramePr>
          <p:cNvPr id="4" name="Table 3">
            <a:extLst>
              <a:ext uri="{FF2B5EF4-FFF2-40B4-BE49-F238E27FC236}">
                <a16:creationId xmlns:a16="http://schemas.microsoft.com/office/drawing/2014/main" id="{66F9AF03-D5D8-904E-A5B3-0EC68959FCEB}"/>
              </a:ext>
            </a:extLst>
          </p:cNvPr>
          <p:cNvGraphicFramePr>
            <a:graphicFrameLocks noGrp="1"/>
          </p:cNvGraphicFramePr>
          <p:nvPr>
            <p:extLst>
              <p:ext uri="{D42A27DB-BD31-4B8C-83A1-F6EECF244321}">
                <p14:modId xmlns:p14="http://schemas.microsoft.com/office/powerpoint/2010/main" val="775127977"/>
              </p:ext>
            </p:extLst>
          </p:nvPr>
        </p:nvGraphicFramePr>
        <p:xfrm>
          <a:off x="770563" y="1969346"/>
          <a:ext cx="9852916" cy="1975354"/>
        </p:xfrm>
        <a:graphic>
          <a:graphicData uri="http://schemas.openxmlformats.org/drawingml/2006/table">
            <a:tbl>
              <a:tblPr/>
              <a:tblGrid>
                <a:gridCol w="985292">
                  <a:extLst>
                    <a:ext uri="{9D8B030D-6E8A-4147-A177-3AD203B41FA5}">
                      <a16:colId xmlns:a16="http://schemas.microsoft.com/office/drawing/2014/main" val="253792950"/>
                    </a:ext>
                  </a:extLst>
                </a:gridCol>
                <a:gridCol w="1110635">
                  <a:extLst>
                    <a:ext uri="{9D8B030D-6E8A-4147-A177-3AD203B41FA5}">
                      <a16:colId xmlns:a16="http://schemas.microsoft.com/office/drawing/2014/main" val="1966472571"/>
                    </a:ext>
                  </a:extLst>
                </a:gridCol>
                <a:gridCol w="1845238">
                  <a:extLst>
                    <a:ext uri="{9D8B030D-6E8A-4147-A177-3AD203B41FA5}">
                      <a16:colId xmlns:a16="http://schemas.microsoft.com/office/drawing/2014/main" val="3622367047"/>
                    </a:ext>
                  </a:extLst>
                </a:gridCol>
                <a:gridCol w="5911751">
                  <a:extLst>
                    <a:ext uri="{9D8B030D-6E8A-4147-A177-3AD203B41FA5}">
                      <a16:colId xmlns:a16="http://schemas.microsoft.com/office/drawing/2014/main" val="3609440368"/>
                    </a:ext>
                  </a:extLst>
                </a:gridCol>
              </a:tblGrid>
              <a:tr h="210700">
                <a:tc>
                  <a:txBody>
                    <a:bodyPr/>
                    <a:lstStyle/>
                    <a:p>
                      <a:r>
                        <a:rPr lang="en-US" sz="1400" b="1">
                          <a:solidFill>
                            <a:srgbClr val="000000"/>
                          </a:solidFill>
                          <a:effectLst/>
                          <a:latin typeface="Helvetica Neue" panose="02000503000000020004" pitchFamily="2" charset="0"/>
                        </a:rPr>
                        <a:t>Reference</a:t>
                      </a:r>
                      <a:endParaRPr lang="en-US" sz="1400">
                        <a:effectLst/>
                      </a:endParaRPr>
                    </a:p>
                  </a:txBody>
                  <a:tcPr marL="29204" marR="29204" marT="29204" marB="2920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B0B3B2"/>
                    </a:solidFill>
                  </a:tcPr>
                </a:tc>
                <a:tc>
                  <a:txBody>
                    <a:bodyPr/>
                    <a:lstStyle/>
                    <a:p>
                      <a:r>
                        <a:rPr lang="en-US" sz="1400" b="1" dirty="0" err="1">
                          <a:solidFill>
                            <a:srgbClr val="000000"/>
                          </a:solidFill>
                          <a:effectLst/>
                          <a:latin typeface="Helvetica Neue" panose="02000503000000020004" pitchFamily="2" charset="0"/>
                        </a:rPr>
                        <a:t>Tdoc</a:t>
                      </a:r>
                      <a:endParaRPr lang="en-US" sz="1400" dirty="0">
                        <a:effectLst/>
                      </a:endParaRPr>
                    </a:p>
                  </a:txBody>
                  <a:tcPr marL="29204" marR="29204" marT="29204" marB="2920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B0B3B2"/>
                    </a:solidFill>
                  </a:tcPr>
                </a:tc>
                <a:tc>
                  <a:txBody>
                    <a:bodyPr/>
                    <a:lstStyle/>
                    <a:p>
                      <a:r>
                        <a:rPr lang="en-US" sz="1400" b="1">
                          <a:solidFill>
                            <a:srgbClr val="000000"/>
                          </a:solidFill>
                          <a:effectLst/>
                          <a:latin typeface="Helvetica Neue" panose="02000503000000020004" pitchFamily="2" charset="0"/>
                        </a:rPr>
                        <a:t>Source</a:t>
                      </a:r>
                      <a:endParaRPr lang="en-US" sz="1400">
                        <a:effectLst/>
                      </a:endParaRPr>
                    </a:p>
                  </a:txBody>
                  <a:tcPr marL="29204" marR="29204" marT="29204" marB="2920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B0B3B2"/>
                    </a:solidFill>
                  </a:tcPr>
                </a:tc>
                <a:tc>
                  <a:txBody>
                    <a:bodyPr/>
                    <a:lstStyle/>
                    <a:p>
                      <a:r>
                        <a:rPr lang="en-US" sz="1400" b="1" dirty="0">
                          <a:solidFill>
                            <a:srgbClr val="000000"/>
                          </a:solidFill>
                          <a:effectLst/>
                          <a:latin typeface="Helvetica Neue" panose="02000503000000020004" pitchFamily="2" charset="0"/>
                        </a:rPr>
                        <a:t>Title</a:t>
                      </a:r>
                      <a:endParaRPr lang="en-US" sz="1400" dirty="0">
                        <a:effectLst/>
                      </a:endParaRPr>
                    </a:p>
                  </a:txBody>
                  <a:tcPr marL="29204" marR="29204" marT="29204" marB="29204">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B0B3B2"/>
                    </a:solidFill>
                  </a:tcPr>
                </a:tc>
                <a:extLst>
                  <a:ext uri="{0D108BD9-81ED-4DB2-BD59-A6C34878D82A}">
                    <a16:rowId xmlns:a16="http://schemas.microsoft.com/office/drawing/2014/main" val="1908411304"/>
                  </a:ext>
                </a:extLst>
              </a:tr>
              <a:tr h="283931">
                <a:tc>
                  <a:txBody>
                    <a:bodyPr/>
                    <a:lstStyle/>
                    <a:p>
                      <a:r>
                        <a:rPr lang="en-US" sz="1400">
                          <a:solidFill>
                            <a:srgbClr val="000000"/>
                          </a:solidFill>
                          <a:effectLst/>
                          <a:latin typeface="Times" pitchFamily="2" charset="0"/>
                        </a:rPr>
                        <a:t>[1]</a:t>
                      </a:r>
                      <a:endParaRPr lang="en-US" sz="1400">
                        <a:effectLst/>
                      </a:endParaRPr>
                    </a:p>
                  </a:txBody>
                  <a:tcPr marL="7301" marR="7301" marT="7301" marB="7301"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r>
                        <a:rPr lang="en-US" sz="1400" u="sng">
                          <a:solidFill>
                            <a:srgbClr val="0000E9"/>
                          </a:solidFill>
                          <a:effectLst/>
                          <a:latin typeface="Times" pitchFamily="2" charset="0"/>
                          <a:hlinkClick r:id="rId3"/>
                        </a:rPr>
                        <a:t>R4-2014267</a:t>
                      </a:r>
                      <a:endParaRPr lang="en-US" sz="1400">
                        <a:effectLst/>
                      </a:endParaRPr>
                    </a:p>
                  </a:txBody>
                  <a:tcPr marL="7301" marR="7301" marT="7301" marB="7301"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r>
                        <a:rPr lang="en-US" sz="1400">
                          <a:solidFill>
                            <a:srgbClr val="000000"/>
                          </a:solidFill>
                          <a:effectLst/>
                          <a:latin typeface="Times" pitchFamily="2" charset="0"/>
                        </a:rPr>
                        <a:t>Qualcomm Incorporated</a:t>
                      </a:r>
                      <a:endParaRPr lang="en-US" sz="1400">
                        <a:effectLst/>
                      </a:endParaRPr>
                    </a:p>
                  </a:txBody>
                  <a:tcPr marL="7301" marR="7301" marT="7301" marB="7301"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r>
                        <a:rPr lang="en-US" sz="1400">
                          <a:solidFill>
                            <a:srgbClr val="000000"/>
                          </a:solidFill>
                          <a:effectLst/>
                          <a:latin typeface="Times" pitchFamily="2" charset="0"/>
                        </a:rPr>
                        <a:t>Impact on beam management due to spherical wavefront in DL</a:t>
                      </a:r>
                      <a:endParaRPr lang="en-US" sz="1400">
                        <a:effectLst/>
                      </a:endParaRPr>
                    </a:p>
                  </a:txBody>
                  <a:tcPr marL="7301" marR="7301" marT="7301" marB="7301"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60142271"/>
                  </a:ext>
                </a:extLst>
              </a:tr>
              <a:tr h="283931">
                <a:tc>
                  <a:txBody>
                    <a:bodyPr/>
                    <a:lstStyle/>
                    <a:p>
                      <a:r>
                        <a:rPr lang="en-US" sz="1400">
                          <a:solidFill>
                            <a:srgbClr val="000000"/>
                          </a:solidFill>
                          <a:effectLst/>
                          <a:latin typeface="Times" pitchFamily="2" charset="0"/>
                        </a:rPr>
                        <a:t>[2]</a:t>
                      </a:r>
                      <a:endParaRPr lang="en-US" sz="1400">
                        <a:effectLst/>
                      </a:endParaRPr>
                    </a:p>
                  </a:txBody>
                  <a:tcPr marL="7301" marR="7301" marT="7301" marB="7301"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r>
                        <a:rPr lang="en-US" sz="1400" u="sng">
                          <a:solidFill>
                            <a:srgbClr val="0000E9"/>
                          </a:solidFill>
                          <a:effectLst/>
                          <a:latin typeface="Times" pitchFamily="2" charset="0"/>
                          <a:hlinkClick r:id="rId4"/>
                        </a:rPr>
                        <a:t>R4-2014919</a:t>
                      </a:r>
                      <a:endParaRPr lang="en-US" sz="1400">
                        <a:effectLst/>
                      </a:endParaRPr>
                    </a:p>
                  </a:txBody>
                  <a:tcPr marL="7301" marR="7301" marT="7301" marB="7301"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r>
                        <a:rPr lang="en-US" sz="1400">
                          <a:solidFill>
                            <a:srgbClr val="000000"/>
                          </a:solidFill>
                          <a:effectLst/>
                          <a:latin typeface="Times" pitchFamily="2" charset="0"/>
                        </a:rPr>
                        <a:t>Apple Inc.</a:t>
                      </a:r>
                      <a:endParaRPr lang="en-US" sz="1400">
                        <a:effectLst/>
                      </a:endParaRPr>
                    </a:p>
                  </a:txBody>
                  <a:tcPr marL="7301" marR="7301" marT="7301" marB="7301"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r>
                        <a:rPr lang="en-US" sz="1400">
                          <a:solidFill>
                            <a:srgbClr val="000000"/>
                          </a:solidFill>
                          <a:effectLst/>
                          <a:latin typeface="Times" pitchFamily="2" charset="0"/>
                        </a:rPr>
                        <a:t>TP to TR38.884 on High DL and Low UL power test cases</a:t>
                      </a:r>
                      <a:endParaRPr lang="en-US" sz="1400">
                        <a:effectLst/>
                      </a:endParaRPr>
                    </a:p>
                  </a:txBody>
                  <a:tcPr marL="7301" marR="7301" marT="7301" marB="7301"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34351623"/>
                  </a:ext>
                </a:extLst>
              </a:tr>
              <a:tr h="283931">
                <a:tc>
                  <a:txBody>
                    <a:bodyPr/>
                    <a:lstStyle/>
                    <a:p>
                      <a:r>
                        <a:rPr lang="en-US" sz="1400">
                          <a:solidFill>
                            <a:srgbClr val="000000"/>
                          </a:solidFill>
                          <a:effectLst/>
                          <a:latin typeface="Times" pitchFamily="2" charset="0"/>
                        </a:rPr>
                        <a:t>[3]</a:t>
                      </a:r>
                      <a:endParaRPr lang="en-US" sz="1400">
                        <a:effectLst/>
                      </a:endParaRPr>
                    </a:p>
                  </a:txBody>
                  <a:tcPr marL="7301" marR="7301" marT="7301" marB="7301"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r>
                        <a:rPr lang="en-US" sz="1400" u="sng">
                          <a:solidFill>
                            <a:srgbClr val="420178"/>
                          </a:solidFill>
                          <a:effectLst/>
                          <a:latin typeface="Times" pitchFamily="2" charset="0"/>
                          <a:hlinkClick r:id="rId5"/>
                        </a:rPr>
                        <a:t>R4-2015319</a:t>
                      </a:r>
                      <a:endParaRPr lang="en-US" sz="1400">
                        <a:effectLst/>
                      </a:endParaRPr>
                    </a:p>
                  </a:txBody>
                  <a:tcPr marL="7301" marR="7301" marT="7301" marB="7301"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r>
                        <a:rPr lang="en-US" sz="1400">
                          <a:solidFill>
                            <a:srgbClr val="000000"/>
                          </a:solidFill>
                          <a:effectLst/>
                          <a:latin typeface="Times" pitchFamily="2" charset="0"/>
                        </a:rPr>
                        <a:t>CAICT</a:t>
                      </a:r>
                      <a:endParaRPr lang="en-US" sz="1400">
                        <a:effectLst/>
                      </a:endParaRPr>
                    </a:p>
                  </a:txBody>
                  <a:tcPr marL="7301" marR="7301" marT="7301" marB="7301"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r>
                        <a:rPr lang="en-US" sz="1400" dirty="0">
                          <a:solidFill>
                            <a:srgbClr val="000000"/>
                          </a:solidFill>
                          <a:effectLst/>
                          <a:latin typeface="Times" pitchFamily="2" charset="0"/>
                        </a:rPr>
                        <a:t>On Test methodology for high DL power and low UL power test cases</a:t>
                      </a:r>
                      <a:endParaRPr lang="en-US" sz="1400" dirty="0">
                        <a:effectLst/>
                      </a:endParaRPr>
                    </a:p>
                  </a:txBody>
                  <a:tcPr marL="7301" marR="7301" marT="7301" marB="7301"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60334313"/>
                  </a:ext>
                </a:extLst>
              </a:tr>
              <a:tr h="283931">
                <a:tc>
                  <a:txBody>
                    <a:bodyPr/>
                    <a:lstStyle/>
                    <a:p>
                      <a:r>
                        <a:rPr lang="en-US" sz="1400">
                          <a:solidFill>
                            <a:srgbClr val="000000"/>
                          </a:solidFill>
                          <a:effectLst/>
                          <a:latin typeface="Times" pitchFamily="2" charset="0"/>
                        </a:rPr>
                        <a:t>[4]</a:t>
                      </a:r>
                      <a:endParaRPr lang="en-US" sz="1400">
                        <a:effectLst/>
                      </a:endParaRPr>
                    </a:p>
                  </a:txBody>
                  <a:tcPr marL="7301" marR="7301" marT="7301" marB="7301"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r>
                        <a:rPr lang="en-US" sz="1400" u="sng">
                          <a:solidFill>
                            <a:srgbClr val="0000E9"/>
                          </a:solidFill>
                          <a:effectLst/>
                          <a:latin typeface="Times" pitchFamily="2" charset="0"/>
                          <a:hlinkClick r:id="rId6"/>
                        </a:rPr>
                        <a:t>R4-2016213</a:t>
                      </a:r>
                      <a:endParaRPr lang="en-US" sz="1400">
                        <a:effectLst/>
                      </a:endParaRPr>
                    </a:p>
                  </a:txBody>
                  <a:tcPr marL="7301" marR="7301" marT="7301" marB="7301"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r>
                        <a:rPr lang="en-US" sz="1400">
                          <a:solidFill>
                            <a:srgbClr val="000000"/>
                          </a:solidFill>
                          <a:effectLst/>
                          <a:latin typeface="Times" pitchFamily="2" charset="0"/>
                        </a:rPr>
                        <a:t>Keysight Technologies</a:t>
                      </a:r>
                      <a:endParaRPr lang="en-US" sz="1400">
                        <a:effectLst/>
                      </a:endParaRPr>
                    </a:p>
                  </a:txBody>
                  <a:tcPr marL="7301" marR="7301" marT="7301" marB="7301"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r>
                        <a:rPr lang="en-US" sz="1400">
                          <a:solidFill>
                            <a:srgbClr val="000000"/>
                          </a:solidFill>
                          <a:effectLst/>
                          <a:latin typeface="Times" pitchFamily="2" charset="0"/>
                        </a:rPr>
                        <a:t>On Test methodology for high DL power and low UL power test cases</a:t>
                      </a:r>
                      <a:endParaRPr lang="en-US" sz="1400">
                        <a:effectLst/>
                      </a:endParaRPr>
                    </a:p>
                  </a:txBody>
                  <a:tcPr marL="7301" marR="7301" marT="7301" marB="7301"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74893600"/>
                  </a:ext>
                </a:extLst>
              </a:tr>
              <a:tr h="283931">
                <a:tc>
                  <a:txBody>
                    <a:bodyPr/>
                    <a:lstStyle/>
                    <a:p>
                      <a:r>
                        <a:rPr lang="en-US" sz="1400">
                          <a:solidFill>
                            <a:srgbClr val="000000"/>
                          </a:solidFill>
                          <a:effectLst/>
                          <a:latin typeface="Times" pitchFamily="2" charset="0"/>
                        </a:rPr>
                        <a:t>[5]</a:t>
                      </a:r>
                      <a:endParaRPr lang="en-US" sz="1400">
                        <a:effectLst/>
                      </a:endParaRPr>
                    </a:p>
                  </a:txBody>
                  <a:tcPr marL="7301" marR="7301" marT="7301" marB="7301"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r>
                        <a:rPr lang="en-US" sz="1400" u="sng">
                          <a:solidFill>
                            <a:srgbClr val="0000E9"/>
                          </a:solidFill>
                          <a:effectLst/>
                          <a:latin typeface="Times" pitchFamily="2" charset="0"/>
                          <a:hlinkClick r:id="rId7"/>
                        </a:rPr>
                        <a:t>R4-2016377</a:t>
                      </a:r>
                      <a:endParaRPr lang="en-US" sz="1400">
                        <a:effectLst/>
                      </a:endParaRPr>
                    </a:p>
                  </a:txBody>
                  <a:tcPr marL="7301" marR="7301" marT="7301" marB="7301"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r>
                        <a:rPr lang="en-US" sz="1400">
                          <a:solidFill>
                            <a:srgbClr val="000000"/>
                          </a:solidFill>
                          <a:effectLst/>
                          <a:latin typeface="Times" pitchFamily="2" charset="0"/>
                        </a:rPr>
                        <a:t>MVG Industries, Sony</a:t>
                      </a:r>
                      <a:endParaRPr lang="en-US" sz="1400">
                        <a:effectLst/>
                      </a:endParaRPr>
                    </a:p>
                  </a:txBody>
                  <a:tcPr marL="7301" marR="7301" marT="7301" marB="7301"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r>
                        <a:rPr lang="en-US" sz="1400">
                          <a:solidFill>
                            <a:srgbClr val="000000"/>
                          </a:solidFill>
                          <a:effectLst/>
                          <a:latin typeface="Times" pitchFamily="2" charset="0"/>
                        </a:rPr>
                        <a:t>Impact of phase variation</a:t>
                      </a:r>
                      <a:endParaRPr lang="en-US" sz="1400">
                        <a:effectLst/>
                      </a:endParaRPr>
                    </a:p>
                  </a:txBody>
                  <a:tcPr marL="7301" marR="7301" marT="7301" marB="7301"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01137048"/>
                  </a:ext>
                </a:extLst>
              </a:tr>
              <a:tr h="283931">
                <a:tc>
                  <a:txBody>
                    <a:bodyPr/>
                    <a:lstStyle/>
                    <a:p>
                      <a:r>
                        <a:rPr lang="en-US" sz="1400">
                          <a:solidFill>
                            <a:srgbClr val="000000"/>
                          </a:solidFill>
                          <a:effectLst/>
                          <a:latin typeface="Times" pitchFamily="2" charset="0"/>
                        </a:rPr>
                        <a:t>[6]</a:t>
                      </a:r>
                      <a:endParaRPr lang="en-US" sz="1400">
                        <a:effectLst/>
                      </a:endParaRPr>
                    </a:p>
                  </a:txBody>
                  <a:tcPr marL="7301" marR="7301" marT="7301" marB="7301"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r>
                        <a:rPr lang="en-US" sz="1400" u="sng">
                          <a:solidFill>
                            <a:srgbClr val="0000E9"/>
                          </a:solidFill>
                          <a:effectLst/>
                          <a:latin typeface="Times" pitchFamily="2" charset="0"/>
                          <a:hlinkClick r:id="rId8"/>
                        </a:rPr>
                        <a:t>R4-2016562</a:t>
                      </a:r>
                      <a:endParaRPr lang="en-US" sz="1400">
                        <a:effectLst/>
                      </a:endParaRPr>
                    </a:p>
                  </a:txBody>
                  <a:tcPr marL="7301" marR="7301" marT="7301" marB="7301"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r>
                        <a:rPr lang="en-US" sz="1400">
                          <a:solidFill>
                            <a:srgbClr val="000000"/>
                          </a:solidFill>
                          <a:effectLst/>
                          <a:latin typeface="Times" pitchFamily="2" charset="0"/>
                        </a:rPr>
                        <a:t>Rohde &amp; Schwarz</a:t>
                      </a:r>
                      <a:endParaRPr lang="en-US" sz="1400">
                        <a:effectLst/>
                      </a:endParaRPr>
                    </a:p>
                  </a:txBody>
                  <a:tcPr marL="7301" marR="7301" marT="7301" marB="7301"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r>
                        <a:rPr lang="en-US" sz="1400" dirty="0">
                          <a:solidFill>
                            <a:srgbClr val="000000"/>
                          </a:solidFill>
                          <a:effectLst/>
                          <a:latin typeface="Times" pitchFamily="2" charset="0"/>
                        </a:rPr>
                        <a:t>Views on test methods for high DL power and low UL power TCs</a:t>
                      </a:r>
                      <a:endParaRPr lang="en-US" sz="1400" dirty="0">
                        <a:effectLst/>
                      </a:endParaRPr>
                    </a:p>
                  </a:txBody>
                  <a:tcPr marL="7301" marR="7301" marT="7301" marB="7301"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3069886"/>
                  </a:ext>
                </a:extLst>
              </a:tr>
            </a:tbl>
          </a:graphicData>
        </a:graphic>
      </p:graphicFrame>
      <p:sp>
        <p:nvSpPr>
          <p:cNvPr id="5" name="RS_Classification_Standard"/>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242790198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RS_CLASSIFICATION_RESETFORMATTING" val="True"/>
</p:tagLst>
</file>

<file path=ppt/tags/tag2.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3.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4.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5.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6.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7.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638</Words>
  <Application>Microsoft Macintosh PowerPoint</Application>
  <PresentationFormat>Widescreen</PresentationFormat>
  <Paragraphs>69</Paragraphs>
  <Slides>6</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vt:i4>
      </vt:variant>
    </vt:vector>
  </HeadingPairs>
  <TitlesOfParts>
    <vt:vector size="14" baseType="lpstr">
      <vt:lpstr>等线</vt:lpstr>
      <vt:lpstr>Arial</vt:lpstr>
      <vt:lpstr>Calibri</vt:lpstr>
      <vt:lpstr>Calibri Light</vt:lpstr>
      <vt:lpstr>Helvetica Neue</vt:lpstr>
      <vt:lpstr>Times</vt:lpstr>
      <vt:lpstr>Times New Roman</vt:lpstr>
      <vt:lpstr>Office Theme</vt:lpstr>
      <vt:lpstr>PowerPoint Presentation</vt:lpstr>
      <vt:lpstr>Background</vt:lpstr>
      <vt:lpstr>WF1: Which NF based solutions are in scope of the SI?</vt:lpstr>
      <vt:lpstr>WF2: Criteria for consideration of non-permitted methods</vt:lpstr>
      <vt:lpstr>WF3: Remaining open issues</vt:lpstr>
      <vt:lpstr>References</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Intel</dc:creator>
  <cp:lastModifiedBy>Toliy Ioffe</cp:lastModifiedBy>
  <cp:revision>132</cp:revision>
  <dcterms:created xsi:type="dcterms:W3CDTF">2020-11-05T21:09:06Z</dcterms:created>
  <dcterms:modified xsi:type="dcterms:W3CDTF">2020-11-11T23:58:34Z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RS_Classification">
    <vt:lpwstr>UNRESTRICTED</vt:lpwstr>
  </property>
  <property fmtid="{D5CDD505-2E9C-101B-9397-08002B2CF9AE}" pid="4" name="RS_ClassificationID">
    <vt:i4>0</vt:i4>
  </property>
</Properties>
</file>