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5" r:id="rId3"/>
    <p:sldId id="257" r:id="rId4"/>
    <p:sldId id="259" r:id="rId5"/>
    <p:sldId id="270" r:id="rId6"/>
    <p:sldId id="268" r:id="rId7"/>
    <p:sldId id="269" r:id="rId8"/>
    <p:sldId id="267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2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9144000" cy="1344987"/>
          </a:xfrm>
        </p:spPr>
        <p:txBody>
          <a:bodyPr>
            <a:normAutofit/>
          </a:bodyPr>
          <a:lstStyle/>
          <a:p>
            <a:r>
              <a:rPr lang="en-GB" sz="4000" b="1" dirty="0"/>
              <a:t>WF on BS demodulation requirements </a:t>
            </a:r>
            <a:br>
              <a:rPr lang="en-GB" sz="4000" b="1" dirty="0"/>
            </a:br>
            <a:r>
              <a:rPr lang="en-GB" sz="4000" b="1" dirty="0"/>
              <a:t>for 2-step RACH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ZTE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b="1" dirty="0"/>
              <a:t>3GPP TSG-RAN WG4 Meeting #97-e                             	              </a:t>
            </a:r>
          </a:p>
          <a:p>
            <a:r>
              <a:rPr lang="en-US" altLang="zh-CN" b="1" dirty="0"/>
              <a:t>E-meeting, </a:t>
            </a:r>
            <a:r>
              <a:rPr lang="en-GB" altLang="zh-CN" b="1" dirty="0"/>
              <a:t>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13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 Nov.,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/>
              <a:t>R4-2017580   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12" y="123078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4"/>
            <a:ext cx="10515600" cy="4351338"/>
          </a:xfrm>
        </p:spPr>
        <p:txBody>
          <a:bodyPr/>
          <a:lstStyle/>
          <a:p>
            <a:r>
              <a:rPr lang="en-US" dirty="0"/>
              <a:t>Agreed WFs in previous meetings (Newest first)</a:t>
            </a:r>
          </a:p>
          <a:p>
            <a:pPr lvl="1"/>
            <a:r>
              <a:rPr lang="en-US" dirty="0"/>
              <a:t>RAN4#96-3</a:t>
            </a:r>
          </a:p>
          <a:p>
            <a:pPr lvl="2"/>
            <a:r>
              <a:rPr lang="en-US" dirty="0"/>
              <a:t>R4-2012705 WF on BS demodulation requirements for 2-step RACH</a:t>
            </a:r>
          </a:p>
          <a:p>
            <a:pPr lvl="1"/>
            <a:r>
              <a:rPr lang="en-US" dirty="0"/>
              <a:t>RAN4#95-e</a:t>
            </a:r>
          </a:p>
          <a:p>
            <a:pPr lvl="2"/>
            <a:r>
              <a:rPr lang="en-US" dirty="0"/>
              <a:t>R4-2008864 WF on BS demodulation requirements for 2-step RACH</a:t>
            </a:r>
          </a:p>
          <a:p>
            <a:pPr lvl="1"/>
            <a:r>
              <a:rPr lang="en-US" dirty="0"/>
              <a:t>RAN4#94bis-e </a:t>
            </a:r>
          </a:p>
          <a:p>
            <a:pPr lvl="2"/>
            <a:r>
              <a:rPr lang="en-US" dirty="0"/>
              <a:t>R4-2005555 WF on BS demodulation performance requirements for 2-step RACH</a:t>
            </a:r>
          </a:p>
          <a:p>
            <a:pPr lvl="1"/>
            <a:r>
              <a:rPr lang="en-US" dirty="0"/>
              <a:t>RAN4#94-e</a:t>
            </a:r>
          </a:p>
          <a:p>
            <a:pPr lvl="2"/>
            <a:r>
              <a:rPr lang="en-US" dirty="0"/>
              <a:t>R4-2002389 </a:t>
            </a:r>
            <a:r>
              <a:rPr lang="en-US" altLang="ja-JP" dirty="0"/>
              <a:t>WF on BS demodulation requirements for 2-step RACH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(1) – TO cycling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699"/>
          </a:xfrm>
        </p:spPr>
        <p:txBody>
          <a:bodyPr>
            <a:noAutofit/>
          </a:bodyPr>
          <a:lstStyle/>
          <a:p>
            <a:r>
              <a:rPr lang="en-US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Only define performance requirements for high level TO cycling but with revised TO values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7135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(2) – DMRS configuration for FR1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671" y="1690688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US" sz="3200" dirty="0"/>
              <a:t>Define only one set of requirements for FR1</a:t>
            </a:r>
          </a:p>
          <a:p>
            <a:pPr lvl="1"/>
            <a:r>
              <a:rPr lang="en-US" sz="3200" dirty="0"/>
              <a:t>Since the performance difference between two DMRS configuration is negligible, the same requirements would apply to both</a:t>
            </a:r>
          </a:p>
          <a:p>
            <a:pPr lvl="2"/>
            <a:r>
              <a:rPr lang="en-US" sz="2800" dirty="0"/>
              <a:t>When deriving performance requirements, simulation results with both DMRS configurations are treated together</a:t>
            </a:r>
          </a:p>
          <a:p>
            <a:pPr lvl="1"/>
            <a:r>
              <a:rPr lang="en-US" sz="3200" dirty="0"/>
              <a:t>In the tests, DMRS can be configured to 1+1 or 1+1+1 according to vendor’s declaration under the same </a:t>
            </a:r>
            <a:r>
              <a:rPr lang="en-US" sz="3200" strike="sngStrike" dirty="0">
                <a:solidFill>
                  <a:srgbClr val="FF0000"/>
                </a:solidFill>
              </a:rPr>
              <a:t>core </a:t>
            </a:r>
            <a:r>
              <a:rPr lang="en-US" sz="3200" dirty="0">
                <a:solidFill>
                  <a:srgbClr val="FF0000"/>
                </a:solidFill>
              </a:rPr>
              <a:t> performance</a:t>
            </a:r>
            <a:r>
              <a:rPr lang="en-US" sz="3200" dirty="0"/>
              <a:t> requirements</a:t>
            </a:r>
          </a:p>
          <a:p>
            <a:pPr lvl="1"/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(3) – High level TO cycling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12104"/>
          </a:xfrm>
        </p:spPr>
        <p:txBody>
          <a:bodyPr>
            <a:noAutofit/>
          </a:bodyPr>
          <a:lstStyle/>
          <a:p>
            <a:pPr lvl="0" hangingPunct="0"/>
            <a:r>
              <a:rPr lang="en-US" sz="2400" dirty="0"/>
              <a:t>Set TO values (µs)for high level TO cycling as following:</a:t>
            </a:r>
          </a:p>
          <a:p>
            <a:pPr lvl="0" hangingPunct="0"/>
            <a:endParaRPr lang="en-US" sz="2400" dirty="0"/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800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15 kHz: [0 : 0.2 : 3.8]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800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30 kHz: [0 : 0.1 : 2]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800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60 kHz: [0 : 0.1 : 0.6]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800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120 kHz: [0 : 0.1 : 0.5]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lvl="0" hangingPunct="0"/>
            <a:endParaRPr lang="en-US" sz="24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(4) – Test metric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/>
          </a:bodyPr>
          <a:lstStyle/>
          <a:p>
            <a:pPr lvl="1" hangingPunct="0"/>
            <a:r>
              <a:rPr lang="en-US" sz="3200" i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BLER = 0.01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 (5) – Derivation of BS demodulation performance requirements for 2-step RACH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/>
          </a:bodyPr>
          <a:lstStyle/>
          <a:p>
            <a:pPr lvl="1"/>
            <a:r>
              <a:rPr lang="en-US" sz="3600" dirty="0"/>
              <a:t>Apply the same derivation rule as NR PUSCH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(6)  - CR work split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05431" y="1690688"/>
          <a:ext cx="8915825" cy="4347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70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5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2699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CRs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Assigned Company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05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CR to TS 38.104 BS demodulation requirements for 2-step RACH (Section 8.2.6 and 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ZTE</a:t>
                      </a: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</a:rPr>
                        <a:t>#2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CR to TS 38.141-1 BS demodulation requirements for 2-step RACH (Section 8.2.6)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Ericsson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</a:rPr>
                        <a:t>#3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CR to TS 38.104 BS demodulation requirements for 2-step RACH (Section 11.2.1 and 11.2.2)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Huawei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CR to TS 38.141-1 BS demodulation requirements for 2-step RACH (Annex)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Nokia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to TS 38.141-2 BS demodulation requirements for 2-step RACH (Section 8.2.6)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Samsung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CR to TS 38.141-2 BS demodulation requirements for 2-step RACH (Annex)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Intel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871" y="136526"/>
            <a:ext cx="10515600" cy="710640"/>
          </a:xfrm>
        </p:spPr>
        <p:txBody>
          <a:bodyPr>
            <a:noAutofit/>
          </a:bodyPr>
          <a:lstStyle/>
          <a:p>
            <a:r>
              <a:rPr lang="en-US" sz="2800" dirty="0"/>
              <a:t>Simulation setup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203698"/>
              </p:ext>
            </p:extLst>
          </p:nvPr>
        </p:nvGraphicFramePr>
        <p:xfrm>
          <a:off x="1613646" y="685802"/>
          <a:ext cx="8686799" cy="6969636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3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4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 for FR1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Values for FR2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Power offset between</a:t>
                      </a:r>
                      <a:r>
                        <a:rPr lang="en-GB" sz="1400" baseline="0" dirty="0">
                          <a:effectLst/>
                          <a:latin typeface="Calibri" panose="020F0502020204030204" pitchFamily="34" charset="0"/>
                        </a:rPr>
                        <a:t> preamble and </a:t>
                      </a:r>
                      <a:r>
                        <a:rPr lang="en-GB" sz="1400" baseline="0" dirty="0" err="1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Subcarrier spacing for PUSCH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15kHz, 30kHz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60kHz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 120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PUSCH Mapping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Type A and Type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Type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MCS 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Number of symbols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Number of PRBs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sng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56 - 72 bits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4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72 bits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3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DMRS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Option 1: 1+1+1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Option 2: 1+1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Free to use either 1+1+1 or 1+1 meeting the same demodulation performance requirements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Baseline: </a:t>
                      </a:r>
                      <a:r>
                        <a:rPr lang="en-US" sz="1400" strike="noStrike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1+1</a:t>
                      </a:r>
                      <a:endParaRPr lang="en-US" sz="1400" kern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1T2R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1T2R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Propagation channel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Calibri" panose="020F0502020204030204" pitchFamily="34" charset="0"/>
                        </a:rPr>
                        <a:t>TDLC300-100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TDLA30-300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920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TO values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Medium level cycling values:              </a:t>
                      </a:r>
                      <a:r>
                        <a:rPr lang="en-US" sz="1400" strike="sngStrike" baseline="0" dirty="0"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strike="sngStrike" baseline="0" dirty="0"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15k SCS: [0:</a:t>
                      </a: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:2],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    30k SCS: [0:</a:t>
                      </a: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:1]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High level cycling values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   15k SCS: [0:0.2:3.8],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   30k SCS: [0:0.1:2]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Medium level cycling values: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     60k SCS: [0:</a:t>
                      </a: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,0.5],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     120 SCS: [0:</a:t>
                      </a: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400" strike="sngStrike" dirty="0">
                          <a:effectLst/>
                          <a:latin typeface="Calibri" panose="020F0502020204030204" pitchFamily="34" charset="0"/>
                        </a:rPr>
                        <a:t>,0.25]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High level cycling values: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    60k SCS: [0:0.1,0.6],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    120 SCS: [0:0.1,0.5]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88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Test metric (BLER of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when preambles are correctly detected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Base</a:t>
                      </a:r>
                      <a:r>
                        <a:rPr lang="en-US" sz="1400" strike="sngStrike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line:</a:t>
                      </a:r>
                      <a:r>
                        <a:rPr lang="en-US" sz="1400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0.01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Base</a:t>
                      </a:r>
                      <a:r>
                        <a:rPr lang="en-US" sz="1400" strike="sngStrike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line:</a:t>
                      </a:r>
                      <a:r>
                        <a:rPr lang="en-US" sz="1400" baseline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0.01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3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Re-transmission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retransmission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considered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34735" y="1062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4278</TotalTime>
  <Words>583</Words>
  <Application>Microsoft Office PowerPoint</Application>
  <PresentationFormat>Widescreen</PresentationFormat>
  <Paragraphs>114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Times New Roman</vt:lpstr>
      <vt:lpstr>Office Theme</vt:lpstr>
      <vt:lpstr>WF on BS demodulation requirements  for 2-step RACH</vt:lpstr>
      <vt:lpstr>Background</vt:lpstr>
      <vt:lpstr>Agreement (1) – TO cycling level</vt:lpstr>
      <vt:lpstr>Agreement (2) – DMRS configuration for FR1</vt:lpstr>
      <vt:lpstr>Agreement (3) – High level TO cycling values</vt:lpstr>
      <vt:lpstr>Agreement (4) – Test metric</vt:lpstr>
      <vt:lpstr>Agreement (5) – Derivation of BS demodulation performance requirements for 2-step RACH</vt:lpstr>
      <vt:lpstr>Way forward (6)  - CR work split</vt:lpstr>
      <vt:lpstr>Simulation setup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</cp:lastModifiedBy>
  <cp:revision>127</cp:revision>
  <dcterms:created xsi:type="dcterms:W3CDTF">2020-04-27T08:11:00Z</dcterms:created>
  <dcterms:modified xsi:type="dcterms:W3CDTF">2020-11-12T04:48:24Z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(2)afBlVGbOnQcAB8+ChAkI2sMyBFAqbTKyzlSADT+dMb6ACsRpP15za//TDMWzuPMfa3/eUcz9
85WUWrO4KSSoe9MoQnVUu1I34soTV1DoZYo2dW0oEta+JJDuSLNra9MKU66a2z2ncwgCYygv
AiKLuenls3WsZeZdfeEKAxHNOIh2OB71bXg3jV4WdVZdG8oOjyPEJxKnO4d5FmBYKlRXybzK
+YGFyWAetgoTy0UrF4</vt:lpwstr>
  </property>
  <property fmtid="{D5CDD505-2E9C-101B-9397-08002B2CF9AE}" pid="3" name="_2015_ms_pID_7253431">
    <vt:lpwstr>DY18KQDJoSsOdFhhOJR5viPTGtLflmOwmIsahtPiW/7eKkUSRtGoXm
LYbON03kvZrlUCp/s2Y53fw3PU7JMvHAtK18iJzbB7dufYf2l0auI/cgL1kFD1Ind/9xKfXG
4sxx6kpwfRamvF+1IbMV7iPGMkgNKNP8Z3q5fQvfiv8y1dcF5rl3qPZA62WQovyJUo7eGD5o
Sg9U/reP7WUrsWAE</vt:lpwstr>
  </property>
  <property fmtid="{D5CDD505-2E9C-101B-9397-08002B2CF9AE}" pid="4" name="KSOProductBuildVer">
    <vt:lpwstr>2052-10.8.2.6990</vt:lpwstr>
  </property>
</Properties>
</file>