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1" r:id="rId6"/>
    <p:sldId id="260" r:id="rId7"/>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DA55C6B-B1F0-4B87-9518-F255F3BE7131}" v="1" dt="2020-11-11T18:06:57.826"/>
    <p1510:client id="{D2C6ED0A-C074-4E2D-AE6B-4E6AA94C434A}" v="13" dt="2020-11-11T08:49:22.92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4" d="100"/>
          <a:sy n="104" d="100"/>
        </p:scale>
        <p:origin x="228"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slide" Target="slides/slide6.xml"/><Relationship Id="rId12" Type="http://schemas.microsoft.com/office/2016/11/relationships/changesInfo" Target="changesInfos/changesInfo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Chapman" userId="62f56abd-8013-406a-a5cf-528bee683f35" providerId="ADAL" clId="{3DA55C6B-B1F0-4B87-9518-F255F3BE7131}"/>
    <pc:docChg chg="custSel modSld">
      <pc:chgData name="Thomas Chapman" userId="62f56abd-8013-406a-a5cf-528bee683f35" providerId="ADAL" clId="{3DA55C6B-B1F0-4B87-9518-F255F3BE7131}" dt="2020-11-11T18:06:57.898" v="6" actId="27636"/>
      <pc:docMkLst>
        <pc:docMk/>
      </pc:docMkLst>
      <pc:sldChg chg="modSp">
        <pc:chgData name="Thomas Chapman" userId="62f56abd-8013-406a-a5cf-528bee683f35" providerId="ADAL" clId="{3DA55C6B-B1F0-4B87-9518-F255F3BE7131}" dt="2020-11-11T18:06:57.898" v="6" actId="27636"/>
        <pc:sldMkLst>
          <pc:docMk/>
          <pc:sldMk cId="2342001115" sldId="260"/>
        </pc:sldMkLst>
        <pc:spChg chg="mod">
          <ac:chgData name="Thomas Chapman" userId="62f56abd-8013-406a-a5cf-528bee683f35" providerId="ADAL" clId="{3DA55C6B-B1F0-4B87-9518-F255F3BE7131}" dt="2020-11-11T18:06:57.898" v="6" actId="27636"/>
          <ac:spMkLst>
            <pc:docMk/>
            <pc:sldMk cId="2342001115" sldId="260"/>
            <ac:spMk id="3" creationId="{DE852D5D-0C65-4354-A1D0-81F2FFBCBE1A}"/>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D15013-4BC3-431C-A9A7-2190B78FC7D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sv-SE"/>
          </a:p>
        </p:txBody>
      </p:sp>
      <p:sp>
        <p:nvSpPr>
          <p:cNvPr id="3" name="Subtitle 2">
            <a:extLst>
              <a:ext uri="{FF2B5EF4-FFF2-40B4-BE49-F238E27FC236}">
                <a16:creationId xmlns:a16="http://schemas.microsoft.com/office/drawing/2014/main" id="{A531F9E7-4B3D-44E6-9F52-04D7CC15995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sv-SE"/>
          </a:p>
        </p:txBody>
      </p:sp>
      <p:sp>
        <p:nvSpPr>
          <p:cNvPr id="4" name="Date Placeholder 3">
            <a:extLst>
              <a:ext uri="{FF2B5EF4-FFF2-40B4-BE49-F238E27FC236}">
                <a16:creationId xmlns:a16="http://schemas.microsoft.com/office/drawing/2014/main" id="{9FD9DA7A-A0EF-460A-BCDA-9BBE63750146}"/>
              </a:ext>
            </a:extLst>
          </p:cNvPr>
          <p:cNvSpPr>
            <a:spLocks noGrp="1"/>
          </p:cNvSpPr>
          <p:nvPr>
            <p:ph type="dt" sz="half" idx="10"/>
          </p:nvPr>
        </p:nvSpPr>
        <p:spPr/>
        <p:txBody>
          <a:bodyPr/>
          <a:lstStyle/>
          <a:p>
            <a:fld id="{47E9E767-EA68-4523-835F-E9A0CA7487DA}" type="datetimeFigureOut">
              <a:rPr lang="sv-SE" smtClean="0"/>
              <a:t>2020-11-11</a:t>
            </a:fld>
            <a:endParaRPr lang="sv-SE"/>
          </a:p>
        </p:txBody>
      </p:sp>
      <p:sp>
        <p:nvSpPr>
          <p:cNvPr id="5" name="Footer Placeholder 4">
            <a:extLst>
              <a:ext uri="{FF2B5EF4-FFF2-40B4-BE49-F238E27FC236}">
                <a16:creationId xmlns:a16="http://schemas.microsoft.com/office/drawing/2014/main" id="{4D924EE4-8FA8-41D2-9AF2-9D8F1731632B}"/>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7F123F66-3C1C-4F00-93D7-961F2E799428}"/>
              </a:ext>
            </a:extLst>
          </p:cNvPr>
          <p:cNvSpPr>
            <a:spLocks noGrp="1"/>
          </p:cNvSpPr>
          <p:nvPr>
            <p:ph type="sldNum" sz="quarter" idx="12"/>
          </p:nvPr>
        </p:nvSpPr>
        <p:spPr/>
        <p:txBody>
          <a:bodyPr/>
          <a:lstStyle/>
          <a:p>
            <a:fld id="{AA681E48-6162-4494-87E8-10A48CC2ECD7}" type="slidenum">
              <a:rPr lang="sv-SE" smtClean="0"/>
              <a:t>‹#›</a:t>
            </a:fld>
            <a:endParaRPr lang="sv-SE"/>
          </a:p>
        </p:txBody>
      </p:sp>
    </p:spTree>
    <p:extLst>
      <p:ext uri="{BB962C8B-B14F-4D97-AF65-F5344CB8AC3E}">
        <p14:creationId xmlns:p14="http://schemas.microsoft.com/office/powerpoint/2010/main" val="26404659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68D704-6E89-4BE5-8176-CC92397F18C2}"/>
              </a:ext>
            </a:extLst>
          </p:cNvPr>
          <p:cNvSpPr>
            <a:spLocks noGrp="1"/>
          </p:cNvSpPr>
          <p:nvPr>
            <p:ph type="title"/>
          </p:nvPr>
        </p:nvSpPr>
        <p:spPr/>
        <p:txBody>
          <a:bodyPr/>
          <a:lstStyle/>
          <a:p>
            <a:r>
              <a:rPr lang="en-US"/>
              <a:t>Click to edit Master title style</a:t>
            </a:r>
            <a:endParaRPr lang="sv-SE"/>
          </a:p>
        </p:txBody>
      </p:sp>
      <p:sp>
        <p:nvSpPr>
          <p:cNvPr id="3" name="Vertical Text Placeholder 2">
            <a:extLst>
              <a:ext uri="{FF2B5EF4-FFF2-40B4-BE49-F238E27FC236}">
                <a16:creationId xmlns:a16="http://schemas.microsoft.com/office/drawing/2014/main" id="{98FF36FC-5358-4F41-9795-1884BF7E1BF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B31FC680-2036-43B3-9D35-7CC7776DB5BA}"/>
              </a:ext>
            </a:extLst>
          </p:cNvPr>
          <p:cNvSpPr>
            <a:spLocks noGrp="1"/>
          </p:cNvSpPr>
          <p:nvPr>
            <p:ph type="dt" sz="half" idx="10"/>
          </p:nvPr>
        </p:nvSpPr>
        <p:spPr/>
        <p:txBody>
          <a:bodyPr/>
          <a:lstStyle/>
          <a:p>
            <a:fld id="{47E9E767-EA68-4523-835F-E9A0CA7487DA}" type="datetimeFigureOut">
              <a:rPr lang="sv-SE" smtClean="0"/>
              <a:t>2020-11-11</a:t>
            </a:fld>
            <a:endParaRPr lang="sv-SE"/>
          </a:p>
        </p:txBody>
      </p:sp>
      <p:sp>
        <p:nvSpPr>
          <p:cNvPr id="5" name="Footer Placeholder 4">
            <a:extLst>
              <a:ext uri="{FF2B5EF4-FFF2-40B4-BE49-F238E27FC236}">
                <a16:creationId xmlns:a16="http://schemas.microsoft.com/office/drawing/2014/main" id="{5F48D021-C274-4A44-ABF2-2E8E0C98A878}"/>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0417E44C-9009-45F7-B45E-12678EB21A79}"/>
              </a:ext>
            </a:extLst>
          </p:cNvPr>
          <p:cNvSpPr>
            <a:spLocks noGrp="1"/>
          </p:cNvSpPr>
          <p:nvPr>
            <p:ph type="sldNum" sz="quarter" idx="12"/>
          </p:nvPr>
        </p:nvSpPr>
        <p:spPr/>
        <p:txBody>
          <a:bodyPr/>
          <a:lstStyle/>
          <a:p>
            <a:fld id="{AA681E48-6162-4494-87E8-10A48CC2ECD7}" type="slidenum">
              <a:rPr lang="sv-SE" smtClean="0"/>
              <a:t>‹#›</a:t>
            </a:fld>
            <a:endParaRPr lang="sv-SE"/>
          </a:p>
        </p:txBody>
      </p:sp>
    </p:spTree>
    <p:extLst>
      <p:ext uri="{BB962C8B-B14F-4D97-AF65-F5344CB8AC3E}">
        <p14:creationId xmlns:p14="http://schemas.microsoft.com/office/powerpoint/2010/main" val="18726468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D1AF51E-5177-4378-A369-892610B72C47}"/>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sv-SE"/>
          </a:p>
        </p:txBody>
      </p:sp>
      <p:sp>
        <p:nvSpPr>
          <p:cNvPr id="3" name="Vertical Text Placeholder 2">
            <a:extLst>
              <a:ext uri="{FF2B5EF4-FFF2-40B4-BE49-F238E27FC236}">
                <a16:creationId xmlns:a16="http://schemas.microsoft.com/office/drawing/2014/main" id="{9E1F3601-80C8-4B37-A3D1-3E0BC45EDC0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18EF3630-4F91-4744-9DAE-5B3269131748}"/>
              </a:ext>
            </a:extLst>
          </p:cNvPr>
          <p:cNvSpPr>
            <a:spLocks noGrp="1"/>
          </p:cNvSpPr>
          <p:nvPr>
            <p:ph type="dt" sz="half" idx="10"/>
          </p:nvPr>
        </p:nvSpPr>
        <p:spPr/>
        <p:txBody>
          <a:bodyPr/>
          <a:lstStyle/>
          <a:p>
            <a:fld id="{47E9E767-EA68-4523-835F-E9A0CA7487DA}" type="datetimeFigureOut">
              <a:rPr lang="sv-SE" smtClean="0"/>
              <a:t>2020-11-11</a:t>
            </a:fld>
            <a:endParaRPr lang="sv-SE"/>
          </a:p>
        </p:txBody>
      </p:sp>
      <p:sp>
        <p:nvSpPr>
          <p:cNvPr id="5" name="Footer Placeholder 4">
            <a:extLst>
              <a:ext uri="{FF2B5EF4-FFF2-40B4-BE49-F238E27FC236}">
                <a16:creationId xmlns:a16="http://schemas.microsoft.com/office/drawing/2014/main" id="{58897634-99D7-4EC1-9929-DA68F438C5DE}"/>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C05A8567-37D7-4759-B7D3-04580C7514E9}"/>
              </a:ext>
            </a:extLst>
          </p:cNvPr>
          <p:cNvSpPr>
            <a:spLocks noGrp="1"/>
          </p:cNvSpPr>
          <p:nvPr>
            <p:ph type="sldNum" sz="quarter" idx="12"/>
          </p:nvPr>
        </p:nvSpPr>
        <p:spPr/>
        <p:txBody>
          <a:bodyPr/>
          <a:lstStyle/>
          <a:p>
            <a:fld id="{AA681E48-6162-4494-87E8-10A48CC2ECD7}" type="slidenum">
              <a:rPr lang="sv-SE" smtClean="0"/>
              <a:t>‹#›</a:t>
            </a:fld>
            <a:endParaRPr lang="sv-SE"/>
          </a:p>
        </p:txBody>
      </p:sp>
    </p:spTree>
    <p:extLst>
      <p:ext uri="{BB962C8B-B14F-4D97-AF65-F5344CB8AC3E}">
        <p14:creationId xmlns:p14="http://schemas.microsoft.com/office/powerpoint/2010/main" val="12754639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0D7AFF-CD7D-4A26-A7D1-62D4FF5F9262}"/>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A18686F5-7D5B-4BC8-9ECE-E2A43104AA5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F1D9B1EC-DD65-42D8-BFE3-C6A18975B70D}"/>
              </a:ext>
            </a:extLst>
          </p:cNvPr>
          <p:cNvSpPr>
            <a:spLocks noGrp="1"/>
          </p:cNvSpPr>
          <p:nvPr>
            <p:ph type="dt" sz="half" idx="10"/>
          </p:nvPr>
        </p:nvSpPr>
        <p:spPr/>
        <p:txBody>
          <a:bodyPr/>
          <a:lstStyle/>
          <a:p>
            <a:fld id="{47E9E767-EA68-4523-835F-E9A0CA7487DA}" type="datetimeFigureOut">
              <a:rPr lang="sv-SE" smtClean="0"/>
              <a:t>2020-11-11</a:t>
            </a:fld>
            <a:endParaRPr lang="sv-SE"/>
          </a:p>
        </p:txBody>
      </p:sp>
      <p:sp>
        <p:nvSpPr>
          <p:cNvPr id="5" name="Footer Placeholder 4">
            <a:extLst>
              <a:ext uri="{FF2B5EF4-FFF2-40B4-BE49-F238E27FC236}">
                <a16:creationId xmlns:a16="http://schemas.microsoft.com/office/drawing/2014/main" id="{79EBB7C7-F69B-4DF7-8C04-C56F79C56657}"/>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40BE087C-32E1-424B-B972-CE05B1454440}"/>
              </a:ext>
            </a:extLst>
          </p:cNvPr>
          <p:cNvSpPr>
            <a:spLocks noGrp="1"/>
          </p:cNvSpPr>
          <p:nvPr>
            <p:ph type="sldNum" sz="quarter" idx="12"/>
          </p:nvPr>
        </p:nvSpPr>
        <p:spPr/>
        <p:txBody>
          <a:bodyPr/>
          <a:lstStyle/>
          <a:p>
            <a:fld id="{AA681E48-6162-4494-87E8-10A48CC2ECD7}" type="slidenum">
              <a:rPr lang="sv-SE" smtClean="0"/>
              <a:t>‹#›</a:t>
            </a:fld>
            <a:endParaRPr lang="sv-SE"/>
          </a:p>
        </p:txBody>
      </p:sp>
    </p:spTree>
    <p:extLst>
      <p:ext uri="{BB962C8B-B14F-4D97-AF65-F5344CB8AC3E}">
        <p14:creationId xmlns:p14="http://schemas.microsoft.com/office/powerpoint/2010/main" val="33976719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7A221D-2563-483D-809E-A551BE098D2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sv-SE"/>
          </a:p>
        </p:txBody>
      </p:sp>
      <p:sp>
        <p:nvSpPr>
          <p:cNvPr id="3" name="Text Placeholder 2">
            <a:extLst>
              <a:ext uri="{FF2B5EF4-FFF2-40B4-BE49-F238E27FC236}">
                <a16:creationId xmlns:a16="http://schemas.microsoft.com/office/drawing/2014/main" id="{60F833AD-C8B4-4037-8A5A-E8ADD152223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A7CD485-F0DA-46F6-BB35-891EEC790397}"/>
              </a:ext>
            </a:extLst>
          </p:cNvPr>
          <p:cNvSpPr>
            <a:spLocks noGrp="1"/>
          </p:cNvSpPr>
          <p:nvPr>
            <p:ph type="dt" sz="half" idx="10"/>
          </p:nvPr>
        </p:nvSpPr>
        <p:spPr/>
        <p:txBody>
          <a:bodyPr/>
          <a:lstStyle/>
          <a:p>
            <a:fld id="{47E9E767-EA68-4523-835F-E9A0CA7487DA}" type="datetimeFigureOut">
              <a:rPr lang="sv-SE" smtClean="0"/>
              <a:t>2020-11-11</a:t>
            </a:fld>
            <a:endParaRPr lang="sv-SE"/>
          </a:p>
        </p:txBody>
      </p:sp>
      <p:sp>
        <p:nvSpPr>
          <p:cNvPr id="5" name="Footer Placeholder 4">
            <a:extLst>
              <a:ext uri="{FF2B5EF4-FFF2-40B4-BE49-F238E27FC236}">
                <a16:creationId xmlns:a16="http://schemas.microsoft.com/office/drawing/2014/main" id="{2948EA6E-053F-4B0F-B299-8A093A14A02D}"/>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C55178B5-C023-4376-B0A7-564BAC3FA155}"/>
              </a:ext>
            </a:extLst>
          </p:cNvPr>
          <p:cNvSpPr>
            <a:spLocks noGrp="1"/>
          </p:cNvSpPr>
          <p:nvPr>
            <p:ph type="sldNum" sz="quarter" idx="12"/>
          </p:nvPr>
        </p:nvSpPr>
        <p:spPr/>
        <p:txBody>
          <a:bodyPr/>
          <a:lstStyle/>
          <a:p>
            <a:fld id="{AA681E48-6162-4494-87E8-10A48CC2ECD7}" type="slidenum">
              <a:rPr lang="sv-SE" smtClean="0"/>
              <a:t>‹#›</a:t>
            </a:fld>
            <a:endParaRPr lang="sv-SE"/>
          </a:p>
        </p:txBody>
      </p:sp>
    </p:spTree>
    <p:extLst>
      <p:ext uri="{BB962C8B-B14F-4D97-AF65-F5344CB8AC3E}">
        <p14:creationId xmlns:p14="http://schemas.microsoft.com/office/powerpoint/2010/main" val="12728076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6CF60-D430-428F-ADB6-7CD3350AA3F4}"/>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49AB67E3-A734-40D4-8837-B93481F7B86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Content Placeholder 3">
            <a:extLst>
              <a:ext uri="{FF2B5EF4-FFF2-40B4-BE49-F238E27FC236}">
                <a16:creationId xmlns:a16="http://schemas.microsoft.com/office/drawing/2014/main" id="{62CE1442-59EB-4FC9-929E-A3164ADDF8C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Date Placeholder 4">
            <a:extLst>
              <a:ext uri="{FF2B5EF4-FFF2-40B4-BE49-F238E27FC236}">
                <a16:creationId xmlns:a16="http://schemas.microsoft.com/office/drawing/2014/main" id="{79C73C83-24A3-4A3F-AE4A-E04881811DBC}"/>
              </a:ext>
            </a:extLst>
          </p:cNvPr>
          <p:cNvSpPr>
            <a:spLocks noGrp="1"/>
          </p:cNvSpPr>
          <p:nvPr>
            <p:ph type="dt" sz="half" idx="10"/>
          </p:nvPr>
        </p:nvSpPr>
        <p:spPr/>
        <p:txBody>
          <a:bodyPr/>
          <a:lstStyle/>
          <a:p>
            <a:fld id="{47E9E767-EA68-4523-835F-E9A0CA7487DA}" type="datetimeFigureOut">
              <a:rPr lang="sv-SE" smtClean="0"/>
              <a:t>2020-11-11</a:t>
            </a:fld>
            <a:endParaRPr lang="sv-SE"/>
          </a:p>
        </p:txBody>
      </p:sp>
      <p:sp>
        <p:nvSpPr>
          <p:cNvPr id="6" name="Footer Placeholder 5">
            <a:extLst>
              <a:ext uri="{FF2B5EF4-FFF2-40B4-BE49-F238E27FC236}">
                <a16:creationId xmlns:a16="http://schemas.microsoft.com/office/drawing/2014/main" id="{D8B2572F-3E49-4A78-B406-7A33D228123A}"/>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7D6DAAED-1FD5-4065-87A3-CDED4EDFFE8F}"/>
              </a:ext>
            </a:extLst>
          </p:cNvPr>
          <p:cNvSpPr>
            <a:spLocks noGrp="1"/>
          </p:cNvSpPr>
          <p:nvPr>
            <p:ph type="sldNum" sz="quarter" idx="12"/>
          </p:nvPr>
        </p:nvSpPr>
        <p:spPr/>
        <p:txBody>
          <a:bodyPr/>
          <a:lstStyle/>
          <a:p>
            <a:fld id="{AA681E48-6162-4494-87E8-10A48CC2ECD7}" type="slidenum">
              <a:rPr lang="sv-SE" smtClean="0"/>
              <a:t>‹#›</a:t>
            </a:fld>
            <a:endParaRPr lang="sv-SE"/>
          </a:p>
        </p:txBody>
      </p:sp>
    </p:spTree>
    <p:extLst>
      <p:ext uri="{BB962C8B-B14F-4D97-AF65-F5344CB8AC3E}">
        <p14:creationId xmlns:p14="http://schemas.microsoft.com/office/powerpoint/2010/main" val="23830409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CC65EA-E264-43F1-99C5-EADED6EF6E76}"/>
              </a:ext>
            </a:extLst>
          </p:cNvPr>
          <p:cNvSpPr>
            <a:spLocks noGrp="1"/>
          </p:cNvSpPr>
          <p:nvPr>
            <p:ph type="title"/>
          </p:nvPr>
        </p:nvSpPr>
        <p:spPr>
          <a:xfrm>
            <a:off x="839788" y="365125"/>
            <a:ext cx="10515600" cy="1325563"/>
          </a:xfrm>
        </p:spPr>
        <p:txBody>
          <a:bodyPr/>
          <a:lstStyle/>
          <a:p>
            <a:r>
              <a:rPr lang="en-US"/>
              <a:t>Click to edit Master title style</a:t>
            </a:r>
            <a:endParaRPr lang="sv-SE"/>
          </a:p>
        </p:txBody>
      </p:sp>
      <p:sp>
        <p:nvSpPr>
          <p:cNvPr id="3" name="Text Placeholder 2">
            <a:extLst>
              <a:ext uri="{FF2B5EF4-FFF2-40B4-BE49-F238E27FC236}">
                <a16:creationId xmlns:a16="http://schemas.microsoft.com/office/drawing/2014/main" id="{68BC52A0-88F2-48C8-8F1B-8C688C77E8F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84AE272-60BC-4A6B-AA91-5222DBAB832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Text Placeholder 4">
            <a:extLst>
              <a:ext uri="{FF2B5EF4-FFF2-40B4-BE49-F238E27FC236}">
                <a16:creationId xmlns:a16="http://schemas.microsoft.com/office/drawing/2014/main" id="{1C6E99E8-D3A4-4E17-9490-130503836D0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9F92ABB-1ADD-4090-A8D5-4E18CA1DE10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7" name="Date Placeholder 6">
            <a:extLst>
              <a:ext uri="{FF2B5EF4-FFF2-40B4-BE49-F238E27FC236}">
                <a16:creationId xmlns:a16="http://schemas.microsoft.com/office/drawing/2014/main" id="{58C1CC59-084A-40CF-BC2B-A4236C3188DB}"/>
              </a:ext>
            </a:extLst>
          </p:cNvPr>
          <p:cNvSpPr>
            <a:spLocks noGrp="1"/>
          </p:cNvSpPr>
          <p:nvPr>
            <p:ph type="dt" sz="half" idx="10"/>
          </p:nvPr>
        </p:nvSpPr>
        <p:spPr/>
        <p:txBody>
          <a:bodyPr/>
          <a:lstStyle/>
          <a:p>
            <a:fld id="{47E9E767-EA68-4523-835F-E9A0CA7487DA}" type="datetimeFigureOut">
              <a:rPr lang="sv-SE" smtClean="0"/>
              <a:t>2020-11-11</a:t>
            </a:fld>
            <a:endParaRPr lang="sv-SE"/>
          </a:p>
        </p:txBody>
      </p:sp>
      <p:sp>
        <p:nvSpPr>
          <p:cNvPr id="8" name="Footer Placeholder 7">
            <a:extLst>
              <a:ext uri="{FF2B5EF4-FFF2-40B4-BE49-F238E27FC236}">
                <a16:creationId xmlns:a16="http://schemas.microsoft.com/office/drawing/2014/main" id="{3EB5CDF2-84D7-41A9-AC94-3BDD7BFDC586}"/>
              </a:ext>
            </a:extLst>
          </p:cNvPr>
          <p:cNvSpPr>
            <a:spLocks noGrp="1"/>
          </p:cNvSpPr>
          <p:nvPr>
            <p:ph type="ftr" sz="quarter" idx="11"/>
          </p:nvPr>
        </p:nvSpPr>
        <p:spPr/>
        <p:txBody>
          <a:bodyPr/>
          <a:lstStyle/>
          <a:p>
            <a:endParaRPr lang="sv-SE"/>
          </a:p>
        </p:txBody>
      </p:sp>
      <p:sp>
        <p:nvSpPr>
          <p:cNvPr id="9" name="Slide Number Placeholder 8">
            <a:extLst>
              <a:ext uri="{FF2B5EF4-FFF2-40B4-BE49-F238E27FC236}">
                <a16:creationId xmlns:a16="http://schemas.microsoft.com/office/drawing/2014/main" id="{68824B85-B355-42F6-A25F-679031CC91F6}"/>
              </a:ext>
            </a:extLst>
          </p:cNvPr>
          <p:cNvSpPr>
            <a:spLocks noGrp="1"/>
          </p:cNvSpPr>
          <p:nvPr>
            <p:ph type="sldNum" sz="quarter" idx="12"/>
          </p:nvPr>
        </p:nvSpPr>
        <p:spPr/>
        <p:txBody>
          <a:bodyPr/>
          <a:lstStyle/>
          <a:p>
            <a:fld id="{AA681E48-6162-4494-87E8-10A48CC2ECD7}" type="slidenum">
              <a:rPr lang="sv-SE" smtClean="0"/>
              <a:t>‹#›</a:t>
            </a:fld>
            <a:endParaRPr lang="sv-SE"/>
          </a:p>
        </p:txBody>
      </p:sp>
    </p:spTree>
    <p:extLst>
      <p:ext uri="{BB962C8B-B14F-4D97-AF65-F5344CB8AC3E}">
        <p14:creationId xmlns:p14="http://schemas.microsoft.com/office/powerpoint/2010/main" val="31095457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F8B373-ABEE-4218-B3BA-634CCCAD5636}"/>
              </a:ext>
            </a:extLst>
          </p:cNvPr>
          <p:cNvSpPr>
            <a:spLocks noGrp="1"/>
          </p:cNvSpPr>
          <p:nvPr>
            <p:ph type="title"/>
          </p:nvPr>
        </p:nvSpPr>
        <p:spPr/>
        <p:txBody>
          <a:bodyPr/>
          <a:lstStyle/>
          <a:p>
            <a:r>
              <a:rPr lang="en-US"/>
              <a:t>Click to edit Master title style</a:t>
            </a:r>
            <a:endParaRPr lang="sv-SE"/>
          </a:p>
        </p:txBody>
      </p:sp>
      <p:sp>
        <p:nvSpPr>
          <p:cNvPr id="3" name="Date Placeholder 2">
            <a:extLst>
              <a:ext uri="{FF2B5EF4-FFF2-40B4-BE49-F238E27FC236}">
                <a16:creationId xmlns:a16="http://schemas.microsoft.com/office/drawing/2014/main" id="{E2968A9E-8A68-4D99-8818-E75AF64B6C83}"/>
              </a:ext>
            </a:extLst>
          </p:cNvPr>
          <p:cNvSpPr>
            <a:spLocks noGrp="1"/>
          </p:cNvSpPr>
          <p:nvPr>
            <p:ph type="dt" sz="half" idx="10"/>
          </p:nvPr>
        </p:nvSpPr>
        <p:spPr/>
        <p:txBody>
          <a:bodyPr/>
          <a:lstStyle/>
          <a:p>
            <a:fld id="{47E9E767-EA68-4523-835F-E9A0CA7487DA}" type="datetimeFigureOut">
              <a:rPr lang="sv-SE" smtClean="0"/>
              <a:t>2020-11-11</a:t>
            </a:fld>
            <a:endParaRPr lang="sv-SE"/>
          </a:p>
        </p:txBody>
      </p:sp>
      <p:sp>
        <p:nvSpPr>
          <p:cNvPr id="4" name="Footer Placeholder 3">
            <a:extLst>
              <a:ext uri="{FF2B5EF4-FFF2-40B4-BE49-F238E27FC236}">
                <a16:creationId xmlns:a16="http://schemas.microsoft.com/office/drawing/2014/main" id="{B0821F33-B1B8-4DB5-8414-91D5C18BB3FA}"/>
              </a:ext>
            </a:extLst>
          </p:cNvPr>
          <p:cNvSpPr>
            <a:spLocks noGrp="1"/>
          </p:cNvSpPr>
          <p:nvPr>
            <p:ph type="ftr" sz="quarter" idx="11"/>
          </p:nvPr>
        </p:nvSpPr>
        <p:spPr/>
        <p:txBody>
          <a:bodyPr/>
          <a:lstStyle/>
          <a:p>
            <a:endParaRPr lang="sv-SE"/>
          </a:p>
        </p:txBody>
      </p:sp>
      <p:sp>
        <p:nvSpPr>
          <p:cNvPr id="5" name="Slide Number Placeholder 4">
            <a:extLst>
              <a:ext uri="{FF2B5EF4-FFF2-40B4-BE49-F238E27FC236}">
                <a16:creationId xmlns:a16="http://schemas.microsoft.com/office/drawing/2014/main" id="{C11BA69D-13DB-40D6-AF47-7A391E43AA92}"/>
              </a:ext>
            </a:extLst>
          </p:cNvPr>
          <p:cNvSpPr>
            <a:spLocks noGrp="1"/>
          </p:cNvSpPr>
          <p:nvPr>
            <p:ph type="sldNum" sz="quarter" idx="12"/>
          </p:nvPr>
        </p:nvSpPr>
        <p:spPr/>
        <p:txBody>
          <a:bodyPr/>
          <a:lstStyle/>
          <a:p>
            <a:fld id="{AA681E48-6162-4494-87E8-10A48CC2ECD7}" type="slidenum">
              <a:rPr lang="sv-SE" smtClean="0"/>
              <a:t>‹#›</a:t>
            </a:fld>
            <a:endParaRPr lang="sv-SE"/>
          </a:p>
        </p:txBody>
      </p:sp>
    </p:spTree>
    <p:extLst>
      <p:ext uri="{BB962C8B-B14F-4D97-AF65-F5344CB8AC3E}">
        <p14:creationId xmlns:p14="http://schemas.microsoft.com/office/powerpoint/2010/main" val="16293663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81E81B7-A433-4BB9-A5C8-A77E93527AEB}"/>
              </a:ext>
            </a:extLst>
          </p:cNvPr>
          <p:cNvSpPr>
            <a:spLocks noGrp="1"/>
          </p:cNvSpPr>
          <p:nvPr>
            <p:ph type="dt" sz="half" idx="10"/>
          </p:nvPr>
        </p:nvSpPr>
        <p:spPr/>
        <p:txBody>
          <a:bodyPr/>
          <a:lstStyle/>
          <a:p>
            <a:fld id="{47E9E767-EA68-4523-835F-E9A0CA7487DA}" type="datetimeFigureOut">
              <a:rPr lang="sv-SE" smtClean="0"/>
              <a:t>2020-11-11</a:t>
            </a:fld>
            <a:endParaRPr lang="sv-SE"/>
          </a:p>
        </p:txBody>
      </p:sp>
      <p:sp>
        <p:nvSpPr>
          <p:cNvPr id="3" name="Footer Placeholder 2">
            <a:extLst>
              <a:ext uri="{FF2B5EF4-FFF2-40B4-BE49-F238E27FC236}">
                <a16:creationId xmlns:a16="http://schemas.microsoft.com/office/drawing/2014/main" id="{A6232C5E-A06D-4CBF-95DB-DCC53118D54A}"/>
              </a:ext>
            </a:extLst>
          </p:cNvPr>
          <p:cNvSpPr>
            <a:spLocks noGrp="1"/>
          </p:cNvSpPr>
          <p:nvPr>
            <p:ph type="ftr" sz="quarter" idx="11"/>
          </p:nvPr>
        </p:nvSpPr>
        <p:spPr/>
        <p:txBody>
          <a:bodyPr/>
          <a:lstStyle/>
          <a:p>
            <a:endParaRPr lang="sv-SE"/>
          </a:p>
        </p:txBody>
      </p:sp>
      <p:sp>
        <p:nvSpPr>
          <p:cNvPr id="4" name="Slide Number Placeholder 3">
            <a:extLst>
              <a:ext uri="{FF2B5EF4-FFF2-40B4-BE49-F238E27FC236}">
                <a16:creationId xmlns:a16="http://schemas.microsoft.com/office/drawing/2014/main" id="{975D9590-ED75-4521-9035-D3C0FA260637}"/>
              </a:ext>
            </a:extLst>
          </p:cNvPr>
          <p:cNvSpPr>
            <a:spLocks noGrp="1"/>
          </p:cNvSpPr>
          <p:nvPr>
            <p:ph type="sldNum" sz="quarter" idx="12"/>
          </p:nvPr>
        </p:nvSpPr>
        <p:spPr/>
        <p:txBody>
          <a:bodyPr/>
          <a:lstStyle/>
          <a:p>
            <a:fld id="{AA681E48-6162-4494-87E8-10A48CC2ECD7}" type="slidenum">
              <a:rPr lang="sv-SE" smtClean="0"/>
              <a:t>‹#›</a:t>
            </a:fld>
            <a:endParaRPr lang="sv-SE"/>
          </a:p>
        </p:txBody>
      </p:sp>
    </p:spTree>
    <p:extLst>
      <p:ext uri="{BB962C8B-B14F-4D97-AF65-F5344CB8AC3E}">
        <p14:creationId xmlns:p14="http://schemas.microsoft.com/office/powerpoint/2010/main" val="40443347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201A5A-33A8-4EE3-8F71-104B661E3E1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Content Placeholder 2">
            <a:extLst>
              <a:ext uri="{FF2B5EF4-FFF2-40B4-BE49-F238E27FC236}">
                <a16:creationId xmlns:a16="http://schemas.microsoft.com/office/drawing/2014/main" id="{FA25F469-1C42-4509-AF69-3AD13FD810C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Text Placeholder 3">
            <a:extLst>
              <a:ext uri="{FF2B5EF4-FFF2-40B4-BE49-F238E27FC236}">
                <a16:creationId xmlns:a16="http://schemas.microsoft.com/office/drawing/2014/main" id="{855E8CA0-6D8F-4BB8-B723-D73020AC7D3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3B441DF-3D92-42AC-AF78-D40982DDB228}"/>
              </a:ext>
            </a:extLst>
          </p:cNvPr>
          <p:cNvSpPr>
            <a:spLocks noGrp="1"/>
          </p:cNvSpPr>
          <p:nvPr>
            <p:ph type="dt" sz="half" idx="10"/>
          </p:nvPr>
        </p:nvSpPr>
        <p:spPr/>
        <p:txBody>
          <a:bodyPr/>
          <a:lstStyle/>
          <a:p>
            <a:fld id="{47E9E767-EA68-4523-835F-E9A0CA7487DA}" type="datetimeFigureOut">
              <a:rPr lang="sv-SE" smtClean="0"/>
              <a:t>2020-11-11</a:t>
            </a:fld>
            <a:endParaRPr lang="sv-SE"/>
          </a:p>
        </p:txBody>
      </p:sp>
      <p:sp>
        <p:nvSpPr>
          <p:cNvPr id="6" name="Footer Placeholder 5">
            <a:extLst>
              <a:ext uri="{FF2B5EF4-FFF2-40B4-BE49-F238E27FC236}">
                <a16:creationId xmlns:a16="http://schemas.microsoft.com/office/drawing/2014/main" id="{AC97650D-BD04-40BC-8B98-3DC7FD389159}"/>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B9F58064-DE30-4CB0-B2D1-3C79F9858F93}"/>
              </a:ext>
            </a:extLst>
          </p:cNvPr>
          <p:cNvSpPr>
            <a:spLocks noGrp="1"/>
          </p:cNvSpPr>
          <p:nvPr>
            <p:ph type="sldNum" sz="quarter" idx="12"/>
          </p:nvPr>
        </p:nvSpPr>
        <p:spPr/>
        <p:txBody>
          <a:bodyPr/>
          <a:lstStyle/>
          <a:p>
            <a:fld id="{AA681E48-6162-4494-87E8-10A48CC2ECD7}" type="slidenum">
              <a:rPr lang="sv-SE" smtClean="0"/>
              <a:t>‹#›</a:t>
            </a:fld>
            <a:endParaRPr lang="sv-SE"/>
          </a:p>
        </p:txBody>
      </p:sp>
    </p:spTree>
    <p:extLst>
      <p:ext uri="{BB962C8B-B14F-4D97-AF65-F5344CB8AC3E}">
        <p14:creationId xmlns:p14="http://schemas.microsoft.com/office/powerpoint/2010/main" val="8798439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BEDF63-8829-4961-8AC7-8B850120C42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Picture Placeholder 2">
            <a:extLst>
              <a:ext uri="{FF2B5EF4-FFF2-40B4-BE49-F238E27FC236}">
                <a16:creationId xmlns:a16="http://schemas.microsoft.com/office/drawing/2014/main" id="{3B7D70D8-04E1-4E99-B53A-5879DC0DA07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Text Placeholder 3">
            <a:extLst>
              <a:ext uri="{FF2B5EF4-FFF2-40B4-BE49-F238E27FC236}">
                <a16:creationId xmlns:a16="http://schemas.microsoft.com/office/drawing/2014/main" id="{49FF9308-1AFE-45E8-A600-7EBB4C58442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94C2D3F-DA71-4388-AA60-3C89846733A0}"/>
              </a:ext>
            </a:extLst>
          </p:cNvPr>
          <p:cNvSpPr>
            <a:spLocks noGrp="1"/>
          </p:cNvSpPr>
          <p:nvPr>
            <p:ph type="dt" sz="half" idx="10"/>
          </p:nvPr>
        </p:nvSpPr>
        <p:spPr/>
        <p:txBody>
          <a:bodyPr/>
          <a:lstStyle/>
          <a:p>
            <a:fld id="{47E9E767-EA68-4523-835F-E9A0CA7487DA}" type="datetimeFigureOut">
              <a:rPr lang="sv-SE" smtClean="0"/>
              <a:t>2020-11-11</a:t>
            </a:fld>
            <a:endParaRPr lang="sv-SE"/>
          </a:p>
        </p:txBody>
      </p:sp>
      <p:sp>
        <p:nvSpPr>
          <p:cNvPr id="6" name="Footer Placeholder 5">
            <a:extLst>
              <a:ext uri="{FF2B5EF4-FFF2-40B4-BE49-F238E27FC236}">
                <a16:creationId xmlns:a16="http://schemas.microsoft.com/office/drawing/2014/main" id="{FC04F5B6-47E8-4308-A483-856A6B7CA570}"/>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EE83FE83-3D68-4819-B019-9AFA6A8395CF}"/>
              </a:ext>
            </a:extLst>
          </p:cNvPr>
          <p:cNvSpPr>
            <a:spLocks noGrp="1"/>
          </p:cNvSpPr>
          <p:nvPr>
            <p:ph type="sldNum" sz="quarter" idx="12"/>
          </p:nvPr>
        </p:nvSpPr>
        <p:spPr/>
        <p:txBody>
          <a:bodyPr/>
          <a:lstStyle/>
          <a:p>
            <a:fld id="{AA681E48-6162-4494-87E8-10A48CC2ECD7}" type="slidenum">
              <a:rPr lang="sv-SE" smtClean="0"/>
              <a:t>‹#›</a:t>
            </a:fld>
            <a:endParaRPr lang="sv-SE"/>
          </a:p>
        </p:txBody>
      </p:sp>
    </p:spTree>
    <p:extLst>
      <p:ext uri="{BB962C8B-B14F-4D97-AF65-F5344CB8AC3E}">
        <p14:creationId xmlns:p14="http://schemas.microsoft.com/office/powerpoint/2010/main" val="5001875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16E875B-62B9-4591-8358-B701F165AAA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sv-SE"/>
          </a:p>
        </p:txBody>
      </p:sp>
      <p:sp>
        <p:nvSpPr>
          <p:cNvPr id="3" name="Text Placeholder 2">
            <a:extLst>
              <a:ext uri="{FF2B5EF4-FFF2-40B4-BE49-F238E27FC236}">
                <a16:creationId xmlns:a16="http://schemas.microsoft.com/office/drawing/2014/main" id="{1B69B351-7397-47A4-B94C-E09D4466FF9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0F979229-4B8E-4BF7-91D2-2C6D651ADB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E9E767-EA68-4523-835F-E9A0CA7487DA}" type="datetimeFigureOut">
              <a:rPr lang="sv-SE" smtClean="0"/>
              <a:t>2020-11-11</a:t>
            </a:fld>
            <a:endParaRPr lang="sv-SE"/>
          </a:p>
        </p:txBody>
      </p:sp>
      <p:sp>
        <p:nvSpPr>
          <p:cNvPr id="5" name="Footer Placeholder 4">
            <a:extLst>
              <a:ext uri="{FF2B5EF4-FFF2-40B4-BE49-F238E27FC236}">
                <a16:creationId xmlns:a16="http://schemas.microsoft.com/office/drawing/2014/main" id="{8139846B-21C4-4D2E-8123-9ADB4A669F6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Slide Number Placeholder 5">
            <a:extLst>
              <a:ext uri="{FF2B5EF4-FFF2-40B4-BE49-F238E27FC236}">
                <a16:creationId xmlns:a16="http://schemas.microsoft.com/office/drawing/2014/main" id="{91732AED-1FEB-4FE5-B24A-3474DADCC0D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681E48-6162-4494-87E8-10A48CC2ECD7}" type="slidenum">
              <a:rPr lang="sv-SE" smtClean="0"/>
              <a:t>‹#›</a:t>
            </a:fld>
            <a:endParaRPr lang="sv-SE"/>
          </a:p>
        </p:txBody>
      </p:sp>
    </p:spTree>
    <p:extLst>
      <p:ext uri="{BB962C8B-B14F-4D97-AF65-F5344CB8AC3E}">
        <p14:creationId xmlns:p14="http://schemas.microsoft.com/office/powerpoint/2010/main" val="26362015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2209E6-7457-46CD-8948-6027343E280D}"/>
              </a:ext>
            </a:extLst>
          </p:cNvPr>
          <p:cNvSpPr>
            <a:spLocks noGrp="1"/>
          </p:cNvSpPr>
          <p:nvPr>
            <p:ph type="ctrTitle"/>
          </p:nvPr>
        </p:nvSpPr>
        <p:spPr/>
        <p:txBody>
          <a:bodyPr/>
          <a:lstStyle/>
          <a:p>
            <a:r>
              <a:rPr lang="en-GB" b="1" dirty="0"/>
              <a:t>WF on ultra-low BLER requirements</a:t>
            </a:r>
            <a:endParaRPr lang="sv-SE" dirty="0"/>
          </a:p>
        </p:txBody>
      </p:sp>
      <p:sp>
        <p:nvSpPr>
          <p:cNvPr id="3" name="Subtitle 2">
            <a:extLst>
              <a:ext uri="{FF2B5EF4-FFF2-40B4-BE49-F238E27FC236}">
                <a16:creationId xmlns:a16="http://schemas.microsoft.com/office/drawing/2014/main" id="{F69CC679-8369-4733-A121-507CA561F70C}"/>
              </a:ext>
            </a:extLst>
          </p:cNvPr>
          <p:cNvSpPr>
            <a:spLocks noGrp="1"/>
          </p:cNvSpPr>
          <p:nvPr>
            <p:ph type="subTitle" idx="1"/>
          </p:nvPr>
        </p:nvSpPr>
        <p:spPr/>
        <p:txBody>
          <a:bodyPr/>
          <a:lstStyle/>
          <a:p>
            <a:r>
              <a:rPr lang="sv-SE" dirty="0"/>
              <a:t>R4-2017057</a:t>
            </a:r>
          </a:p>
          <a:p>
            <a:r>
              <a:rPr lang="sv-SE" dirty="0"/>
              <a:t>Moderator (Ericsson)</a:t>
            </a:r>
          </a:p>
        </p:txBody>
      </p:sp>
    </p:spTree>
    <p:extLst>
      <p:ext uri="{BB962C8B-B14F-4D97-AF65-F5344CB8AC3E}">
        <p14:creationId xmlns:p14="http://schemas.microsoft.com/office/powerpoint/2010/main" val="3399786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44FABC-78D5-43E1-8A7D-B70D72F2CDFE}"/>
              </a:ext>
            </a:extLst>
          </p:cNvPr>
          <p:cNvSpPr>
            <a:spLocks noGrp="1"/>
          </p:cNvSpPr>
          <p:nvPr>
            <p:ph type="title"/>
          </p:nvPr>
        </p:nvSpPr>
        <p:spPr/>
        <p:txBody>
          <a:bodyPr/>
          <a:lstStyle/>
          <a:p>
            <a:r>
              <a:rPr lang="sv-SE" dirty="0"/>
              <a:t>Agreements from first round (UE FMCS)</a:t>
            </a:r>
          </a:p>
        </p:txBody>
      </p:sp>
      <p:sp>
        <p:nvSpPr>
          <p:cNvPr id="3" name="Content Placeholder 2">
            <a:extLst>
              <a:ext uri="{FF2B5EF4-FFF2-40B4-BE49-F238E27FC236}">
                <a16:creationId xmlns:a16="http://schemas.microsoft.com/office/drawing/2014/main" id="{8860BBD2-39F8-4C9B-8C03-F64EA0958281}"/>
              </a:ext>
            </a:extLst>
          </p:cNvPr>
          <p:cNvSpPr>
            <a:spLocks noGrp="1"/>
          </p:cNvSpPr>
          <p:nvPr>
            <p:ph idx="1"/>
          </p:nvPr>
        </p:nvSpPr>
        <p:spPr/>
        <p:txBody>
          <a:bodyPr/>
          <a:lstStyle/>
          <a:p>
            <a:r>
              <a:rPr lang="sv-SE" dirty="0"/>
              <a:t>Preliminary requirement values for UE:</a:t>
            </a:r>
          </a:p>
          <a:p>
            <a:pPr lvl="1"/>
            <a:r>
              <a:rPr lang="en-US" dirty="0"/>
              <a:t>15kHz, 2RX: [3.2] dB</a:t>
            </a:r>
            <a:endParaRPr lang="sv-SE" dirty="0"/>
          </a:p>
          <a:p>
            <a:pPr lvl="1"/>
            <a:r>
              <a:rPr lang="en-US" dirty="0"/>
              <a:t>15kHz, 4RX: [3.3] dB</a:t>
            </a:r>
            <a:endParaRPr lang="sv-SE" dirty="0"/>
          </a:p>
          <a:p>
            <a:pPr lvl="1"/>
            <a:r>
              <a:rPr lang="en-US" dirty="0"/>
              <a:t>30kHz 2RX: [0.6] dB</a:t>
            </a:r>
            <a:endParaRPr lang="sv-SE" dirty="0"/>
          </a:p>
          <a:p>
            <a:pPr lvl="1"/>
            <a:r>
              <a:rPr lang="en-US" dirty="0"/>
              <a:t>30kHz, 4RX: [0.7] dB</a:t>
            </a:r>
          </a:p>
          <a:p>
            <a:pPr lvl="1"/>
            <a:r>
              <a:rPr lang="en-US" dirty="0"/>
              <a:t>Can be updated next meeting if further simulations available</a:t>
            </a:r>
            <a:endParaRPr lang="sv-SE" dirty="0"/>
          </a:p>
          <a:p>
            <a:endParaRPr lang="sv-SE" dirty="0"/>
          </a:p>
        </p:txBody>
      </p:sp>
    </p:spTree>
    <p:extLst>
      <p:ext uri="{BB962C8B-B14F-4D97-AF65-F5344CB8AC3E}">
        <p14:creationId xmlns:p14="http://schemas.microsoft.com/office/powerpoint/2010/main" val="21502640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2BB961-2F3C-4946-BB9A-44E4977B2194}"/>
              </a:ext>
            </a:extLst>
          </p:cNvPr>
          <p:cNvSpPr>
            <a:spLocks noGrp="1"/>
          </p:cNvSpPr>
          <p:nvPr>
            <p:ph type="title"/>
          </p:nvPr>
        </p:nvSpPr>
        <p:spPr/>
        <p:txBody>
          <a:bodyPr/>
          <a:lstStyle/>
          <a:p>
            <a:r>
              <a:rPr lang="sv-SE" dirty="0"/>
              <a:t>Agreements from first round (BS)</a:t>
            </a:r>
          </a:p>
        </p:txBody>
      </p:sp>
      <p:sp>
        <p:nvSpPr>
          <p:cNvPr id="3" name="Content Placeholder 2">
            <a:extLst>
              <a:ext uri="{FF2B5EF4-FFF2-40B4-BE49-F238E27FC236}">
                <a16:creationId xmlns:a16="http://schemas.microsoft.com/office/drawing/2014/main" id="{00D6E598-0D91-4202-A8B5-DFB0D635E784}"/>
              </a:ext>
            </a:extLst>
          </p:cNvPr>
          <p:cNvSpPr>
            <a:spLocks noGrp="1"/>
          </p:cNvSpPr>
          <p:nvPr>
            <p:ph idx="1"/>
          </p:nvPr>
        </p:nvSpPr>
        <p:spPr/>
        <p:txBody>
          <a:bodyPr/>
          <a:lstStyle/>
          <a:p>
            <a:r>
              <a:rPr lang="sv-SE" dirty="0"/>
              <a:t>Requirement values</a:t>
            </a:r>
          </a:p>
        </p:txBody>
      </p:sp>
      <p:graphicFrame>
        <p:nvGraphicFramePr>
          <p:cNvPr id="4" name="Table 3">
            <a:extLst>
              <a:ext uri="{FF2B5EF4-FFF2-40B4-BE49-F238E27FC236}">
                <a16:creationId xmlns:a16="http://schemas.microsoft.com/office/drawing/2014/main" id="{7E99974D-C579-4D56-9CCA-3E859FAA367B}"/>
              </a:ext>
            </a:extLst>
          </p:cNvPr>
          <p:cNvGraphicFramePr>
            <a:graphicFrameLocks noGrp="1"/>
          </p:cNvGraphicFramePr>
          <p:nvPr>
            <p:extLst>
              <p:ext uri="{D42A27DB-BD31-4B8C-83A1-F6EECF244321}">
                <p14:modId xmlns:p14="http://schemas.microsoft.com/office/powerpoint/2010/main" val="1180001023"/>
              </p:ext>
            </p:extLst>
          </p:nvPr>
        </p:nvGraphicFramePr>
        <p:xfrm>
          <a:off x="2394857" y="2667000"/>
          <a:ext cx="8327572" cy="3363688"/>
        </p:xfrm>
        <a:graphic>
          <a:graphicData uri="http://schemas.openxmlformats.org/drawingml/2006/table">
            <a:tbl>
              <a:tblPr firstRow="1" firstCol="1" bandRow="1">
                <a:tableStyleId>{5C22544A-7EE6-4342-B048-85BDC9FD1C3A}</a:tableStyleId>
              </a:tblPr>
              <a:tblGrid>
                <a:gridCol w="4163354">
                  <a:extLst>
                    <a:ext uri="{9D8B030D-6E8A-4147-A177-3AD203B41FA5}">
                      <a16:colId xmlns:a16="http://schemas.microsoft.com/office/drawing/2014/main" val="2727834450"/>
                    </a:ext>
                  </a:extLst>
                </a:gridCol>
                <a:gridCol w="4164218">
                  <a:extLst>
                    <a:ext uri="{9D8B030D-6E8A-4147-A177-3AD203B41FA5}">
                      <a16:colId xmlns:a16="http://schemas.microsoft.com/office/drawing/2014/main" val="1783807902"/>
                    </a:ext>
                  </a:extLst>
                </a:gridCol>
              </a:tblGrid>
              <a:tr h="420461">
                <a:tc>
                  <a:txBody>
                    <a:bodyPr/>
                    <a:lstStyle/>
                    <a:p>
                      <a:pPr marL="0" marR="0" fontAlgn="base" hangingPunct="0">
                        <a:spcBef>
                          <a:spcPts val="0"/>
                        </a:spcBef>
                        <a:spcAft>
                          <a:spcPts val="600"/>
                        </a:spcAft>
                      </a:pPr>
                      <a:r>
                        <a:rPr lang="en-US" sz="1000">
                          <a:effectLst/>
                        </a:rPr>
                        <a:t>15kHz, 5MHz Bandwidth, Type A mapping</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600"/>
                        </a:spcAft>
                      </a:pPr>
                      <a:r>
                        <a:rPr lang="en-GB" sz="1000">
                          <a:effectLst/>
                        </a:rPr>
                        <a:t>-5.1 dB</a:t>
                      </a:r>
                      <a:endParaRPr lang="sv-SE" sz="10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189267656"/>
                  </a:ext>
                </a:extLst>
              </a:tr>
              <a:tr h="420461">
                <a:tc>
                  <a:txBody>
                    <a:bodyPr/>
                    <a:lstStyle/>
                    <a:p>
                      <a:pPr marL="0" marR="0" fontAlgn="base" hangingPunct="0">
                        <a:spcBef>
                          <a:spcPts val="0"/>
                        </a:spcBef>
                        <a:spcAft>
                          <a:spcPts val="600"/>
                        </a:spcAft>
                      </a:pPr>
                      <a:r>
                        <a:rPr lang="en-US" sz="1000">
                          <a:effectLst/>
                        </a:rPr>
                        <a:t>15kHz, 10MHz Bandwidth, Type A mapping</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600"/>
                        </a:spcAft>
                      </a:pPr>
                      <a:r>
                        <a:rPr lang="en-GB" sz="1000">
                          <a:effectLst/>
                        </a:rPr>
                        <a:t>-5.9 dB</a:t>
                      </a:r>
                      <a:endParaRPr lang="sv-SE" sz="10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965486249"/>
                  </a:ext>
                </a:extLst>
              </a:tr>
              <a:tr h="420461">
                <a:tc>
                  <a:txBody>
                    <a:bodyPr/>
                    <a:lstStyle/>
                    <a:p>
                      <a:pPr marL="0" marR="0" fontAlgn="base" hangingPunct="0">
                        <a:spcBef>
                          <a:spcPts val="0"/>
                        </a:spcBef>
                        <a:spcAft>
                          <a:spcPts val="600"/>
                        </a:spcAft>
                      </a:pPr>
                      <a:r>
                        <a:rPr lang="en-US" sz="1000">
                          <a:effectLst/>
                        </a:rPr>
                        <a:t>30kHz, 10MHz Bandwidth, Type A mapping</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600"/>
                        </a:spcAft>
                      </a:pPr>
                      <a:r>
                        <a:rPr lang="en-GB" sz="1000">
                          <a:effectLst/>
                        </a:rPr>
                        <a:t>-5.4 dB</a:t>
                      </a:r>
                      <a:endParaRPr lang="sv-SE" sz="10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866125168"/>
                  </a:ext>
                </a:extLst>
              </a:tr>
              <a:tr h="420461">
                <a:tc>
                  <a:txBody>
                    <a:bodyPr/>
                    <a:lstStyle/>
                    <a:p>
                      <a:pPr marL="0" marR="0" fontAlgn="base" hangingPunct="0">
                        <a:spcBef>
                          <a:spcPts val="0"/>
                        </a:spcBef>
                        <a:spcAft>
                          <a:spcPts val="600"/>
                        </a:spcAft>
                      </a:pPr>
                      <a:r>
                        <a:rPr lang="en-US" sz="1000">
                          <a:effectLst/>
                        </a:rPr>
                        <a:t>30kHz, 40MHz Bandwidth, Type A mapping</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600"/>
                        </a:spcAft>
                      </a:pPr>
                      <a:r>
                        <a:rPr lang="en-GB" sz="1000">
                          <a:effectLst/>
                        </a:rPr>
                        <a:t>-6.2 dB</a:t>
                      </a:r>
                      <a:endParaRPr lang="sv-SE" sz="10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4272548198"/>
                  </a:ext>
                </a:extLst>
              </a:tr>
              <a:tr h="420461">
                <a:tc>
                  <a:txBody>
                    <a:bodyPr/>
                    <a:lstStyle/>
                    <a:p>
                      <a:pPr marL="0" marR="0" fontAlgn="base" hangingPunct="0">
                        <a:spcBef>
                          <a:spcPts val="0"/>
                        </a:spcBef>
                        <a:spcAft>
                          <a:spcPts val="600"/>
                        </a:spcAft>
                      </a:pPr>
                      <a:r>
                        <a:rPr lang="en-US" sz="1000">
                          <a:effectLst/>
                        </a:rPr>
                        <a:t>15kHz, 5MHz Bandwidth, Type B mapping</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600"/>
                        </a:spcAft>
                      </a:pPr>
                      <a:r>
                        <a:rPr lang="en-GB" sz="1000">
                          <a:effectLst/>
                        </a:rPr>
                        <a:t>-5.2 dB</a:t>
                      </a:r>
                      <a:endParaRPr lang="sv-SE" sz="10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944564366"/>
                  </a:ext>
                </a:extLst>
              </a:tr>
              <a:tr h="420461">
                <a:tc>
                  <a:txBody>
                    <a:bodyPr/>
                    <a:lstStyle/>
                    <a:p>
                      <a:pPr marL="0" marR="0" fontAlgn="base" hangingPunct="0">
                        <a:spcBef>
                          <a:spcPts val="0"/>
                        </a:spcBef>
                        <a:spcAft>
                          <a:spcPts val="600"/>
                        </a:spcAft>
                      </a:pPr>
                      <a:r>
                        <a:rPr lang="en-US" sz="1000">
                          <a:effectLst/>
                        </a:rPr>
                        <a:t>15kHz, 10MHz Bandwidth, Type B mapping</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600"/>
                        </a:spcAft>
                      </a:pPr>
                      <a:r>
                        <a:rPr lang="en-GB" sz="1000">
                          <a:effectLst/>
                        </a:rPr>
                        <a:t>-5.9 dB</a:t>
                      </a:r>
                      <a:endParaRPr lang="sv-SE" sz="10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428896"/>
                  </a:ext>
                </a:extLst>
              </a:tr>
              <a:tr h="420461">
                <a:tc>
                  <a:txBody>
                    <a:bodyPr/>
                    <a:lstStyle/>
                    <a:p>
                      <a:pPr marL="0" marR="0" fontAlgn="base" hangingPunct="0">
                        <a:spcBef>
                          <a:spcPts val="0"/>
                        </a:spcBef>
                        <a:spcAft>
                          <a:spcPts val="600"/>
                        </a:spcAft>
                      </a:pPr>
                      <a:r>
                        <a:rPr lang="en-US" sz="1000">
                          <a:effectLst/>
                        </a:rPr>
                        <a:t>30kHz, 10MHz Bandwidth, Type B mapping</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600"/>
                        </a:spcAft>
                      </a:pPr>
                      <a:r>
                        <a:rPr lang="en-GB" sz="1000">
                          <a:effectLst/>
                        </a:rPr>
                        <a:t>-5.5 dB</a:t>
                      </a:r>
                      <a:endParaRPr lang="sv-SE" sz="10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4048774425"/>
                  </a:ext>
                </a:extLst>
              </a:tr>
              <a:tr h="420461">
                <a:tc>
                  <a:txBody>
                    <a:bodyPr/>
                    <a:lstStyle/>
                    <a:p>
                      <a:pPr marL="0" marR="0" fontAlgn="base" hangingPunct="0">
                        <a:spcBef>
                          <a:spcPts val="0"/>
                        </a:spcBef>
                        <a:spcAft>
                          <a:spcPts val="600"/>
                        </a:spcAft>
                      </a:pPr>
                      <a:r>
                        <a:rPr lang="en-US" sz="1000">
                          <a:effectLst/>
                        </a:rPr>
                        <a:t>30kHz, 40MHz Bandwidth, Type B mapping</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600"/>
                        </a:spcAft>
                      </a:pPr>
                      <a:r>
                        <a:rPr lang="en-GB" sz="1000" dirty="0">
                          <a:effectLst/>
                        </a:rPr>
                        <a:t>-6.2 dB</a:t>
                      </a:r>
                      <a:endParaRPr lang="sv-SE" sz="10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232359257"/>
                  </a:ext>
                </a:extLst>
              </a:tr>
            </a:tbl>
          </a:graphicData>
        </a:graphic>
      </p:graphicFrame>
    </p:spTree>
    <p:extLst>
      <p:ext uri="{BB962C8B-B14F-4D97-AF65-F5344CB8AC3E}">
        <p14:creationId xmlns:p14="http://schemas.microsoft.com/office/powerpoint/2010/main" val="41453349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2A1CC5-0D94-482A-AE9E-2C614E1376F5}"/>
              </a:ext>
            </a:extLst>
          </p:cNvPr>
          <p:cNvSpPr>
            <a:spLocks noGrp="1"/>
          </p:cNvSpPr>
          <p:nvPr>
            <p:ph type="title"/>
          </p:nvPr>
        </p:nvSpPr>
        <p:spPr/>
        <p:txBody>
          <a:bodyPr/>
          <a:lstStyle/>
          <a:p>
            <a:r>
              <a:rPr lang="sv-SE" dirty="0"/>
              <a:t>Agreements from the first round (CQI)</a:t>
            </a:r>
          </a:p>
        </p:txBody>
      </p:sp>
      <p:sp>
        <p:nvSpPr>
          <p:cNvPr id="3" name="Content Placeholder 2">
            <a:extLst>
              <a:ext uri="{FF2B5EF4-FFF2-40B4-BE49-F238E27FC236}">
                <a16:creationId xmlns:a16="http://schemas.microsoft.com/office/drawing/2014/main" id="{1BDD3C99-D985-4782-B557-D877CB4F0EA1}"/>
              </a:ext>
            </a:extLst>
          </p:cNvPr>
          <p:cNvSpPr>
            <a:spLocks noGrp="1"/>
          </p:cNvSpPr>
          <p:nvPr>
            <p:ph idx="1"/>
          </p:nvPr>
        </p:nvSpPr>
        <p:spPr/>
        <p:txBody>
          <a:bodyPr/>
          <a:lstStyle/>
          <a:p>
            <a:r>
              <a:rPr lang="sv-SE" dirty="0"/>
              <a:t>Use pass/fail criteria for the CQI test</a:t>
            </a:r>
          </a:p>
          <a:p>
            <a:r>
              <a:rPr lang="sv-SE" dirty="0"/>
              <a:t>LS to be sent to RAN5 once CQI requirement is finalized</a:t>
            </a:r>
          </a:p>
        </p:txBody>
      </p:sp>
    </p:spTree>
    <p:extLst>
      <p:ext uri="{BB962C8B-B14F-4D97-AF65-F5344CB8AC3E}">
        <p14:creationId xmlns:p14="http://schemas.microsoft.com/office/powerpoint/2010/main" val="11053832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E9D4CF-578F-4620-8CC2-1C1176B8F769}"/>
              </a:ext>
            </a:extLst>
          </p:cNvPr>
          <p:cNvSpPr>
            <a:spLocks noGrp="1"/>
          </p:cNvSpPr>
          <p:nvPr>
            <p:ph type="title"/>
          </p:nvPr>
        </p:nvSpPr>
        <p:spPr/>
        <p:txBody>
          <a:bodyPr/>
          <a:lstStyle/>
          <a:p>
            <a:r>
              <a:rPr lang="sv-SE" dirty="0"/>
              <a:t>Agreements from the second round (CQI)</a:t>
            </a:r>
          </a:p>
        </p:txBody>
      </p:sp>
      <p:sp>
        <p:nvSpPr>
          <p:cNvPr id="3" name="Content Placeholder 2">
            <a:extLst>
              <a:ext uri="{FF2B5EF4-FFF2-40B4-BE49-F238E27FC236}">
                <a16:creationId xmlns:a16="http://schemas.microsoft.com/office/drawing/2014/main" id="{2DB4EE43-EEF5-41CA-AB18-BD30C4D8C6C0}"/>
              </a:ext>
            </a:extLst>
          </p:cNvPr>
          <p:cNvSpPr>
            <a:spLocks noGrp="1"/>
          </p:cNvSpPr>
          <p:nvPr>
            <p:ph idx="1"/>
          </p:nvPr>
        </p:nvSpPr>
        <p:spPr>
          <a:xfrm>
            <a:off x="838200" y="1825625"/>
            <a:ext cx="2921000" cy="4351338"/>
          </a:xfrm>
        </p:spPr>
        <p:txBody>
          <a:bodyPr/>
          <a:lstStyle/>
          <a:p>
            <a:r>
              <a:rPr lang="sv-SE" dirty="0"/>
              <a:t>Parameters</a:t>
            </a:r>
          </a:p>
          <a:p>
            <a:pPr lvl="1"/>
            <a:r>
              <a:rPr lang="sv-SE" dirty="0"/>
              <a:t>Can be fine tuned in the next meeting, but these parameters are suggested for simulation</a:t>
            </a:r>
          </a:p>
        </p:txBody>
      </p:sp>
      <p:graphicFrame>
        <p:nvGraphicFramePr>
          <p:cNvPr id="4" name="Table 3">
            <a:extLst>
              <a:ext uri="{FF2B5EF4-FFF2-40B4-BE49-F238E27FC236}">
                <a16:creationId xmlns:a16="http://schemas.microsoft.com/office/drawing/2014/main" id="{A6F09220-53CF-4732-AC13-AA61E5F46D4D}"/>
              </a:ext>
            </a:extLst>
          </p:cNvPr>
          <p:cNvGraphicFramePr>
            <a:graphicFrameLocks noGrp="1"/>
          </p:cNvGraphicFramePr>
          <p:nvPr>
            <p:extLst>
              <p:ext uri="{D42A27DB-BD31-4B8C-83A1-F6EECF244321}">
                <p14:modId xmlns:p14="http://schemas.microsoft.com/office/powerpoint/2010/main" val="3916227932"/>
              </p:ext>
            </p:extLst>
          </p:nvPr>
        </p:nvGraphicFramePr>
        <p:xfrm>
          <a:off x="5708073" y="1394698"/>
          <a:ext cx="5809674" cy="5098177"/>
        </p:xfrm>
        <a:graphic>
          <a:graphicData uri="http://schemas.openxmlformats.org/drawingml/2006/table">
            <a:tbl>
              <a:tblPr firstRow="1" firstCol="1" bandRow="1">
                <a:tableStyleId>{5C22544A-7EE6-4342-B048-85BDC9FD1C3A}</a:tableStyleId>
              </a:tblPr>
              <a:tblGrid>
                <a:gridCol w="1506735">
                  <a:extLst>
                    <a:ext uri="{9D8B030D-6E8A-4147-A177-3AD203B41FA5}">
                      <a16:colId xmlns:a16="http://schemas.microsoft.com/office/drawing/2014/main" val="3387078522"/>
                    </a:ext>
                  </a:extLst>
                </a:gridCol>
                <a:gridCol w="483872">
                  <a:extLst>
                    <a:ext uri="{9D8B030D-6E8A-4147-A177-3AD203B41FA5}">
                      <a16:colId xmlns:a16="http://schemas.microsoft.com/office/drawing/2014/main" val="4272303058"/>
                    </a:ext>
                  </a:extLst>
                </a:gridCol>
                <a:gridCol w="1506735">
                  <a:extLst>
                    <a:ext uri="{9D8B030D-6E8A-4147-A177-3AD203B41FA5}">
                      <a16:colId xmlns:a16="http://schemas.microsoft.com/office/drawing/2014/main" val="483271394"/>
                    </a:ext>
                  </a:extLst>
                </a:gridCol>
                <a:gridCol w="736052">
                  <a:extLst>
                    <a:ext uri="{9D8B030D-6E8A-4147-A177-3AD203B41FA5}">
                      <a16:colId xmlns:a16="http://schemas.microsoft.com/office/drawing/2014/main" val="2379180118"/>
                    </a:ext>
                  </a:extLst>
                </a:gridCol>
                <a:gridCol w="736052">
                  <a:extLst>
                    <a:ext uri="{9D8B030D-6E8A-4147-A177-3AD203B41FA5}">
                      <a16:colId xmlns:a16="http://schemas.microsoft.com/office/drawing/2014/main" val="2870922576"/>
                    </a:ext>
                  </a:extLst>
                </a:gridCol>
                <a:gridCol w="128566">
                  <a:extLst>
                    <a:ext uri="{9D8B030D-6E8A-4147-A177-3AD203B41FA5}">
                      <a16:colId xmlns:a16="http://schemas.microsoft.com/office/drawing/2014/main" val="997040256"/>
                    </a:ext>
                  </a:extLst>
                </a:gridCol>
                <a:gridCol w="711662">
                  <a:extLst>
                    <a:ext uri="{9D8B030D-6E8A-4147-A177-3AD203B41FA5}">
                      <a16:colId xmlns:a16="http://schemas.microsoft.com/office/drawing/2014/main" val="660767655"/>
                    </a:ext>
                  </a:extLst>
                </a:gridCol>
              </a:tblGrid>
              <a:tr h="73205">
                <a:tc gridSpan="3">
                  <a:txBody>
                    <a:bodyPr/>
                    <a:lstStyle/>
                    <a:p>
                      <a:pPr marL="0" marR="0" algn="ctr">
                        <a:spcBef>
                          <a:spcPts val="0"/>
                        </a:spcBef>
                        <a:spcAft>
                          <a:spcPts val="0"/>
                        </a:spcAft>
                      </a:pPr>
                      <a:r>
                        <a:rPr lang="en-GB" sz="400">
                          <a:effectLst/>
                        </a:rPr>
                        <a:t>Parameter</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tc>
                  <a:txBody>
                    <a:bodyPr/>
                    <a:lstStyle/>
                    <a:p>
                      <a:pPr marL="0" marR="0" algn="ctr">
                        <a:spcBef>
                          <a:spcPts val="0"/>
                        </a:spcBef>
                        <a:spcAft>
                          <a:spcPts val="0"/>
                        </a:spcAft>
                      </a:pPr>
                      <a:r>
                        <a:rPr lang="en-GB" sz="400">
                          <a:effectLst/>
                        </a:rPr>
                        <a:t>Unit</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2">
                  <a:txBody>
                    <a:bodyPr/>
                    <a:lstStyle/>
                    <a:p>
                      <a:pPr marL="0" marR="0" algn="ctr">
                        <a:spcBef>
                          <a:spcPts val="0"/>
                        </a:spcBef>
                        <a:spcAft>
                          <a:spcPts val="0"/>
                        </a:spcAft>
                      </a:pPr>
                      <a:r>
                        <a:rPr lang="en-GB" sz="400">
                          <a:effectLst/>
                        </a:rPr>
                        <a:t>FDD</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a:txBody>
                    <a:bodyPr/>
                    <a:lstStyle/>
                    <a:p>
                      <a:pPr marL="0" marR="0" algn="ctr">
                        <a:spcBef>
                          <a:spcPts val="0"/>
                        </a:spcBef>
                        <a:spcAft>
                          <a:spcPts val="0"/>
                        </a:spcAft>
                      </a:pPr>
                      <a:r>
                        <a:rPr lang="en-GB" sz="400">
                          <a:effectLst/>
                        </a:rPr>
                        <a:t>TDD</a:t>
                      </a:r>
                      <a:endParaRPr lang="sv-SE" sz="500">
                        <a:effectLst/>
                        <a:latin typeface="Times New Roman" panose="02020603050405020304" pitchFamily="18" charset="0"/>
                        <a:ea typeface="SimSun" panose="02010600030101010101" pitchFamily="2" charset="-122"/>
                      </a:endParaRPr>
                    </a:p>
                  </a:txBody>
                  <a:tcPr marL="31380" marR="31380" marT="0" marB="0" anchor="ctr"/>
                </a:tc>
                <a:extLst>
                  <a:ext uri="{0D108BD9-81ED-4DB2-BD59-A6C34878D82A}">
                    <a16:rowId xmlns:a16="http://schemas.microsoft.com/office/drawing/2014/main" val="1074771450"/>
                  </a:ext>
                </a:extLst>
              </a:tr>
              <a:tr h="73205">
                <a:tc gridSpan="3">
                  <a:txBody>
                    <a:bodyPr/>
                    <a:lstStyle/>
                    <a:p>
                      <a:pPr marL="0" marR="0">
                        <a:spcBef>
                          <a:spcPts val="0"/>
                        </a:spcBef>
                        <a:spcAft>
                          <a:spcPts val="0"/>
                        </a:spcAft>
                      </a:pPr>
                      <a:r>
                        <a:rPr lang="en-GB" sz="400">
                          <a:effectLst/>
                        </a:rPr>
                        <a:t>Bandwidth</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tc>
                  <a:txBody>
                    <a:bodyPr/>
                    <a:lstStyle/>
                    <a:p>
                      <a:pPr marL="0" marR="0" algn="ctr">
                        <a:spcBef>
                          <a:spcPts val="0"/>
                        </a:spcBef>
                        <a:spcAft>
                          <a:spcPts val="0"/>
                        </a:spcAft>
                      </a:pPr>
                      <a:r>
                        <a:rPr lang="en-GB" sz="400">
                          <a:effectLst/>
                        </a:rPr>
                        <a:t>MHz</a:t>
                      </a:r>
                      <a:endParaRPr lang="sv-SE" sz="500">
                        <a:effectLst/>
                        <a:latin typeface="Times New Roman" panose="02020603050405020304" pitchFamily="18" charset="0"/>
                        <a:ea typeface="SimSun" panose="02010600030101010101" pitchFamily="2" charset="-122"/>
                      </a:endParaRPr>
                    </a:p>
                  </a:txBody>
                  <a:tcPr marL="31380" marR="31380" marT="0" marB="0" anchor="ctr"/>
                </a:tc>
                <a:tc>
                  <a:txBody>
                    <a:bodyPr/>
                    <a:lstStyle/>
                    <a:p>
                      <a:pPr marL="0" marR="0" algn="ctr">
                        <a:spcBef>
                          <a:spcPts val="0"/>
                        </a:spcBef>
                        <a:spcAft>
                          <a:spcPts val="0"/>
                        </a:spcAft>
                      </a:pPr>
                      <a:r>
                        <a:rPr lang="en-GB" sz="400">
                          <a:effectLst/>
                        </a:rPr>
                        <a:t>10</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2">
                  <a:txBody>
                    <a:bodyPr/>
                    <a:lstStyle/>
                    <a:p>
                      <a:pPr marL="0" marR="0" algn="ctr">
                        <a:spcBef>
                          <a:spcPts val="0"/>
                        </a:spcBef>
                        <a:spcAft>
                          <a:spcPts val="0"/>
                        </a:spcAft>
                      </a:pPr>
                      <a:r>
                        <a:rPr lang="en-GB" sz="400">
                          <a:effectLst/>
                        </a:rPr>
                        <a:t>40</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extLst>
                  <a:ext uri="{0D108BD9-81ED-4DB2-BD59-A6C34878D82A}">
                    <a16:rowId xmlns:a16="http://schemas.microsoft.com/office/drawing/2014/main" val="3091053276"/>
                  </a:ext>
                </a:extLst>
              </a:tr>
              <a:tr h="73205">
                <a:tc gridSpan="3">
                  <a:txBody>
                    <a:bodyPr/>
                    <a:lstStyle/>
                    <a:p>
                      <a:pPr marL="0" marR="0">
                        <a:spcBef>
                          <a:spcPts val="0"/>
                        </a:spcBef>
                        <a:spcAft>
                          <a:spcPts val="0"/>
                        </a:spcAft>
                      </a:pPr>
                      <a:r>
                        <a:rPr lang="en-US" sz="400">
                          <a:effectLst/>
                        </a:rPr>
                        <a:t>Number of allocated PDSCH resource blocks</a:t>
                      </a:r>
                      <a:endParaRPr lang="sv-SE" sz="500">
                        <a:effectLst/>
                        <a:latin typeface="Times New Roman" panose="02020603050405020304" pitchFamily="18" charset="0"/>
                        <a:ea typeface="SimSun" panose="02010600030101010101" pitchFamily="2" charset="-122"/>
                      </a:endParaRPr>
                    </a:p>
                  </a:txBody>
                  <a:tcPr marL="31380" marR="31380" marT="0" marB="0"/>
                </a:tc>
                <a:tc hMerge="1">
                  <a:txBody>
                    <a:bodyPr/>
                    <a:lstStyle/>
                    <a:p>
                      <a:endParaRPr lang="sv-SE"/>
                    </a:p>
                  </a:txBody>
                  <a:tcPr/>
                </a:tc>
                <a:tc hMerge="1">
                  <a:txBody>
                    <a:bodyPr/>
                    <a:lstStyle/>
                    <a:p>
                      <a:endParaRPr lang="sv-SE"/>
                    </a:p>
                  </a:txBody>
                  <a:tcPr/>
                </a:tc>
                <a:tc>
                  <a:txBody>
                    <a:bodyPr/>
                    <a:lstStyle/>
                    <a:p>
                      <a:pPr marL="0" marR="0" algn="ctr">
                        <a:spcBef>
                          <a:spcPts val="0"/>
                        </a:spcBef>
                        <a:spcAft>
                          <a:spcPts val="0"/>
                        </a:spcAft>
                      </a:pPr>
                      <a:r>
                        <a:rPr lang="en-US" sz="400">
                          <a:effectLst/>
                        </a:rPr>
                        <a:t> </a:t>
                      </a:r>
                      <a:endParaRPr lang="sv-SE" sz="500">
                        <a:effectLst/>
                        <a:latin typeface="Times New Roman" panose="02020603050405020304" pitchFamily="18" charset="0"/>
                        <a:ea typeface="SimSun" panose="02010600030101010101" pitchFamily="2" charset="-122"/>
                      </a:endParaRPr>
                    </a:p>
                  </a:txBody>
                  <a:tcPr marL="31380" marR="31380" marT="0" marB="0" anchor="ctr"/>
                </a:tc>
                <a:tc>
                  <a:txBody>
                    <a:bodyPr/>
                    <a:lstStyle/>
                    <a:p>
                      <a:pPr marL="0" marR="0" algn="ctr">
                        <a:spcBef>
                          <a:spcPts val="0"/>
                        </a:spcBef>
                        <a:spcAft>
                          <a:spcPts val="0"/>
                        </a:spcAft>
                      </a:pPr>
                      <a:r>
                        <a:rPr lang="en-GB" sz="400">
                          <a:effectLst/>
                        </a:rPr>
                        <a:t>52</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2">
                  <a:txBody>
                    <a:bodyPr/>
                    <a:lstStyle/>
                    <a:p>
                      <a:pPr marL="0" marR="0" algn="ctr">
                        <a:spcBef>
                          <a:spcPts val="0"/>
                        </a:spcBef>
                        <a:spcAft>
                          <a:spcPts val="0"/>
                        </a:spcAft>
                      </a:pPr>
                      <a:r>
                        <a:rPr lang="en-GB" sz="400">
                          <a:effectLst/>
                        </a:rPr>
                        <a:t>106</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extLst>
                  <a:ext uri="{0D108BD9-81ED-4DB2-BD59-A6C34878D82A}">
                    <a16:rowId xmlns:a16="http://schemas.microsoft.com/office/drawing/2014/main" val="1256665126"/>
                  </a:ext>
                </a:extLst>
              </a:tr>
              <a:tr h="73205">
                <a:tc gridSpan="3">
                  <a:txBody>
                    <a:bodyPr/>
                    <a:lstStyle/>
                    <a:p>
                      <a:pPr marL="0" marR="0">
                        <a:spcBef>
                          <a:spcPts val="0"/>
                        </a:spcBef>
                        <a:spcAft>
                          <a:spcPts val="0"/>
                        </a:spcAft>
                      </a:pPr>
                      <a:r>
                        <a:rPr lang="en-GB" sz="400">
                          <a:effectLst/>
                        </a:rPr>
                        <a:t>Subcarrier spacing</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tc>
                  <a:txBody>
                    <a:bodyPr/>
                    <a:lstStyle/>
                    <a:p>
                      <a:pPr marL="0" marR="0" algn="ctr">
                        <a:spcBef>
                          <a:spcPts val="0"/>
                        </a:spcBef>
                        <a:spcAft>
                          <a:spcPts val="0"/>
                        </a:spcAft>
                      </a:pPr>
                      <a:r>
                        <a:rPr lang="en-GB" sz="400">
                          <a:effectLst/>
                        </a:rPr>
                        <a:t>kHz</a:t>
                      </a:r>
                      <a:endParaRPr lang="sv-SE" sz="500">
                        <a:effectLst/>
                        <a:latin typeface="Times New Roman" panose="02020603050405020304" pitchFamily="18" charset="0"/>
                        <a:ea typeface="SimSun" panose="02010600030101010101" pitchFamily="2" charset="-122"/>
                      </a:endParaRPr>
                    </a:p>
                  </a:txBody>
                  <a:tcPr marL="31380" marR="31380" marT="0" marB="0" anchor="ctr"/>
                </a:tc>
                <a:tc>
                  <a:txBody>
                    <a:bodyPr/>
                    <a:lstStyle/>
                    <a:p>
                      <a:pPr marL="0" marR="0" algn="ctr">
                        <a:spcBef>
                          <a:spcPts val="0"/>
                        </a:spcBef>
                        <a:spcAft>
                          <a:spcPts val="0"/>
                        </a:spcAft>
                      </a:pPr>
                      <a:r>
                        <a:rPr lang="en-GB" sz="400">
                          <a:effectLst/>
                        </a:rPr>
                        <a:t>15</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2">
                  <a:txBody>
                    <a:bodyPr/>
                    <a:lstStyle/>
                    <a:p>
                      <a:pPr marL="0" marR="0" algn="ctr">
                        <a:spcBef>
                          <a:spcPts val="0"/>
                        </a:spcBef>
                        <a:spcAft>
                          <a:spcPts val="0"/>
                        </a:spcAft>
                      </a:pPr>
                      <a:r>
                        <a:rPr lang="en-GB" sz="400">
                          <a:effectLst/>
                        </a:rPr>
                        <a:t>30</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extLst>
                  <a:ext uri="{0D108BD9-81ED-4DB2-BD59-A6C34878D82A}">
                    <a16:rowId xmlns:a16="http://schemas.microsoft.com/office/drawing/2014/main" val="3231678535"/>
                  </a:ext>
                </a:extLst>
              </a:tr>
              <a:tr h="73205">
                <a:tc gridSpan="3">
                  <a:txBody>
                    <a:bodyPr/>
                    <a:lstStyle/>
                    <a:p>
                      <a:pPr marL="0" marR="0">
                        <a:spcBef>
                          <a:spcPts val="0"/>
                        </a:spcBef>
                        <a:spcAft>
                          <a:spcPts val="0"/>
                        </a:spcAft>
                      </a:pPr>
                      <a:r>
                        <a:rPr lang="en-GB" sz="400">
                          <a:effectLst/>
                        </a:rPr>
                        <a:t>MCS table</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tc>
                  <a:txBody>
                    <a:bodyPr/>
                    <a:lstStyle/>
                    <a:p>
                      <a:pPr marL="0" marR="0" algn="ctr">
                        <a:spcBef>
                          <a:spcPts val="0"/>
                        </a:spcBef>
                        <a:spcAft>
                          <a:spcPts val="0"/>
                        </a:spcAft>
                      </a:pPr>
                      <a:r>
                        <a:rPr lang="en-GB" sz="400">
                          <a:effectLst/>
                        </a:rPr>
                        <a:t> </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3">
                  <a:txBody>
                    <a:bodyPr/>
                    <a:lstStyle/>
                    <a:p>
                      <a:pPr marL="0" marR="0" algn="ctr">
                        <a:spcBef>
                          <a:spcPts val="0"/>
                        </a:spcBef>
                        <a:spcAft>
                          <a:spcPts val="0"/>
                        </a:spcAft>
                      </a:pPr>
                      <a:r>
                        <a:rPr lang="en-GB" sz="400">
                          <a:effectLst/>
                        </a:rPr>
                        <a:t>Table 3</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1654033308"/>
                  </a:ext>
                </a:extLst>
              </a:tr>
              <a:tr h="73205">
                <a:tc gridSpan="3">
                  <a:txBody>
                    <a:bodyPr/>
                    <a:lstStyle/>
                    <a:p>
                      <a:pPr marL="0" marR="0">
                        <a:spcBef>
                          <a:spcPts val="0"/>
                        </a:spcBef>
                        <a:spcAft>
                          <a:spcPts val="0"/>
                        </a:spcAft>
                      </a:pPr>
                      <a:r>
                        <a:rPr lang="en-GB" sz="400">
                          <a:effectLst/>
                        </a:rPr>
                        <a:t>PDSCH starting symbol/length</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tc>
                  <a:txBody>
                    <a:bodyPr/>
                    <a:lstStyle/>
                    <a:p>
                      <a:pPr marL="0" marR="0" algn="ctr">
                        <a:spcBef>
                          <a:spcPts val="0"/>
                        </a:spcBef>
                        <a:spcAft>
                          <a:spcPts val="0"/>
                        </a:spcAft>
                      </a:pPr>
                      <a:r>
                        <a:rPr lang="en-GB" sz="400">
                          <a:effectLst/>
                        </a:rPr>
                        <a:t> </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3">
                  <a:txBody>
                    <a:bodyPr/>
                    <a:lstStyle/>
                    <a:p>
                      <a:pPr marL="0" marR="0" algn="ctr">
                        <a:spcBef>
                          <a:spcPts val="0"/>
                        </a:spcBef>
                        <a:spcAft>
                          <a:spcPts val="0"/>
                        </a:spcAft>
                      </a:pPr>
                      <a:r>
                        <a:rPr lang="en-GB" sz="400">
                          <a:effectLst/>
                        </a:rPr>
                        <a:t>2/12</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1676340808"/>
                  </a:ext>
                </a:extLst>
              </a:tr>
              <a:tr h="73205">
                <a:tc gridSpan="3">
                  <a:txBody>
                    <a:bodyPr/>
                    <a:lstStyle/>
                    <a:p>
                      <a:pPr marL="0" marR="0">
                        <a:spcBef>
                          <a:spcPts val="0"/>
                        </a:spcBef>
                        <a:spcAft>
                          <a:spcPts val="0"/>
                        </a:spcAft>
                      </a:pPr>
                      <a:r>
                        <a:rPr lang="en-US" sz="400">
                          <a:effectLst/>
                        </a:rPr>
                        <a:t>Number of PDSCH MIMO layers</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tc>
                  <a:txBody>
                    <a:bodyPr/>
                    <a:lstStyle/>
                    <a:p>
                      <a:pPr marL="0" marR="0" algn="ctr">
                        <a:spcBef>
                          <a:spcPts val="0"/>
                        </a:spcBef>
                        <a:spcAft>
                          <a:spcPts val="0"/>
                        </a:spcAft>
                      </a:pPr>
                      <a:r>
                        <a:rPr lang="en-US" sz="400">
                          <a:effectLst/>
                        </a:rPr>
                        <a:t> </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3">
                  <a:txBody>
                    <a:bodyPr/>
                    <a:lstStyle/>
                    <a:p>
                      <a:pPr marL="0" marR="0" algn="ctr">
                        <a:spcBef>
                          <a:spcPts val="0"/>
                        </a:spcBef>
                        <a:spcAft>
                          <a:spcPts val="0"/>
                        </a:spcAft>
                      </a:pPr>
                      <a:r>
                        <a:rPr lang="en-GB" sz="400">
                          <a:effectLst/>
                        </a:rPr>
                        <a:t>1</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1901173559"/>
                  </a:ext>
                </a:extLst>
              </a:tr>
              <a:tr h="73205">
                <a:tc gridSpan="3">
                  <a:txBody>
                    <a:bodyPr/>
                    <a:lstStyle/>
                    <a:p>
                      <a:pPr marL="0" marR="0">
                        <a:spcBef>
                          <a:spcPts val="0"/>
                        </a:spcBef>
                        <a:spcAft>
                          <a:spcPts val="0"/>
                        </a:spcAft>
                      </a:pPr>
                      <a:r>
                        <a:rPr lang="en-GB" sz="400">
                          <a:effectLst/>
                        </a:rPr>
                        <a:t>PDSCH mapping type</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tc>
                  <a:txBody>
                    <a:bodyPr/>
                    <a:lstStyle/>
                    <a:p>
                      <a:pPr marL="0" marR="0" algn="ctr">
                        <a:spcBef>
                          <a:spcPts val="0"/>
                        </a:spcBef>
                        <a:spcAft>
                          <a:spcPts val="0"/>
                        </a:spcAft>
                      </a:pPr>
                      <a:r>
                        <a:rPr lang="en-GB" sz="400">
                          <a:effectLst/>
                        </a:rPr>
                        <a:t> </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3">
                  <a:txBody>
                    <a:bodyPr/>
                    <a:lstStyle/>
                    <a:p>
                      <a:pPr marL="0" marR="0" algn="ctr">
                        <a:spcBef>
                          <a:spcPts val="0"/>
                        </a:spcBef>
                        <a:spcAft>
                          <a:spcPts val="0"/>
                        </a:spcAft>
                      </a:pPr>
                      <a:r>
                        <a:rPr lang="en-GB" sz="400">
                          <a:effectLst/>
                        </a:rPr>
                        <a:t>Type A</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1893304028"/>
                  </a:ext>
                </a:extLst>
              </a:tr>
              <a:tr h="73205">
                <a:tc gridSpan="3">
                  <a:txBody>
                    <a:bodyPr/>
                    <a:lstStyle/>
                    <a:p>
                      <a:pPr marL="0" marR="0">
                        <a:spcBef>
                          <a:spcPts val="0"/>
                        </a:spcBef>
                        <a:spcAft>
                          <a:spcPts val="0"/>
                        </a:spcAft>
                      </a:pPr>
                      <a:r>
                        <a:rPr lang="en-GB" sz="400">
                          <a:effectLst/>
                        </a:rPr>
                        <a:t>DMRS type</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tc>
                  <a:txBody>
                    <a:bodyPr/>
                    <a:lstStyle/>
                    <a:p>
                      <a:pPr marL="0" marR="0" algn="ctr">
                        <a:spcBef>
                          <a:spcPts val="0"/>
                        </a:spcBef>
                        <a:spcAft>
                          <a:spcPts val="0"/>
                        </a:spcAft>
                      </a:pPr>
                      <a:r>
                        <a:rPr lang="en-GB" sz="400">
                          <a:effectLst/>
                        </a:rPr>
                        <a:t> </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3">
                  <a:txBody>
                    <a:bodyPr/>
                    <a:lstStyle/>
                    <a:p>
                      <a:pPr marL="0" marR="0" algn="ctr">
                        <a:spcBef>
                          <a:spcPts val="0"/>
                        </a:spcBef>
                        <a:spcAft>
                          <a:spcPts val="0"/>
                        </a:spcAft>
                      </a:pPr>
                      <a:r>
                        <a:rPr lang="en-GB" sz="400">
                          <a:effectLst/>
                        </a:rPr>
                        <a:t>Type 1</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38092610"/>
                  </a:ext>
                </a:extLst>
              </a:tr>
              <a:tr h="73205">
                <a:tc gridSpan="3">
                  <a:txBody>
                    <a:bodyPr/>
                    <a:lstStyle/>
                    <a:p>
                      <a:pPr marL="0" marR="0">
                        <a:spcBef>
                          <a:spcPts val="0"/>
                        </a:spcBef>
                        <a:spcAft>
                          <a:spcPts val="0"/>
                        </a:spcAft>
                      </a:pPr>
                      <a:r>
                        <a:rPr lang="en-GB" sz="400">
                          <a:effectLst/>
                        </a:rPr>
                        <a:t>DMRS duration</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tc>
                  <a:txBody>
                    <a:bodyPr/>
                    <a:lstStyle/>
                    <a:p>
                      <a:pPr marL="0" marR="0" algn="ctr">
                        <a:spcBef>
                          <a:spcPts val="0"/>
                        </a:spcBef>
                        <a:spcAft>
                          <a:spcPts val="0"/>
                        </a:spcAft>
                      </a:pPr>
                      <a:r>
                        <a:rPr lang="en-GB" sz="400">
                          <a:effectLst/>
                        </a:rPr>
                        <a:t> </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3">
                  <a:txBody>
                    <a:bodyPr/>
                    <a:lstStyle/>
                    <a:p>
                      <a:pPr marL="0" marR="0" algn="ctr">
                        <a:spcBef>
                          <a:spcPts val="0"/>
                        </a:spcBef>
                        <a:spcAft>
                          <a:spcPts val="0"/>
                        </a:spcAft>
                      </a:pPr>
                      <a:r>
                        <a:rPr lang="en-GB" sz="400">
                          <a:effectLst/>
                        </a:rPr>
                        <a:t>single-symbol DMRS</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495512206"/>
                  </a:ext>
                </a:extLst>
              </a:tr>
              <a:tr h="73205">
                <a:tc gridSpan="3">
                  <a:txBody>
                    <a:bodyPr/>
                    <a:lstStyle/>
                    <a:p>
                      <a:pPr marL="0" marR="0">
                        <a:spcBef>
                          <a:spcPts val="0"/>
                        </a:spcBef>
                        <a:spcAft>
                          <a:spcPts val="0"/>
                        </a:spcAft>
                      </a:pPr>
                      <a:r>
                        <a:rPr lang="en-GB" sz="400">
                          <a:effectLst/>
                        </a:rPr>
                        <a:t>Number of additional DMRS</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tc>
                  <a:txBody>
                    <a:bodyPr/>
                    <a:lstStyle/>
                    <a:p>
                      <a:pPr marL="0" marR="0" algn="ctr">
                        <a:spcBef>
                          <a:spcPts val="0"/>
                        </a:spcBef>
                        <a:spcAft>
                          <a:spcPts val="0"/>
                        </a:spcAft>
                      </a:pPr>
                      <a:r>
                        <a:rPr lang="en-GB" sz="400">
                          <a:effectLst/>
                        </a:rPr>
                        <a:t> </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3">
                  <a:txBody>
                    <a:bodyPr/>
                    <a:lstStyle/>
                    <a:p>
                      <a:pPr marL="0" marR="0" algn="ctr">
                        <a:spcBef>
                          <a:spcPts val="0"/>
                        </a:spcBef>
                        <a:spcAft>
                          <a:spcPts val="0"/>
                        </a:spcAft>
                      </a:pPr>
                      <a:r>
                        <a:rPr lang="en-GB" sz="400">
                          <a:effectLst/>
                        </a:rPr>
                        <a:t>1</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527289711"/>
                  </a:ext>
                </a:extLst>
              </a:tr>
              <a:tr h="219615">
                <a:tc gridSpan="3">
                  <a:txBody>
                    <a:bodyPr/>
                    <a:lstStyle/>
                    <a:p>
                      <a:pPr marL="0" marR="0">
                        <a:spcBef>
                          <a:spcPts val="0"/>
                        </a:spcBef>
                        <a:spcAft>
                          <a:spcPts val="0"/>
                        </a:spcAft>
                      </a:pPr>
                      <a:r>
                        <a:rPr lang="en-GB" sz="400">
                          <a:effectLst/>
                        </a:rPr>
                        <a:t>Slot pattern</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tc>
                  <a:txBody>
                    <a:bodyPr/>
                    <a:lstStyle/>
                    <a:p>
                      <a:pPr marL="0" marR="0" algn="ctr">
                        <a:spcBef>
                          <a:spcPts val="0"/>
                        </a:spcBef>
                        <a:spcAft>
                          <a:spcPts val="0"/>
                        </a:spcAft>
                      </a:pPr>
                      <a:r>
                        <a:rPr lang="en-GB" sz="400">
                          <a:effectLst/>
                        </a:rPr>
                        <a:t> </a:t>
                      </a:r>
                      <a:endParaRPr lang="sv-SE" sz="500">
                        <a:effectLst/>
                        <a:latin typeface="Times New Roman" panose="02020603050405020304" pitchFamily="18" charset="0"/>
                        <a:ea typeface="SimSun" panose="02010600030101010101" pitchFamily="2" charset="-122"/>
                      </a:endParaRPr>
                    </a:p>
                  </a:txBody>
                  <a:tcPr marL="31380" marR="31380" marT="0" marB="0" anchor="ctr"/>
                </a:tc>
                <a:tc>
                  <a:txBody>
                    <a:bodyPr/>
                    <a:lstStyle/>
                    <a:p>
                      <a:pPr marL="0" marR="0" algn="ctr">
                        <a:spcBef>
                          <a:spcPts val="0"/>
                        </a:spcBef>
                        <a:spcAft>
                          <a:spcPts val="0"/>
                        </a:spcAft>
                      </a:pPr>
                      <a:r>
                        <a:rPr lang="en-GB" sz="400">
                          <a:effectLst/>
                        </a:rPr>
                        <a:t>N/A</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2">
                  <a:txBody>
                    <a:bodyPr/>
                    <a:lstStyle/>
                    <a:p>
                      <a:pPr marL="0" marR="0" algn="ctr">
                        <a:spcBef>
                          <a:spcPts val="0"/>
                        </a:spcBef>
                        <a:spcAft>
                          <a:spcPts val="0"/>
                        </a:spcAft>
                      </a:pPr>
                      <a:r>
                        <a:rPr lang="en-US" sz="400">
                          <a:effectLst/>
                        </a:rPr>
                        <a:t>7D1S2U, S=6D: 4G: 4U</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extLst>
                  <a:ext uri="{0D108BD9-81ED-4DB2-BD59-A6C34878D82A}">
                    <a16:rowId xmlns:a16="http://schemas.microsoft.com/office/drawing/2014/main" val="3323564339"/>
                  </a:ext>
                </a:extLst>
              </a:tr>
              <a:tr h="73205">
                <a:tc gridSpan="3">
                  <a:txBody>
                    <a:bodyPr/>
                    <a:lstStyle/>
                    <a:p>
                      <a:pPr marL="0" marR="0">
                        <a:spcBef>
                          <a:spcPts val="0"/>
                        </a:spcBef>
                        <a:spcAft>
                          <a:spcPts val="0"/>
                        </a:spcAft>
                      </a:pPr>
                      <a:r>
                        <a:rPr lang="en-GB" sz="400">
                          <a:effectLst/>
                        </a:rPr>
                        <a:t>Propagation channel</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tc>
                  <a:txBody>
                    <a:bodyPr/>
                    <a:lstStyle/>
                    <a:p>
                      <a:pPr marL="0" marR="0" algn="ctr">
                        <a:spcBef>
                          <a:spcPts val="0"/>
                        </a:spcBef>
                        <a:spcAft>
                          <a:spcPts val="0"/>
                        </a:spcAft>
                      </a:pPr>
                      <a:r>
                        <a:rPr lang="en-GB" sz="400">
                          <a:effectLst/>
                        </a:rPr>
                        <a:t> </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3">
                  <a:txBody>
                    <a:bodyPr/>
                    <a:lstStyle/>
                    <a:p>
                      <a:pPr marL="0" marR="0" algn="ctr">
                        <a:spcBef>
                          <a:spcPts val="0"/>
                        </a:spcBef>
                        <a:spcAft>
                          <a:spcPts val="0"/>
                        </a:spcAft>
                      </a:pPr>
                      <a:r>
                        <a:rPr lang="en-GB" sz="400">
                          <a:effectLst/>
                        </a:rPr>
                        <a:t>AWGN </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2311146132"/>
                  </a:ext>
                </a:extLst>
              </a:tr>
              <a:tr h="146410">
                <a:tc gridSpan="3">
                  <a:txBody>
                    <a:bodyPr/>
                    <a:lstStyle/>
                    <a:p>
                      <a:pPr marL="0" marR="0">
                        <a:spcBef>
                          <a:spcPts val="0"/>
                        </a:spcBef>
                        <a:spcAft>
                          <a:spcPts val="0"/>
                        </a:spcAft>
                      </a:pPr>
                      <a:r>
                        <a:rPr lang="en-GB" sz="400">
                          <a:effectLst/>
                        </a:rPr>
                        <a:t>Antenna configuration</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tc>
                  <a:txBody>
                    <a:bodyPr/>
                    <a:lstStyle/>
                    <a:p>
                      <a:pPr marL="0" marR="0" algn="ctr">
                        <a:spcBef>
                          <a:spcPts val="0"/>
                        </a:spcBef>
                        <a:spcAft>
                          <a:spcPts val="0"/>
                        </a:spcAft>
                      </a:pPr>
                      <a:r>
                        <a:rPr lang="en-GB" sz="400">
                          <a:effectLst/>
                        </a:rPr>
                        <a:t> </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3">
                  <a:txBody>
                    <a:bodyPr/>
                    <a:lstStyle/>
                    <a:p>
                      <a:pPr marL="0" marR="0" algn="ctr">
                        <a:spcBef>
                          <a:spcPts val="0"/>
                        </a:spcBef>
                        <a:spcAft>
                          <a:spcPts val="0"/>
                        </a:spcAft>
                      </a:pPr>
                      <a:r>
                        <a:rPr lang="en-US" sz="400">
                          <a:effectLst/>
                        </a:rPr>
                        <a:t>1x2, ULA low​</a:t>
                      </a:r>
                      <a:endParaRPr lang="sv-SE" sz="500">
                        <a:effectLst/>
                      </a:endParaRPr>
                    </a:p>
                    <a:p>
                      <a:pPr marL="0" marR="0" algn="ctr">
                        <a:spcBef>
                          <a:spcPts val="0"/>
                        </a:spcBef>
                        <a:spcAft>
                          <a:spcPts val="0"/>
                        </a:spcAft>
                      </a:pPr>
                      <a:r>
                        <a:rPr lang="en-US" sz="400">
                          <a:effectLst/>
                        </a:rPr>
                        <a:t>1x4, ULA low​</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579204404"/>
                  </a:ext>
                </a:extLst>
              </a:tr>
              <a:tr h="73205">
                <a:tc gridSpan="3">
                  <a:txBody>
                    <a:bodyPr/>
                    <a:lstStyle/>
                    <a:p>
                      <a:pPr marL="0" marR="0">
                        <a:spcBef>
                          <a:spcPts val="0"/>
                        </a:spcBef>
                        <a:spcAft>
                          <a:spcPts val="0"/>
                        </a:spcAft>
                      </a:pPr>
                      <a:r>
                        <a:rPr lang="en-GB" sz="400">
                          <a:effectLst/>
                        </a:rPr>
                        <a:t>Beamforming Model</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tc>
                  <a:txBody>
                    <a:bodyPr/>
                    <a:lstStyle/>
                    <a:p>
                      <a:pPr marL="0" marR="0" algn="ctr">
                        <a:spcBef>
                          <a:spcPts val="0"/>
                        </a:spcBef>
                        <a:spcAft>
                          <a:spcPts val="0"/>
                        </a:spcAft>
                      </a:pPr>
                      <a:r>
                        <a:rPr lang="en-GB" sz="400">
                          <a:effectLst/>
                        </a:rPr>
                        <a:t> </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3">
                  <a:txBody>
                    <a:bodyPr/>
                    <a:lstStyle/>
                    <a:p>
                      <a:pPr marL="0" marR="0" algn="ctr">
                        <a:spcBef>
                          <a:spcPts val="0"/>
                        </a:spcBef>
                        <a:spcAft>
                          <a:spcPts val="0"/>
                        </a:spcAft>
                      </a:pPr>
                      <a:r>
                        <a:rPr lang="en-US" sz="400">
                          <a:effectLst/>
                        </a:rPr>
                        <a:t>As specified in Annex B.4.1</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740570273"/>
                  </a:ext>
                </a:extLst>
              </a:tr>
              <a:tr h="73205">
                <a:tc rowSpan="7">
                  <a:txBody>
                    <a:bodyPr/>
                    <a:lstStyle/>
                    <a:p>
                      <a:pPr marL="0" marR="0">
                        <a:spcBef>
                          <a:spcPts val="0"/>
                        </a:spcBef>
                        <a:spcAft>
                          <a:spcPts val="0"/>
                        </a:spcAft>
                      </a:pPr>
                      <a:r>
                        <a:rPr lang="en-GB" sz="400">
                          <a:effectLst/>
                        </a:rPr>
                        <a:t>ZP CSI-RS configuration</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2">
                  <a:txBody>
                    <a:bodyPr/>
                    <a:lstStyle/>
                    <a:p>
                      <a:pPr marL="0" marR="0">
                        <a:spcBef>
                          <a:spcPts val="0"/>
                        </a:spcBef>
                        <a:spcAft>
                          <a:spcPts val="0"/>
                        </a:spcAft>
                      </a:pPr>
                      <a:r>
                        <a:rPr lang="en-GB" sz="400">
                          <a:effectLst/>
                        </a:rPr>
                        <a:t>CSI-RS resource Type</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a:txBody>
                    <a:bodyPr/>
                    <a:lstStyle/>
                    <a:p>
                      <a:pPr marL="0" marR="0" algn="ctr">
                        <a:spcBef>
                          <a:spcPts val="0"/>
                        </a:spcBef>
                        <a:spcAft>
                          <a:spcPts val="0"/>
                        </a:spcAft>
                      </a:pPr>
                      <a:r>
                        <a:rPr lang="en-GB" sz="400">
                          <a:effectLst/>
                        </a:rPr>
                        <a:t> </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3">
                  <a:txBody>
                    <a:bodyPr/>
                    <a:lstStyle/>
                    <a:p>
                      <a:pPr marL="0" marR="0" algn="ctr">
                        <a:spcBef>
                          <a:spcPts val="0"/>
                        </a:spcBef>
                        <a:spcAft>
                          <a:spcPts val="0"/>
                        </a:spcAft>
                      </a:pPr>
                      <a:r>
                        <a:rPr lang="en-GB" sz="400">
                          <a:effectLst/>
                        </a:rPr>
                        <a:t>Periodic</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1654706701"/>
                  </a:ext>
                </a:extLst>
              </a:tr>
              <a:tr h="73205">
                <a:tc vMerge="1">
                  <a:txBody>
                    <a:bodyPr/>
                    <a:lstStyle/>
                    <a:p>
                      <a:endParaRPr lang="sv-SE"/>
                    </a:p>
                  </a:txBody>
                  <a:tcPr/>
                </a:tc>
                <a:tc gridSpan="2">
                  <a:txBody>
                    <a:bodyPr/>
                    <a:lstStyle/>
                    <a:p>
                      <a:pPr marL="0" marR="0">
                        <a:spcBef>
                          <a:spcPts val="0"/>
                        </a:spcBef>
                        <a:spcAft>
                          <a:spcPts val="0"/>
                        </a:spcAft>
                      </a:pPr>
                      <a:r>
                        <a:rPr lang="en-US" sz="400">
                          <a:effectLst/>
                        </a:rPr>
                        <a:t>Number of CSI-RS ports (X)</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a:txBody>
                    <a:bodyPr/>
                    <a:lstStyle/>
                    <a:p>
                      <a:pPr marL="0" marR="0" algn="ctr">
                        <a:spcBef>
                          <a:spcPts val="0"/>
                        </a:spcBef>
                        <a:spcAft>
                          <a:spcPts val="0"/>
                        </a:spcAft>
                      </a:pPr>
                      <a:r>
                        <a:rPr lang="en-US" sz="400">
                          <a:effectLst/>
                        </a:rPr>
                        <a:t> </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3">
                  <a:txBody>
                    <a:bodyPr/>
                    <a:lstStyle/>
                    <a:p>
                      <a:pPr marL="0" marR="0" algn="ctr">
                        <a:spcBef>
                          <a:spcPts val="0"/>
                        </a:spcBef>
                        <a:spcAft>
                          <a:spcPts val="0"/>
                        </a:spcAft>
                      </a:pPr>
                      <a:r>
                        <a:rPr lang="en-GB" sz="400">
                          <a:effectLst/>
                        </a:rPr>
                        <a:t>1</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1165674214"/>
                  </a:ext>
                </a:extLst>
              </a:tr>
              <a:tr h="73205">
                <a:tc vMerge="1">
                  <a:txBody>
                    <a:bodyPr/>
                    <a:lstStyle/>
                    <a:p>
                      <a:endParaRPr lang="sv-SE"/>
                    </a:p>
                  </a:txBody>
                  <a:tcPr/>
                </a:tc>
                <a:tc gridSpan="2">
                  <a:txBody>
                    <a:bodyPr/>
                    <a:lstStyle/>
                    <a:p>
                      <a:pPr marL="0" marR="0">
                        <a:spcBef>
                          <a:spcPts val="0"/>
                        </a:spcBef>
                        <a:spcAft>
                          <a:spcPts val="0"/>
                        </a:spcAft>
                      </a:pPr>
                      <a:r>
                        <a:rPr lang="en-GB" sz="400">
                          <a:effectLst/>
                        </a:rPr>
                        <a:t>CDM Type</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a:txBody>
                    <a:bodyPr/>
                    <a:lstStyle/>
                    <a:p>
                      <a:pPr marL="0" marR="0" algn="ctr">
                        <a:spcBef>
                          <a:spcPts val="0"/>
                        </a:spcBef>
                        <a:spcAft>
                          <a:spcPts val="0"/>
                        </a:spcAft>
                      </a:pPr>
                      <a:r>
                        <a:rPr lang="en-GB" sz="400">
                          <a:effectLst/>
                        </a:rPr>
                        <a:t> </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3">
                  <a:txBody>
                    <a:bodyPr/>
                    <a:lstStyle/>
                    <a:p>
                      <a:pPr marL="0" marR="0" algn="ctr">
                        <a:spcBef>
                          <a:spcPts val="0"/>
                        </a:spcBef>
                        <a:spcAft>
                          <a:spcPts val="0"/>
                        </a:spcAft>
                      </a:pPr>
                      <a:r>
                        <a:rPr lang="en-GB" sz="400">
                          <a:effectLst/>
                        </a:rPr>
                        <a:t>No CDM</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2896080747"/>
                  </a:ext>
                </a:extLst>
              </a:tr>
              <a:tr h="73205">
                <a:tc vMerge="1">
                  <a:txBody>
                    <a:bodyPr/>
                    <a:lstStyle/>
                    <a:p>
                      <a:endParaRPr lang="sv-SE"/>
                    </a:p>
                  </a:txBody>
                  <a:tcPr/>
                </a:tc>
                <a:tc gridSpan="2">
                  <a:txBody>
                    <a:bodyPr/>
                    <a:lstStyle/>
                    <a:p>
                      <a:pPr marL="0" marR="0">
                        <a:spcBef>
                          <a:spcPts val="0"/>
                        </a:spcBef>
                        <a:spcAft>
                          <a:spcPts val="0"/>
                        </a:spcAft>
                      </a:pPr>
                      <a:r>
                        <a:rPr lang="en-GB" sz="400">
                          <a:effectLst/>
                        </a:rPr>
                        <a:t>Density (ρ)</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a:txBody>
                    <a:bodyPr/>
                    <a:lstStyle/>
                    <a:p>
                      <a:pPr marL="0" marR="0" algn="ctr">
                        <a:spcBef>
                          <a:spcPts val="0"/>
                        </a:spcBef>
                        <a:spcAft>
                          <a:spcPts val="0"/>
                        </a:spcAft>
                      </a:pPr>
                      <a:r>
                        <a:rPr lang="en-GB" sz="400">
                          <a:effectLst/>
                        </a:rPr>
                        <a:t> </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3">
                  <a:txBody>
                    <a:bodyPr/>
                    <a:lstStyle/>
                    <a:p>
                      <a:pPr marL="0" marR="0" algn="ctr">
                        <a:spcBef>
                          <a:spcPts val="0"/>
                        </a:spcBef>
                        <a:spcAft>
                          <a:spcPts val="0"/>
                        </a:spcAft>
                      </a:pPr>
                      <a:r>
                        <a:rPr lang="en-GB" sz="400">
                          <a:effectLst/>
                        </a:rPr>
                        <a:t>1</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1037443136"/>
                  </a:ext>
                </a:extLst>
              </a:tr>
              <a:tr h="146410">
                <a:tc vMerge="1">
                  <a:txBody>
                    <a:bodyPr/>
                    <a:lstStyle/>
                    <a:p>
                      <a:endParaRPr lang="sv-SE"/>
                    </a:p>
                  </a:txBody>
                  <a:tcPr/>
                </a:tc>
                <a:tc gridSpan="2">
                  <a:txBody>
                    <a:bodyPr/>
                    <a:lstStyle/>
                    <a:p>
                      <a:pPr marL="0" marR="0">
                        <a:spcBef>
                          <a:spcPts val="0"/>
                        </a:spcBef>
                        <a:spcAft>
                          <a:spcPts val="0"/>
                        </a:spcAft>
                      </a:pPr>
                      <a:r>
                        <a:rPr lang="en-US" sz="400">
                          <a:effectLst/>
                        </a:rPr>
                        <a:t>First subcarrier index in the PRB used for CSI-RS (k</a:t>
                      </a:r>
                      <a:r>
                        <a:rPr lang="en-US" sz="400" baseline="-25000">
                          <a:effectLst/>
                        </a:rPr>
                        <a:t>0</a:t>
                      </a:r>
                      <a:r>
                        <a:rPr lang="en-US" sz="400">
                          <a:effectLst/>
                        </a:rPr>
                        <a:t>)</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a:txBody>
                    <a:bodyPr/>
                    <a:lstStyle/>
                    <a:p>
                      <a:pPr marL="0" marR="0" algn="ctr">
                        <a:spcBef>
                          <a:spcPts val="0"/>
                        </a:spcBef>
                        <a:spcAft>
                          <a:spcPts val="0"/>
                        </a:spcAft>
                      </a:pPr>
                      <a:r>
                        <a:rPr lang="en-US" sz="400">
                          <a:effectLst/>
                        </a:rPr>
                        <a:t> </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3">
                  <a:txBody>
                    <a:bodyPr/>
                    <a:lstStyle/>
                    <a:p>
                      <a:pPr marL="0" marR="0" algn="ctr">
                        <a:spcBef>
                          <a:spcPts val="0"/>
                        </a:spcBef>
                        <a:spcAft>
                          <a:spcPts val="0"/>
                        </a:spcAft>
                      </a:pPr>
                      <a:r>
                        <a:rPr lang="en-GB" sz="400">
                          <a:effectLst/>
                        </a:rPr>
                        <a:t>Row 2,4</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250231917"/>
                  </a:ext>
                </a:extLst>
              </a:tr>
              <a:tr h="146410">
                <a:tc vMerge="1">
                  <a:txBody>
                    <a:bodyPr/>
                    <a:lstStyle/>
                    <a:p>
                      <a:endParaRPr lang="sv-SE"/>
                    </a:p>
                  </a:txBody>
                  <a:tcPr/>
                </a:tc>
                <a:tc gridSpan="2">
                  <a:txBody>
                    <a:bodyPr/>
                    <a:lstStyle/>
                    <a:p>
                      <a:pPr marL="0" marR="0">
                        <a:spcBef>
                          <a:spcPts val="0"/>
                        </a:spcBef>
                        <a:spcAft>
                          <a:spcPts val="0"/>
                        </a:spcAft>
                      </a:pPr>
                      <a:r>
                        <a:rPr lang="en-US" sz="400">
                          <a:effectLst/>
                        </a:rPr>
                        <a:t>First OFDM symbol in the PRB used for CSI-RS (l</a:t>
                      </a:r>
                      <a:r>
                        <a:rPr lang="en-US" sz="400" baseline="-25000">
                          <a:effectLst/>
                        </a:rPr>
                        <a:t>0</a:t>
                      </a:r>
                      <a:r>
                        <a:rPr lang="en-US" sz="400">
                          <a:effectLst/>
                        </a:rPr>
                        <a:t>)</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a:txBody>
                    <a:bodyPr/>
                    <a:lstStyle/>
                    <a:p>
                      <a:pPr marL="0" marR="0" algn="ctr">
                        <a:spcBef>
                          <a:spcPts val="0"/>
                        </a:spcBef>
                        <a:spcAft>
                          <a:spcPts val="0"/>
                        </a:spcAft>
                      </a:pPr>
                      <a:r>
                        <a:rPr lang="en-US" sz="400">
                          <a:effectLst/>
                        </a:rPr>
                        <a:t> </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3">
                  <a:txBody>
                    <a:bodyPr/>
                    <a:lstStyle/>
                    <a:p>
                      <a:pPr marL="0" marR="0" algn="ctr">
                        <a:spcBef>
                          <a:spcPts val="0"/>
                        </a:spcBef>
                        <a:spcAft>
                          <a:spcPts val="0"/>
                        </a:spcAft>
                      </a:pPr>
                      <a:r>
                        <a:rPr lang="en-GB" sz="400">
                          <a:effectLst/>
                        </a:rPr>
                        <a:t>9</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3723123708"/>
                  </a:ext>
                </a:extLst>
              </a:tr>
              <a:tr h="146410">
                <a:tc vMerge="1">
                  <a:txBody>
                    <a:bodyPr/>
                    <a:lstStyle/>
                    <a:p>
                      <a:endParaRPr lang="sv-SE"/>
                    </a:p>
                  </a:txBody>
                  <a:tcPr/>
                </a:tc>
                <a:tc gridSpan="2">
                  <a:txBody>
                    <a:bodyPr/>
                    <a:lstStyle/>
                    <a:p>
                      <a:pPr marL="0" marR="0">
                        <a:spcBef>
                          <a:spcPts val="0"/>
                        </a:spcBef>
                        <a:spcAft>
                          <a:spcPts val="0"/>
                        </a:spcAft>
                      </a:pPr>
                      <a:r>
                        <a:rPr lang="en-US" sz="400">
                          <a:effectLst/>
                        </a:rPr>
                        <a:t>CSI-RS</a:t>
                      </a:r>
                      <a:endParaRPr lang="sv-SE" sz="500">
                        <a:effectLst/>
                      </a:endParaRPr>
                    </a:p>
                    <a:p>
                      <a:pPr marL="0" marR="0">
                        <a:spcBef>
                          <a:spcPts val="0"/>
                        </a:spcBef>
                        <a:spcAft>
                          <a:spcPts val="0"/>
                        </a:spcAft>
                      </a:pPr>
                      <a:r>
                        <a:rPr lang="en-US" sz="400">
                          <a:effectLst/>
                        </a:rPr>
                        <a:t>periodicity and offset</a:t>
                      </a:r>
                      <a:endParaRPr lang="sv-SE" sz="500">
                        <a:effectLst/>
                        <a:latin typeface="Times New Roman" panose="02020603050405020304" pitchFamily="18" charset="0"/>
                        <a:ea typeface="SimSun" panose="02010600030101010101" pitchFamily="2" charset="-122"/>
                      </a:endParaRPr>
                    </a:p>
                  </a:txBody>
                  <a:tcPr marL="31380" marR="31380" marT="0" marB="0"/>
                </a:tc>
                <a:tc hMerge="1">
                  <a:txBody>
                    <a:bodyPr/>
                    <a:lstStyle/>
                    <a:p>
                      <a:endParaRPr lang="sv-SE"/>
                    </a:p>
                  </a:txBody>
                  <a:tcPr/>
                </a:tc>
                <a:tc>
                  <a:txBody>
                    <a:bodyPr/>
                    <a:lstStyle/>
                    <a:p>
                      <a:pPr marL="0" marR="0" algn="ctr">
                        <a:spcBef>
                          <a:spcPts val="0"/>
                        </a:spcBef>
                        <a:spcAft>
                          <a:spcPts val="0"/>
                        </a:spcAft>
                      </a:pPr>
                      <a:r>
                        <a:rPr lang="en-GB" sz="400">
                          <a:effectLst/>
                        </a:rPr>
                        <a:t>slot</a:t>
                      </a:r>
                      <a:endParaRPr lang="sv-SE" sz="500">
                        <a:effectLst/>
                        <a:latin typeface="Times New Roman" panose="02020603050405020304" pitchFamily="18" charset="0"/>
                        <a:ea typeface="SimSun" panose="02010600030101010101" pitchFamily="2" charset="-122"/>
                      </a:endParaRPr>
                    </a:p>
                  </a:txBody>
                  <a:tcPr marL="31380" marR="31380" marT="0" marB="0" anchor="ctr"/>
                </a:tc>
                <a:tc>
                  <a:txBody>
                    <a:bodyPr/>
                    <a:lstStyle/>
                    <a:p>
                      <a:pPr marL="0" marR="0" algn="ctr">
                        <a:spcBef>
                          <a:spcPts val="0"/>
                        </a:spcBef>
                        <a:spcAft>
                          <a:spcPts val="0"/>
                        </a:spcAft>
                      </a:pPr>
                      <a:r>
                        <a:rPr lang="en-GB" sz="400">
                          <a:effectLst/>
                        </a:rPr>
                        <a:t>5/1</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2">
                  <a:txBody>
                    <a:bodyPr/>
                    <a:lstStyle/>
                    <a:p>
                      <a:pPr marL="0" marR="0" algn="ctr">
                        <a:spcBef>
                          <a:spcPts val="0"/>
                        </a:spcBef>
                        <a:spcAft>
                          <a:spcPts val="0"/>
                        </a:spcAft>
                      </a:pPr>
                      <a:r>
                        <a:rPr lang="en-GB" sz="400">
                          <a:effectLst/>
                        </a:rPr>
                        <a:t>10/1</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extLst>
                  <a:ext uri="{0D108BD9-81ED-4DB2-BD59-A6C34878D82A}">
                    <a16:rowId xmlns:a16="http://schemas.microsoft.com/office/drawing/2014/main" val="127778791"/>
                  </a:ext>
                </a:extLst>
              </a:tr>
              <a:tr h="73205">
                <a:tc rowSpan="7">
                  <a:txBody>
                    <a:bodyPr/>
                    <a:lstStyle/>
                    <a:p>
                      <a:pPr marL="0" marR="0">
                        <a:spcBef>
                          <a:spcPts val="0"/>
                        </a:spcBef>
                        <a:spcAft>
                          <a:spcPts val="0"/>
                        </a:spcAft>
                      </a:pPr>
                      <a:r>
                        <a:rPr lang="en-US" sz="400">
                          <a:effectLst/>
                        </a:rPr>
                        <a:t>NZP CSI-RS for CSI acquisition</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2">
                  <a:txBody>
                    <a:bodyPr/>
                    <a:lstStyle/>
                    <a:p>
                      <a:pPr marL="0" marR="0">
                        <a:spcBef>
                          <a:spcPts val="0"/>
                        </a:spcBef>
                        <a:spcAft>
                          <a:spcPts val="0"/>
                        </a:spcAft>
                      </a:pPr>
                      <a:r>
                        <a:rPr lang="en-GB" sz="400">
                          <a:effectLst/>
                        </a:rPr>
                        <a:t>CSI-RS resource Type</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a:txBody>
                    <a:bodyPr/>
                    <a:lstStyle/>
                    <a:p>
                      <a:pPr marL="0" marR="0" algn="ctr">
                        <a:spcBef>
                          <a:spcPts val="0"/>
                        </a:spcBef>
                        <a:spcAft>
                          <a:spcPts val="0"/>
                        </a:spcAft>
                      </a:pPr>
                      <a:r>
                        <a:rPr lang="en-GB" sz="400">
                          <a:effectLst/>
                        </a:rPr>
                        <a:t> </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3">
                  <a:txBody>
                    <a:bodyPr/>
                    <a:lstStyle/>
                    <a:p>
                      <a:pPr marL="0" marR="0" algn="ctr">
                        <a:spcBef>
                          <a:spcPts val="0"/>
                        </a:spcBef>
                        <a:spcAft>
                          <a:spcPts val="0"/>
                        </a:spcAft>
                      </a:pPr>
                      <a:r>
                        <a:rPr lang="en-GB" sz="400">
                          <a:effectLst/>
                        </a:rPr>
                        <a:t>Periodic</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3106776868"/>
                  </a:ext>
                </a:extLst>
              </a:tr>
              <a:tr h="73205">
                <a:tc vMerge="1">
                  <a:txBody>
                    <a:bodyPr/>
                    <a:lstStyle/>
                    <a:p>
                      <a:endParaRPr lang="sv-SE"/>
                    </a:p>
                  </a:txBody>
                  <a:tcPr/>
                </a:tc>
                <a:tc gridSpan="2">
                  <a:txBody>
                    <a:bodyPr/>
                    <a:lstStyle/>
                    <a:p>
                      <a:pPr marL="0" marR="0">
                        <a:spcBef>
                          <a:spcPts val="0"/>
                        </a:spcBef>
                        <a:spcAft>
                          <a:spcPts val="0"/>
                        </a:spcAft>
                      </a:pPr>
                      <a:r>
                        <a:rPr lang="en-US" sz="400">
                          <a:effectLst/>
                        </a:rPr>
                        <a:t>Number of CSI-RS ports (X)</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a:txBody>
                    <a:bodyPr/>
                    <a:lstStyle/>
                    <a:p>
                      <a:pPr marL="0" marR="0" algn="ctr">
                        <a:spcBef>
                          <a:spcPts val="0"/>
                        </a:spcBef>
                        <a:spcAft>
                          <a:spcPts val="0"/>
                        </a:spcAft>
                      </a:pPr>
                      <a:r>
                        <a:rPr lang="en-US" sz="400">
                          <a:effectLst/>
                        </a:rPr>
                        <a:t> </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3">
                  <a:txBody>
                    <a:bodyPr/>
                    <a:lstStyle/>
                    <a:p>
                      <a:pPr marL="0" marR="0" algn="ctr">
                        <a:spcBef>
                          <a:spcPts val="0"/>
                        </a:spcBef>
                        <a:spcAft>
                          <a:spcPts val="0"/>
                        </a:spcAft>
                      </a:pPr>
                      <a:r>
                        <a:rPr lang="en-GB" sz="400">
                          <a:effectLst/>
                        </a:rPr>
                        <a:t>1</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2802464060"/>
                  </a:ext>
                </a:extLst>
              </a:tr>
              <a:tr h="73205">
                <a:tc vMerge="1">
                  <a:txBody>
                    <a:bodyPr/>
                    <a:lstStyle/>
                    <a:p>
                      <a:endParaRPr lang="sv-SE"/>
                    </a:p>
                  </a:txBody>
                  <a:tcPr/>
                </a:tc>
                <a:tc gridSpan="2">
                  <a:txBody>
                    <a:bodyPr/>
                    <a:lstStyle/>
                    <a:p>
                      <a:pPr marL="0" marR="0">
                        <a:spcBef>
                          <a:spcPts val="0"/>
                        </a:spcBef>
                        <a:spcAft>
                          <a:spcPts val="0"/>
                        </a:spcAft>
                      </a:pPr>
                      <a:r>
                        <a:rPr lang="en-GB" sz="400">
                          <a:effectLst/>
                        </a:rPr>
                        <a:t>CDM Type</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a:txBody>
                    <a:bodyPr/>
                    <a:lstStyle/>
                    <a:p>
                      <a:pPr marL="0" marR="0" algn="ctr">
                        <a:spcBef>
                          <a:spcPts val="0"/>
                        </a:spcBef>
                        <a:spcAft>
                          <a:spcPts val="0"/>
                        </a:spcAft>
                      </a:pPr>
                      <a:r>
                        <a:rPr lang="en-GB" sz="400">
                          <a:effectLst/>
                        </a:rPr>
                        <a:t> </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3">
                  <a:txBody>
                    <a:bodyPr/>
                    <a:lstStyle/>
                    <a:p>
                      <a:pPr marL="0" marR="0" algn="ctr">
                        <a:spcBef>
                          <a:spcPts val="0"/>
                        </a:spcBef>
                        <a:spcAft>
                          <a:spcPts val="0"/>
                        </a:spcAft>
                      </a:pPr>
                      <a:r>
                        <a:rPr lang="en-GB" sz="400">
                          <a:effectLst/>
                        </a:rPr>
                        <a:t>No CDM</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1042878889"/>
                  </a:ext>
                </a:extLst>
              </a:tr>
              <a:tr h="73205">
                <a:tc vMerge="1">
                  <a:txBody>
                    <a:bodyPr/>
                    <a:lstStyle/>
                    <a:p>
                      <a:endParaRPr lang="sv-SE"/>
                    </a:p>
                  </a:txBody>
                  <a:tcPr/>
                </a:tc>
                <a:tc gridSpan="2">
                  <a:txBody>
                    <a:bodyPr/>
                    <a:lstStyle/>
                    <a:p>
                      <a:pPr marL="0" marR="0">
                        <a:spcBef>
                          <a:spcPts val="0"/>
                        </a:spcBef>
                        <a:spcAft>
                          <a:spcPts val="0"/>
                        </a:spcAft>
                      </a:pPr>
                      <a:r>
                        <a:rPr lang="en-GB" sz="400">
                          <a:effectLst/>
                        </a:rPr>
                        <a:t>Density (ρ)</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a:txBody>
                    <a:bodyPr/>
                    <a:lstStyle/>
                    <a:p>
                      <a:pPr marL="0" marR="0" algn="ctr">
                        <a:spcBef>
                          <a:spcPts val="0"/>
                        </a:spcBef>
                        <a:spcAft>
                          <a:spcPts val="0"/>
                        </a:spcAft>
                      </a:pPr>
                      <a:r>
                        <a:rPr lang="en-GB" sz="400">
                          <a:effectLst/>
                        </a:rPr>
                        <a:t> </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3">
                  <a:txBody>
                    <a:bodyPr/>
                    <a:lstStyle/>
                    <a:p>
                      <a:pPr marL="0" marR="0" algn="ctr">
                        <a:spcBef>
                          <a:spcPts val="0"/>
                        </a:spcBef>
                        <a:spcAft>
                          <a:spcPts val="0"/>
                        </a:spcAft>
                      </a:pPr>
                      <a:r>
                        <a:rPr lang="en-GB" sz="400">
                          <a:effectLst/>
                        </a:rPr>
                        <a:t>3</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3349862301"/>
                  </a:ext>
                </a:extLst>
              </a:tr>
              <a:tr h="146410">
                <a:tc vMerge="1">
                  <a:txBody>
                    <a:bodyPr/>
                    <a:lstStyle/>
                    <a:p>
                      <a:endParaRPr lang="sv-SE"/>
                    </a:p>
                  </a:txBody>
                  <a:tcPr/>
                </a:tc>
                <a:tc gridSpan="2">
                  <a:txBody>
                    <a:bodyPr/>
                    <a:lstStyle/>
                    <a:p>
                      <a:pPr marL="0" marR="0">
                        <a:spcBef>
                          <a:spcPts val="0"/>
                        </a:spcBef>
                        <a:spcAft>
                          <a:spcPts val="0"/>
                        </a:spcAft>
                      </a:pPr>
                      <a:r>
                        <a:rPr lang="en-US" sz="400" dirty="0">
                          <a:effectLst/>
                        </a:rPr>
                        <a:t>First subcarrier index in the PRB used for CSI-RS (k</a:t>
                      </a:r>
                      <a:r>
                        <a:rPr lang="en-US" sz="400" baseline="-25000" dirty="0">
                          <a:effectLst/>
                        </a:rPr>
                        <a:t>0</a:t>
                      </a:r>
                      <a:r>
                        <a:rPr lang="en-US" sz="400" dirty="0">
                          <a:effectLst/>
                        </a:rPr>
                        <a:t>, k</a:t>
                      </a:r>
                      <a:r>
                        <a:rPr lang="en-US" sz="400" baseline="-25000" dirty="0">
                          <a:effectLst/>
                        </a:rPr>
                        <a:t>1</a:t>
                      </a:r>
                      <a:r>
                        <a:rPr lang="en-US" sz="400" dirty="0">
                          <a:effectLst/>
                        </a:rPr>
                        <a:t>)</a:t>
                      </a:r>
                      <a:endParaRPr lang="sv-SE" sz="500" dirty="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a:txBody>
                    <a:bodyPr/>
                    <a:lstStyle/>
                    <a:p>
                      <a:pPr marL="0" marR="0" algn="ctr">
                        <a:spcBef>
                          <a:spcPts val="0"/>
                        </a:spcBef>
                        <a:spcAft>
                          <a:spcPts val="0"/>
                        </a:spcAft>
                      </a:pPr>
                      <a:r>
                        <a:rPr lang="en-US" sz="400">
                          <a:effectLst/>
                        </a:rPr>
                        <a:t> </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3">
                  <a:txBody>
                    <a:bodyPr/>
                    <a:lstStyle/>
                    <a:p>
                      <a:pPr marL="0" marR="0" algn="ctr">
                        <a:spcBef>
                          <a:spcPts val="0"/>
                        </a:spcBef>
                        <a:spcAft>
                          <a:spcPts val="0"/>
                        </a:spcAft>
                      </a:pPr>
                      <a:r>
                        <a:rPr lang="en-GB" sz="400">
                          <a:effectLst/>
                        </a:rPr>
                        <a:t>Row 1,(0,-)</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2844733966"/>
                  </a:ext>
                </a:extLst>
              </a:tr>
              <a:tr h="146410">
                <a:tc vMerge="1">
                  <a:txBody>
                    <a:bodyPr/>
                    <a:lstStyle/>
                    <a:p>
                      <a:endParaRPr lang="sv-SE"/>
                    </a:p>
                  </a:txBody>
                  <a:tcPr/>
                </a:tc>
                <a:tc gridSpan="2">
                  <a:txBody>
                    <a:bodyPr/>
                    <a:lstStyle/>
                    <a:p>
                      <a:pPr marL="0" marR="0">
                        <a:spcBef>
                          <a:spcPts val="0"/>
                        </a:spcBef>
                        <a:spcAft>
                          <a:spcPts val="0"/>
                        </a:spcAft>
                      </a:pPr>
                      <a:r>
                        <a:rPr lang="en-US" sz="400">
                          <a:effectLst/>
                        </a:rPr>
                        <a:t>First OFDM symbol in the PRB used for CSI-RS (l</a:t>
                      </a:r>
                      <a:r>
                        <a:rPr lang="en-US" sz="400" baseline="-25000">
                          <a:effectLst/>
                        </a:rPr>
                        <a:t>0</a:t>
                      </a:r>
                      <a:r>
                        <a:rPr lang="en-US" sz="400">
                          <a:effectLst/>
                        </a:rPr>
                        <a:t>)</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a:txBody>
                    <a:bodyPr/>
                    <a:lstStyle/>
                    <a:p>
                      <a:pPr marL="0" marR="0" algn="ctr">
                        <a:spcBef>
                          <a:spcPts val="0"/>
                        </a:spcBef>
                        <a:spcAft>
                          <a:spcPts val="0"/>
                        </a:spcAft>
                      </a:pPr>
                      <a:r>
                        <a:rPr lang="en-US" sz="400">
                          <a:effectLst/>
                        </a:rPr>
                        <a:t> </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3">
                  <a:txBody>
                    <a:bodyPr/>
                    <a:lstStyle/>
                    <a:p>
                      <a:pPr marL="0" marR="0" algn="ctr">
                        <a:spcBef>
                          <a:spcPts val="0"/>
                        </a:spcBef>
                        <a:spcAft>
                          <a:spcPts val="0"/>
                        </a:spcAft>
                      </a:pPr>
                      <a:r>
                        <a:rPr lang="en-GB" sz="400">
                          <a:effectLst/>
                        </a:rPr>
                        <a:t>13</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2953977299"/>
                  </a:ext>
                </a:extLst>
              </a:tr>
              <a:tr h="146410">
                <a:tc vMerge="1">
                  <a:txBody>
                    <a:bodyPr/>
                    <a:lstStyle/>
                    <a:p>
                      <a:endParaRPr lang="sv-SE"/>
                    </a:p>
                  </a:txBody>
                  <a:tcPr/>
                </a:tc>
                <a:tc gridSpan="2">
                  <a:txBody>
                    <a:bodyPr/>
                    <a:lstStyle/>
                    <a:p>
                      <a:pPr marL="0" marR="0">
                        <a:spcBef>
                          <a:spcPts val="0"/>
                        </a:spcBef>
                        <a:spcAft>
                          <a:spcPts val="0"/>
                        </a:spcAft>
                      </a:pPr>
                      <a:r>
                        <a:rPr lang="en-US" sz="400">
                          <a:effectLst/>
                        </a:rPr>
                        <a:t>NZP CSI-RS-timeConfig</a:t>
                      </a:r>
                      <a:endParaRPr lang="sv-SE" sz="500">
                        <a:effectLst/>
                      </a:endParaRPr>
                    </a:p>
                    <a:p>
                      <a:pPr marL="0" marR="0">
                        <a:spcBef>
                          <a:spcPts val="0"/>
                        </a:spcBef>
                        <a:spcAft>
                          <a:spcPts val="0"/>
                        </a:spcAft>
                      </a:pPr>
                      <a:r>
                        <a:rPr lang="en-US" sz="400">
                          <a:effectLst/>
                        </a:rPr>
                        <a:t>periodicity and offset</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a:txBody>
                    <a:bodyPr/>
                    <a:lstStyle/>
                    <a:p>
                      <a:pPr marL="0" marR="0" algn="ctr">
                        <a:spcBef>
                          <a:spcPts val="0"/>
                        </a:spcBef>
                        <a:spcAft>
                          <a:spcPts val="0"/>
                        </a:spcAft>
                      </a:pPr>
                      <a:r>
                        <a:rPr lang="en-GB" sz="400">
                          <a:effectLst/>
                        </a:rPr>
                        <a:t>slot</a:t>
                      </a:r>
                      <a:endParaRPr lang="sv-SE" sz="500">
                        <a:effectLst/>
                        <a:latin typeface="Times New Roman" panose="02020603050405020304" pitchFamily="18" charset="0"/>
                        <a:ea typeface="SimSun" panose="02010600030101010101" pitchFamily="2" charset="-122"/>
                      </a:endParaRPr>
                    </a:p>
                  </a:txBody>
                  <a:tcPr marL="31380" marR="31380" marT="0" marB="0" anchor="ctr"/>
                </a:tc>
                <a:tc>
                  <a:txBody>
                    <a:bodyPr/>
                    <a:lstStyle/>
                    <a:p>
                      <a:pPr marL="0" marR="0" algn="ctr">
                        <a:spcBef>
                          <a:spcPts val="0"/>
                        </a:spcBef>
                        <a:spcAft>
                          <a:spcPts val="0"/>
                        </a:spcAft>
                      </a:pPr>
                      <a:r>
                        <a:rPr lang="en-GB" sz="400">
                          <a:effectLst/>
                        </a:rPr>
                        <a:t>5/1</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2">
                  <a:txBody>
                    <a:bodyPr/>
                    <a:lstStyle/>
                    <a:p>
                      <a:pPr marL="0" marR="0" algn="ctr">
                        <a:spcBef>
                          <a:spcPts val="0"/>
                        </a:spcBef>
                        <a:spcAft>
                          <a:spcPts val="0"/>
                        </a:spcAft>
                      </a:pPr>
                      <a:r>
                        <a:rPr lang="en-GB" sz="400">
                          <a:effectLst/>
                        </a:rPr>
                        <a:t>10/1</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extLst>
                  <a:ext uri="{0D108BD9-81ED-4DB2-BD59-A6C34878D82A}">
                    <a16:rowId xmlns:a16="http://schemas.microsoft.com/office/drawing/2014/main" val="1554525019"/>
                  </a:ext>
                </a:extLst>
              </a:tr>
              <a:tr h="73205">
                <a:tc rowSpan="4">
                  <a:txBody>
                    <a:bodyPr/>
                    <a:lstStyle/>
                    <a:p>
                      <a:pPr marL="0" marR="0">
                        <a:spcBef>
                          <a:spcPts val="0"/>
                        </a:spcBef>
                        <a:spcAft>
                          <a:spcPts val="0"/>
                        </a:spcAft>
                      </a:pPr>
                      <a:r>
                        <a:rPr lang="en-GB" sz="400">
                          <a:effectLst/>
                        </a:rPr>
                        <a:t>CSI-IM configuration</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2">
                  <a:txBody>
                    <a:bodyPr/>
                    <a:lstStyle/>
                    <a:p>
                      <a:pPr marL="0" marR="0">
                        <a:spcBef>
                          <a:spcPts val="0"/>
                        </a:spcBef>
                        <a:spcAft>
                          <a:spcPts val="0"/>
                        </a:spcAft>
                      </a:pPr>
                      <a:r>
                        <a:rPr lang="en-GB" sz="400">
                          <a:effectLst/>
                        </a:rPr>
                        <a:t>CSI-IM resource Type</a:t>
                      </a:r>
                      <a:endParaRPr lang="sv-SE" sz="500">
                        <a:effectLst/>
                        <a:latin typeface="Times New Roman" panose="02020603050405020304" pitchFamily="18" charset="0"/>
                        <a:ea typeface="SimSun" panose="02010600030101010101" pitchFamily="2" charset="-122"/>
                      </a:endParaRPr>
                    </a:p>
                  </a:txBody>
                  <a:tcPr marL="31380" marR="31380" marT="0" marB="0"/>
                </a:tc>
                <a:tc hMerge="1">
                  <a:txBody>
                    <a:bodyPr/>
                    <a:lstStyle/>
                    <a:p>
                      <a:endParaRPr lang="sv-SE"/>
                    </a:p>
                  </a:txBody>
                  <a:tcPr/>
                </a:tc>
                <a:tc>
                  <a:txBody>
                    <a:bodyPr/>
                    <a:lstStyle/>
                    <a:p>
                      <a:pPr marL="0" marR="0" algn="ctr">
                        <a:spcBef>
                          <a:spcPts val="0"/>
                        </a:spcBef>
                        <a:spcAft>
                          <a:spcPts val="0"/>
                        </a:spcAft>
                      </a:pPr>
                      <a:r>
                        <a:rPr lang="en-GB" sz="400">
                          <a:effectLst/>
                        </a:rPr>
                        <a:t> </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3">
                  <a:txBody>
                    <a:bodyPr/>
                    <a:lstStyle/>
                    <a:p>
                      <a:pPr marL="0" marR="0" algn="ctr">
                        <a:spcBef>
                          <a:spcPts val="0"/>
                        </a:spcBef>
                        <a:spcAft>
                          <a:spcPts val="0"/>
                        </a:spcAft>
                      </a:pPr>
                      <a:r>
                        <a:rPr lang="en-GB" sz="400">
                          <a:effectLst/>
                        </a:rPr>
                        <a:t>Periodic</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2342472253"/>
                  </a:ext>
                </a:extLst>
              </a:tr>
              <a:tr h="73205">
                <a:tc vMerge="1">
                  <a:txBody>
                    <a:bodyPr/>
                    <a:lstStyle/>
                    <a:p>
                      <a:endParaRPr lang="sv-SE"/>
                    </a:p>
                  </a:txBody>
                  <a:tcPr/>
                </a:tc>
                <a:tc gridSpan="2">
                  <a:txBody>
                    <a:bodyPr/>
                    <a:lstStyle/>
                    <a:p>
                      <a:pPr marL="0" marR="0">
                        <a:spcBef>
                          <a:spcPts val="0"/>
                        </a:spcBef>
                        <a:spcAft>
                          <a:spcPts val="0"/>
                        </a:spcAft>
                      </a:pPr>
                      <a:r>
                        <a:rPr lang="en-GB" sz="400">
                          <a:effectLst/>
                        </a:rPr>
                        <a:t>CSI-IM RE pattern</a:t>
                      </a:r>
                      <a:endParaRPr lang="sv-SE" sz="500">
                        <a:effectLst/>
                        <a:latin typeface="Times New Roman" panose="02020603050405020304" pitchFamily="18" charset="0"/>
                        <a:ea typeface="SimSun" panose="02010600030101010101" pitchFamily="2" charset="-122"/>
                      </a:endParaRPr>
                    </a:p>
                  </a:txBody>
                  <a:tcPr marL="31380" marR="31380" marT="0" marB="0"/>
                </a:tc>
                <a:tc hMerge="1">
                  <a:txBody>
                    <a:bodyPr/>
                    <a:lstStyle/>
                    <a:p>
                      <a:endParaRPr lang="sv-SE"/>
                    </a:p>
                  </a:txBody>
                  <a:tcPr/>
                </a:tc>
                <a:tc>
                  <a:txBody>
                    <a:bodyPr/>
                    <a:lstStyle/>
                    <a:p>
                      <a:pPr marL="0" marR="0" algn="ctr">
                        <a:spcBef>
                          <a:spcPts val="0"/>
                        </a:spcBef>
                        <a:spcAft>
                          <a:spcPts val="0"/>
                        </a:spcAft>
                      </a:pPr>
                      <a:r>
                        <a:rPr lang="en-GB" sz="400">
                          <a:effectLst/>
                        </a:rPr>
                        <a:t> </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3">
                  <a:txBody>
                    <a:bodyPr/>
                    <a:lstStyle/>
                    <a:p>
                      <a:pPr marL="0" marR="0" algn="ctr">
                        <a:spcBef>
                          <a:spcPts val="0"/>
                        </a:spcBef>
                        <a:spcAft>
                          <a:spcPts val="0"/>
                        </a:spcAft>
                      </a:pPr>
                      <a:r>
                        <a:rPr lang="en-GB" sz="400">
                          <a:effectLst/>
                        </a:rPr>
                        <a:t>0</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4238665024"/>
                  </a:ext>
                </a:extLst>
              </a:tr>
              <a:tr h="146410">
                <a:tc vMerge="1">
                  <a:txBody>
                    <a:bodyPr/>
                    <a:lstStyle/>
                    <a:p>
                      <a:endParaRPr lang="sv-SE"/>
                    </a:p>
                  </a:txBody>
                  <a:tcPr/>
                </a:tc>
                <a:tc gridSpan="2">
                  <a:txBody>
                    <a:bodyPr/>
                    <a:lstStyle/>
                    <a:p>
                      <a:pPr marL="0" marR="0">
                        <a:spcBef>
                          <a:spcPts val="0"/>
                        </a:spcBef>
                        <a:spcAft>
                          <a:spcPts val="0"/>
                        </a:spcAft>
                      </a:pPr>
                      <a:r>
                        <a:rPr lang="en-US" sz="400">
                          <a:effectLst/>
                        </a:rPr>
                        <a:t>CSI-IM Resource Mapping</a:t>
                      </a:r>
                      <a:endParaRPr lang="sv-SE" sz="500">
                        <a:effectLst/>
                      </a:endParaRPr>
                    </a:p>
                    <a:p>
                      <a:pPr marL="0" marR="0">
                        <a:spcBef>
                          <a:spcPts val="0"/>
                        </a:spcBef>
                        <a:spcAft>
                          <a:spcPts val="0"/>
                        </a:spcAft>
                      </a:pPr>
                      <a:r>
                        <a:rPr lang="en-US" sz="400">
                          <a:effectLst/>
                        </a:rPr>
                        <a:t>(k</a:t>
                      </a:r>
                      <a:r>
                        <a:rPr lang="en-US" sz="400" baseline="-25000">
                          <a:effectLst/>
                        </a:rPr>
                        <a:t>CSI-IM</a:t>
                      </a:r>
                      <a:r>
                        <a:rPr lang="en-US" sz="400">
                          <a:effectLst/>
                        </a:rPr>
                        <a:t>,l</a:t>
                      </a:r>
                      <a:r>
                        <a:rPr lang="en-US" sz="400" baseline="-25000">
                          <a:effectLst/>
                        </a:rPr>
                        <a:t>CSI-IM</a:t>
                      </a:r>
                      <a:r>
                        <a:rPr lang="en-US" sz="400">
                          <a:effectLst/>
                        </a:rPr>
                        <a:t>)</a:t>
                      </a:r>
                      <a:endParaRPr lang="sv-SE" sz="500">
                        <a:effectLst/>
                        <a:latin typeface="Times New Roman" panose="02020603050405020304" pitchFamily="18" charset="0"/>
                        <a:ea typeface="SimSun" panose="02010600030101010101" pitchFamily="2" charset="-122"/>
                      </a:endParaRPr>
                    </a:p>
                  </a:txBody>
                  <a:tcPr marL="31380" marR="31380" marT="0" marB="0"/>
                </a:tc>
                <a:tc hMerge="1">
                  <a:txBody>
                    <a:bodyPr/>
                    <a:lstStyle/>
                    <a:p>
                      <a:endParaRPr lang="sv-SE"/>
                    </a:p>
                  </a:txBody>
                  <a:tcPr/>
                </a:tc>
                <a:tc>
                  <a:txBody>
                    <a:bodyPr/>
                    <a:lstStyle/>
                    <a:p>
                      <a:pPr marL="0" marR="0" algn="ctr">
                        <a:spcBef>
                          <a:spcPts val="0"/>
                        </a:spcBef>
                        <a:spcAft>
                          <a:spcPts val="0"/>
                        </a:spcAft>
                      </a:pPr>
                      <a:r>
                        <a:rPr lang="en-US" sz="400">
                          <a:effectLst/>
                        </a:rPr>
                        <a:t> </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3">
                  <a:txBody>
                    <a:bodyPr/>
                    <a:lstStyle/>
                    <a:p>
                      <a:pPr marL="0" marR="0" algn="ctr">
                        <a:spcBef>
                          <a:spcPts val="0"/>
                        </a:spcBef>
                        <a:spcAft>
                          <a:spcPts val="0"/>
                        </a:spcAft>
                      </a:pPr>
                      <a:r>
                        <a:rPr lang="en-GB" sz="400">
                          <a:effectLst/>
                        </a:rPr>
                        <a:t>(4, 9)</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3369670469"/>
                  </a:ext>
                </a:extLst>
              </a:tr>
              <a:tr h="146410">
                <a:tc vMerge="1">
                  <a:txBody>
                    <a:bodyPr/>
                    <a:lstStyle/>
                    <a:p>
                      <a:endParaRPr lang="sv-SE"/>
                    </a:p>
                  </a:txBody>
                  <a:tcPr/>
                </a:tc>
                <a:tc gridSpan="2">
                  <a:txBody>
                    <a:bodyPr/>
                    <a:lstStyle/>
                    <a:p>
                      <a:pPr marL="0" marR="0">
                        <a:spcBef>
                          <a:spcPts val="0"/>
                        </a:spcBef>
                        <a:spcAft>
                          <a:spcPts val="0"/>
                        </a:spcAft>
                      </a:pPr>
                      <a:r>
                        <a:rPr lang="en-US" sz="400">
                          <a:effectLst/>
                        </a:rPr>
                        <a:t>CSI-IM timeConfig</a:t>
                      </a:r>
                      <a:endParaRPr lang="sv-SE" sz="500">
                        <a:effectLst/>
                      </a:endParaRPr>
                    </a:p>
                    <a:p>
                      <a:pPr marL="0" marR="0">
                        <a:spcBef>
                          <a:spcPts val="0"/>
                        </a:spcBef>
                        <a:spcAft>
                          <a:spcPts val="0"/>
                        </a:spcAft>
                      </a:pPr>
                      <a:r>
                        <a:rPr lang="en-US" sz="400">
                          <a:effectLst/>
                        </a:rPr>
                        <a:t>periodicity and offset</a:t>
                      </a:r>
                      <a:endParaRPr lang="sv-SE" sz="500">
                        <a:effectLst/>
                        <a:latin typeface="Times New Roman" panose="02020603050405020304" pitchFamily="18" charset="0"/>
                        <a:ea typeface="SimSun" panose="02010600030101010101" pitchFamily="2" charset="-122"/>
                      </a:endParaRPr>
                    </a:p>
                  </a:txBody>
                  <a:tcPr marL="31380" marR="31380" marT="0" marB="0"/>
                </a:tc>
                <a:tc hMerge="1">
                  <a:txBody>
                    <a:bodyPr/>
                    <a:lstStyle/>
                    <a:p>
                      <a:endParaRPr lang="sv-SE"/>
                    </a:p>
                  </a:txBody>
                  <a:tcPr/>
                </a:tc>
                <a:tc>
                  <a:txBody>
                    <a:bodyPr/>
                    <a:lstStyle/>
                    <a:p>
                      <a:pPr marL="0" marR="0" algn="ctr">
                        <a:spcBef>
                          <a:spcPts val="0"/>
                        </a:spcBef>
                        <a:spcAft>
                          <a:spcPts val="0"/>
                        </a:spcAft>
                      </a:pPr>
                      <a:r>
                        <a:rPr lang="en-GB" sz="400">
                          <a:effectLst/>
                        </a:rPr>
                        <a:t>slot</a:t>
                      </a:r>
                      <a:endParaRPr lang="sv-SE" sz="500">
                        <a:effectLst/>
                        <a:latin typeface="Times New Roman" panose="02020603050405020304" pitchFamily="18" charset="0"/>
                        <a:ea typeface="SimSun" panose="02010600030101010101" pitchFamily="2" charset="-122"/>
                      </a:endParaRPr>
                    </a:p>
                  </a:txBody>
                  <a:tcPr marL="31380" marR="31380" marT="0" marB="0" anchor="ctr"/>
                </a:tc>
                <a:tc>
                  <a:txBody>
                    <a:bodyPr/>
                    <a:lstStyle/>
                    <a:p>
                      <a:pPr marL="0" marR="0" algn="ctr">
                        <a:spcBef>
                          <a:spcPts val="0"/>
                        </a:spcBef>
                        <a:spcAft>
                          <a:spcPts val="0"/>
                        </a:spcAft>
                      </a:pPr>
                      <a:r>
                        <a:rPr lang="en-GB" sz="400">
                          <a:effectLst/>
                        </a:rPr>
                        <a:t>5/1</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2">
                  <a:txBody>
                    <a:bodyPr/>
                    <a:lstStyle/>
                    <a:p>
                      <a:pPr marL="0" marR="0" algn="ctr">
                        <a:spcBef>
                          <a:spcPts val="0"/>
                        </a:spcBef>
                        <a:spcAft>
                          <a:spcPts val="0"/>
                        </a:spcAft>
                      </a:pPr>
                      <a:r>
                        <a:rPr lang="en-GB" sz="400">
                          <a:effectLst/>
                        </a:rPr>
                        <a:t>10/1</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extLst>
                  <a:ext uri="{0D108BD9-81ED-4DB2-BD59-A6C34878D82A}">
                    <a16:rowId xmlns:a16="http://schemas.microsoft.com/office/drawing/2014/main" val="49003317"/>
                  </a:ext>
                </a:extLst>
              </a:tr>
              <a:tr h="73205">
                <a:tc gridSpan="3">
                  <a:txBody>
                    <a:bodyPr/>
                    <a:lstStyle/>
                    <a:p>
                      <a:pPr marL="0" marR="0">
                        <a:spcBef>
                          <a:spcPts val="0"/>
                        </a:spcBef>
                        <a:spcAft>
                          <a:spcPts val="0"/>
                        </a:spcAft>
                      </a:pPr>
                      <a:r>
                        <a:rPr lang="en-GB" sz="400">
                          <a:effectLst/>
                        </a:rPr>
                        <a:t>ReportConfigType</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tc>
                  <a:txBody>
                    <a:bodyPr/>
                    <a:lstStyle/>
                    <a:p>
                      <a:pPr marL="0" marR="0" algn="ctr">
                        <a:spcBef>
                          <a:spcPts val="0"/>
                        </a:spcBef>
                        <a:spcAft>
                          <a:spcPts val="0"/>
                        </a:spcAft>
                      </a:pPr>
                      <a:r>
                        <a:rPr lang="en-GB" sz="400">
                          <a:effectLst/>
                        </a:rPr>
                        <a:t> </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3">
                  <a:txBody>
                    <a:bodyPr/>
                    <a:lstStyle/>
                    <a:p>
                      <a:pPr marL="0" marR="0" algn="ctr">
                        <a:spcBef>
                          <a:spcPts val="0"/>
                        </a:spcBef>
                        <a:spcAft>
                          <a:spcPts val="0"/>
                        </a:spcAft>
                      </a:pPr>
                      <a:r>
                        <a:rPr lang="en-GB" sz="400">
                          <a:effectLst/>
                        </a:rPr>
                        <a:t>Periodic</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2686357364"/>
                  </a:ext>
                </a:extLst>
              </a:tr>
              <a:tr h="73205">
                <a:tc gridSpan="3">
                  <a:txBody>
                    <a:bodyPr/>
                    <a:lstStyle/>
                    <a:p>
                      <a:pPr marL="0" marR="0">
                        <a:spcBef>
                          <a:spcPts val="0"/>
                        </a:spcBef>
                        <a:spcAft>
                          <a:spcPts val="0"/>
                        </a:spcAft>
                      </a:pPr>
                      <a:r>
                        <a:rPr lang="en-GB" sz="400">
                          <a:effectLst/>
                        </a:rPr>
                        <a:t>CQI-table</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tc>
                  <a:txBody>
                    <a:bodyPr/>
                    <a:lstStyle/>
                    <a:p>
                      <a:pPr marL="0" marR="0" algn="ctr">
                        <a:spcBef>
                          <a:spcPts val="0"/>
                        </a:spcBef>
                        <a:spcAft>
                          <a:spcPts val="0"/>
                        </a:spcAft>
                      </a:pPr>
                      <a:r>
                        <a:rPr lang="en-GB" sz="400">
                          <a:effectLst/>
                        </a:rPr>
                        <a:t> </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3">
                  <a:txBody>
                    <a:bodyPr/>
                    <a:lstStyle/>
                    <a:p>
                      <a:pPr marL="0" marR="0" algn="ctr">
                        <a:spcBef>
                          <a:spcPts val="0"/>
                        </a:spcBef>
                        <a:spcAft>
                          <a:spcPts val="0"/>
                        </a:spcAft>
                      </a:pPr>
                      <a:r>
                        <a:rPr lang="en-GB" sz="400">
                          <a:effectLst/>
                        </a:rPr>
                        <a:t>Table 3</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2691539822"/>
                  </a:ext>
                </a:extLst>
              </a:tr>
              <a:tr h="73205">
                <a:tc gridSpan="3">
                  <a:txBody>
                    <a:bodyPr/>
                    <a:lstStyle/>
                    <a:p>
                      <a:pPr marL="0" marR="0">
                        <a:spcBef>
                          <a:spcPts val="0"/>
                        </a:spcBef>
                        <a:spcAft>
                          <a:spcPts val="0"/>
                        </a:spcAft>
                      </a:pPr>
                      <a:r>
                        <a:rPr lang="en-GB" sz="400">
                          <a:effectLst/>
                        </a:rPr>
                        <a:t>reportQuantity</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tc>
                  <a:txBody>
                    <a:bodyPr/>
                    <a:lstStyle/>
                    <a:p>
                      <a:pPr marL="0" marR="0" algn="ctr">
                        <a:spcBef>
                          <a:spcPts val="0"/>
                        </a:spcBef>
                        <a:spcAft>
                          <a:spcPts val="0"/>
                        </a:spcAft>
                      </a:pPr>
                      <a:r>
                        <a:rPr lang="en-GB" sz="400">
                          <a:effectLst/>
                        </a:rPr>
                        <a:t> </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3">
                  <a:txBody>
                    <a:bodyPr/>
                    <a:lstStyle/>
                    <a:p>
                      <a:pPr marL="0" marR="0" algn="ctr">
                        <a:spcBef>
                          <a:spcPts val="0"/>
                        </a:spcBef>
                        <a:spcAft>
                          <a:spcPts val="0"/>
                        </a:spcAft>
                      </a:pPr>
                      <a:r>
                        <a:rPr lang="en-GB" sz="400">
                          <a:effectLst/>
                        </a:rPr>
                        <a:t>cri-RI-PMI-CQI</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373759291"/>
                  </a:ext>
                </a:extLst>
              </a:tr>
              <a:tr h="73205">
                <a:tc gridSpan="3">
                  <a:txBody>
                    <a:bodyPr/>
                    <a:lstStyle/>
                    <a:p>
                      <a:pPr marL="0" marR="0">
                        <a:spcBef>
                          <a:spcPts val="0"/>
                        </a:spcBef>
                        <a:spcAft>
                          <a:spcPts val="0"/>
                        </a:spcAft>
                      </a:pPr>
                      <a:r>
                        <a:rPr lang="en-GB" sz="400">
                          <a:effectLst/>
                        </a:rPr>
                        <a:t>timeRestrictionForChannelMeasurements</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tc>
                  <a:txBody>
                    <a:bodyPr/>
                    <a:lstStyle/>
                    <a:p>
                      <a:pPr marL="0" marR="0" algn="ctr">
                        <a:spcBef>
                          <a:spcPts val="0"/>
                        </a:spcBef>
                        <a:spcAft>
                          <a:spcPts val="0"/>
                        </a:spcAft>
                      </a:pPr>
                      <a:r>
                        <a:rPr lang="en-GB" sz="400">
                          <a:effectLst/>
                        </a:rPr>
                        <a:t> </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3">
                  <a:txBody>
                    <a:bodyPr/>
                    <a:lstStyle/>
                    <a:p>
                      <a:pPr marL="0" marR="0" algn="ctr">
                        <a:spcBef>
                          <a:spcPts val="0"/>
                        </a:spcBef>
                        <a:spcAft>
                          <a:spcPts val="0"/>
                        </a:spcAft>
                      </a:pPr>
                      <a:r>
                        <a:rPr lang="en-GB" sz="400">
                          <a:effectLst/>
                        </a:rPr>
                        <a:t>Not configured</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1437179784"/>
                  </a:ext>
                </a:extLst>
              </a:tr>
              <a:tr h="73205">
                <a:tc gridSpan="3">
                  <a:txBody>
                    <a:bodyPr/>
                    <a:lstStyle/>
                    <a:p>
                      <a:pPr marL="0" marR="0">
                        <a:spcBef>
                          <a:spcPts val="0"/>
                        </a:spcBef>
                        <a:spcAft>
                          <a:spcPts val="0"/>
                        </a:spcAft>
                      </a:pPr>
                      <a:r>
                        <a:rPr lang="en-GB" sz="400">
                          <a:effectLst/>
                        </a:rPr>
                        <a:t>timeRestrictionForInterferenceMeasurements</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tc>
                  <a:txBody>
                    <a:bodyPr/>
                    <a:lstStyle/>
                    <a:p>
                      <a:pPr marL="0" marR="0" algn="ctr">
                        <a:spcBef>
                          <a:spcPts val="0"/>
                        </a:spcBef>
                        <a:spcAft>
                          <a:spcPts val="0"/>
                        </a:spcAft>
                      </a:pPr>
                      <a:r>
                        <a:rPr lang="en-GB" sz="400">
                          <a:effectLst/>
                        </a:rPr>
                        <a:t> </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3">
                  <a:txBody>
                    <a:bodyPr/>
                    <a:lstStyle/>
                    <a:p>
                      <a:pPr marL="0" marR="0" algn="ctr">
                        <a:spcBef>
                          <a:spcPts val="0"/>
                        </a:spcBef>
                        <a:spcAft>
                          <a:spcPts val="0"/>
                        </a:spcAft>
                      </a:pPr>
                      <a:r>
                        <a:rPr lang="en-GB" sz="400">
                          <a:effectLst/>
                        </a:rPr>
                        <a:t>Not configured</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4023341526"/>
                  </a:ext>
                </a:extLst>
              </a:tr>
              <a:tr h="73205">
                <a:tc gridSpan="3">
                  <a:txBody>
                    <a:bodyPr/>
                    <a:lstStyle/>
                    <a:p>
                      <a:pPr marL="0" marR="0">
                        <a:spcBef>
                          <a:spcPts val="0"/>
                        </a:spcBef>
                        <a:spcAft>
                          <a:spcPts val="0"/>
                        </a:spcAft>
                      </a:pPr>
                      <a:r>
                        <a:rPr lang="en-GB" sz="400">
                          <a:effectLst/>
                        </a:rPr>
                        <a:t>cqi-FormatIndicator</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tc>
                  <a:txBody>
                    <a:bodyPr/>
                    <a:lstStyle/>
                    <a:p>
                      <a:pPr marL="0" marR="0" algn="ctr">
                        <a:spcBef>
                          <a:spcPts val="0"/>
                        </a:spcBef>
                        <a:spcAft>
                          <a:spcPts val="0"/>
                        </a:spcAft>
                      </a:pPr>
                      <a:r>
                        <a:rPr lang="en-GB" sz="400">
                          <a:effectLst/>
                        </a:rPr>
                        <a:t> </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3">
                  <a:txBody>
                    <a:bodyPr/>
                    <a:lstStyle/>
                    <a:p>
                      <a:pPr marL="0" marR="0" algn="ctr">
                        <a:spcBef>
                          <a:spcPts val="0"/>
                        </a:spcBef>
                        <a:spcAft>
                          <a:spcPts val="0"/>
                        </a:spcAft>
                      </a:pPr>
                      <a:r>
                        <a:rPr lang="en-US" sz="400">
                          <a:effectLst/>
                        </a:rPr>
                        <a:t>Wide</a:t>
                      </a:r>
                      <a:r>
                        <a:rPr lang="en-GB" sz="400">
                          <a:effectLst/>
                        </a:rPr>
                        <a:t>band</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2900089296"/>
                  </a:ext>
                </a:extLst>
              </a:tr>
              <a:tr h="73205">
                <a:tc gridSpan="3">
                  <a:txBody>
                    <a:bodyPr/>
                    <a:lstStyle/>
                    <a:p>
                      <a:pPr marL="0" marR="0">
                        <a:spcBef>
                          <a:spcPts val="0"/>
                        </a:spcBef>
                        <a:spcAft>
                          <a:spcPts val="0"/>
                        </a:spcAft>
                      </a:pPr>
                      <a:r>
                        <a:rPr lang="en-GB" sz="400">
                          <a:effectLst/>
                        </a:rPr>
                        <a:t>pmi-FormatIndicator  </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tc>
                  <a:txBody>
                    <a:bodyPr/>
                    <a:lstStyle/>
                    <a:p>
                      <a:pPr marL="0" marR="0" algn="ctr">
                        <a:spcBef>
                          <a:spcPts val="0"/>
                        </a:spcBef>
                        <a:spcAft>
                          <a:spcPts val="0"/>
                        </a:spcAft>
                      </a:pPr>
                      <a:r>
                        <a:rPr lang="en-GB" sz="400">
                          <a:effectLst/>
                        </a:rPr>
                        <a:t> </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3">
                  <a:txBody>
                    <a:bodyPr/>
                    <a:lstStyle/>
                    <a:p>
                      <a:pPr marL="0" marR="0" algn="ctr">
                        <a:spcBef>
                          <a:spcPts val="0"/>
                        </a:spcBef>
                        <a:spcAft>
                          <a:spcPts val="0"/>
                        </a:spcAft>
                      </a:pPr>
                      <a:r>
                        <a:rPr lang="en-GB" sz="400">
                          <a:effectLst/>
                        </a:rPr>
                        <a:t>Wideband</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2706768459"/>
                  </a:ext>
                </a:extLst>
              </a:tr>
              <a:tr h="73205">
                <a:tc gridSpan="3">
                  <a:txBody>
                    <a:bodyPr/>
                    <a:lstStyle/>
                    <a:p>
                      <a:pPr marL="0" marR="0">
                        <a:spcBef>
                          <a:spcPts val="0"/>
                        </a:spcBef>
                        <a:spcAft>
                          <a:spcPts val="0"/>
                        </a:spcAft>
                      </a:pPr>
                      <a:r>
                        <a:rPr lang="en-GB" sz="400">
                          <a:effectLst/>
                        </a:rPr>
                        <a:t>Sub-band Size</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tc>
                  <a:txBody>
                    <a:bodyPr/>
                    <a:lstStyle/>
                    <a:p>
                      <a:pPr marL="0" marR="0" algn="ctr">
                        <a:spcBef>
                          <a:spcPts val="0"/>
                        </a:spcBef>
                        <a:spcAft>
                          <a:spcPts val="0"/>
                        </a:spcAft>
                      </a:pPr>
                      <a:r>
                        <a:rPr lang="en-GB" sz="400">
                          <a:effectLst/>
                        </a:rPr>
                        <a:t>RB</a:t>
                      </a:r>
                      <a:endParaRPr lang="sv-SE" sz="500">
                        <a:effectLst/>
                        <a:latin typeface="Times New Roman" panose="02020603050405020304" pitchFamily="18" charset="0"/>
                        <a:ea typeface="SimSun" panose="02010600030101010101" pitchFamily="2" charset="-122"/>
                      </a:endParaRPr>
                    </a:p>
                  </a:txBody>
                  <a:tcPr marL="31380" marR="31380" marT="0" marB="0" anchor="ctr"/>
                </a:tc>
                <a:tc>
                  <a:txBody>
                    <a:bodyPr/>
                    <a:lstStyle/>
                    <a:p>
                      <a:pPr marL="0" marR="0" algn="ctr">
                        <a:spcBef>
                          <a:spcPts val="0"/>
                        </a:spcBef>
                        <a:spcAft>
                          <a:spcPts val="0"/>
                        </a:spcAft>
                      </a:pPr>
                      <a:r>
                        <a:rPr lang="en-GB" sz="400">
                          <a:effectLst/>
                        </a:rPr>
                        <a:t>8</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2">
                  <a:txBody>
                    <a:bodyPr/>
                    <a:lstStyle/>
                    <a:p>
                      <a:pPr marL="0" marR="0" algn="ctr">
                        <a:spcBef>
                          <a:spcPts val="0"/>
                        </a:spcBef>
                        <a:spcAft>
                          <a:spcPts val="0"/>
                        </a:spcAft>
                      </a:pPr>
                      <a:r>
                        <a:rPr lang="en-GB" sz="400">
                          <a:effectLst/>
                        </a:rPr>
                        <a:t>16</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extLst>
                  <a:ext uri="{0D108BD9-81ED-4DB2-BD59-A6C34878D82A}">
                    <a16:rowId xmlns:a16="http://schemas.microsoft.com/office/drawing/2014/main" val="1497308713"/>
                  </a:ext>
                </a:extLst>
              </a:tr>
              <a:tr h="73205">
                <a:tc gridSpan="3">
                  <a:txBody>
                    <a:bodyPr/>
                    <a:lstStyle/>
                    <a:p>
                      <a:pPr marL="0" marR="0">
                        <a:spcBef>
                          <a:spcPts val="0"/>
                        </a:spcBef>
                        <a:spcAft>
                          <a:spcPts val="0"/>
                        </a:spcAft>
                      </a:pPr>
                      <a:r>
                        <a:rPr lang="en-GB" sz="400">
                          <a:effectLst/>
                        </a:rPr>
                        <a:t>Csi-ReportingBand</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tc>
                  <a:txBody>
                    <a:bodyPr/>
                    <a:lstStyle/>
                    <a:p>
                      <a:pPr marL="0" marR="0" algn="ctr">
                        <a:spcBef>
                          <a:spcPts val="0"/>
                        </a:spcBef>
                        <a:spcAft>
                          <a:spcPts val="0"/>
                        </a:spcAft>
                      </a:pPr>
                      <a:r>
                        <a:rPr lang="en-GB" sz="400">
                          <a:effectLst/>
                        </a:rPr>
                        <a:t> </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3">
                  <a:txBody>
                    <a:bodyPr/>
                    <a:lstStyle/>
                    <a:p>
                      <a:pPr marL="0" marR="0" algn="ctr">
                        <a:spcBef>
                          <a:spcPts val="0"/>
                        </a:spcBef>
                        <a:spcAft>
                          <a:spcPts val="0"/>
                        </a:spcAft>
                      </a:pPr>
                      <a:r>
                        <a:rPr lang="en-GB" sz="400">
                          <a:effectLst/>
                        </a:rPr>
                        <a:t>1111111</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3453028515"/>
                  </a:ext>
                </a:extLst>
              </a:tr>
              <a:tr h="73205">
                <a:tc gridSpan="3">
                  <a:txBody>
                    <a:bodyPr/>
                    <a:lstStyle/>
                    <a:p>
                      <a:pPr marL="0" marR="0">
                        <a:spcBef>
                          <a:spcPts val="0"/>
                        </a:spcBef>
                        <a:spcAft>
                          <a:spcPts val="0"/>
                        </a:spcAft>
                      </a:pPr>
                      <a:r>
                        <a:rPr lang="en-US" sz="400">
                          <a:effectLst/>
                        </a:rPr>
                        <a:t>CSI-Report periodicity and offset</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tc>
                  <a:txBody>
                    <a:bodyPr/>
                    <a:lstStyle/>
                    <a:p>
                      <a:pPr marL="0" marR="0" algn="ctr">
                        <a:spcBef>
                          <a:spcPts val="0"/>
                        </a:spcBef>
                        <a:spcAft>
                          <a:spcPts val="0"/>
                        </a:spcAft>
                      </a:pPr>
                      <a:r>
                        <a:rPr lang="en-GB" sz="400">
                          <a:effectLst/>
                        </a:rPr>
                        <a:t>slot</a:t>
                      </a:r>
                      <a:endParaRPr lang="sv-SE" sz="500">
                        <a:effectLst/>
                        <a:latin typeface="Times New Roman" panose="02020603050405020304" pitchFamily="18" charset="0"/>
                        <a:ea typeface="SimSun" panose="02010600030101010101" pitchFamily="2" charset="-122"/>
                      </a:endParaRPr>
                    </a:p>
                  </a:txBody>
                  <a:tcPr marL="31380" marR="31380" marT="0" marB="0" anchor="ctr"/>
                </a:tc>
                <a:tc>
                  <a:txBody>
                    <a:bodyPr/>
                    <a:lstStyle/>
                    <a:p>
                      <a:pPr marL="0" marR="0" algn="ctr">
                        <a:spcBef>
                          <a:spcPts val="0"/>
                        </a:spcBef>
                        <a:spcAft>
                          <a:spcPts val="0"/>
                        </a:spcAft>
                      </a:pPr>
                      <a:r>
                        <a:rPr lang="en-GB" sz="400">
                          <a:effectLst/>
                        </a:rPr>
                        <a:t>5/0</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2">
                  <a:txBody>
                    <a:bodyPr/>
                    <a:lstStyle/>
                    <a:p>
                      <a:pPr marL="0" marR="0" algn="ctr">
                        <a:spcBef>
                          <a:spcPts val="0"/>
                        </a:spcBef>
                        <a:spcAft>
                          <a:spcPts val="0"/>
                        </a:spcAft>
                      </a:pPr>
                      <a:r>
                        <a:rPr lang="en-GB" sz="400">
                          <a:effectLst/>
                        </a:rPr>
                        <a:t>10/9</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extLst>
                  <a:ext uri="{0D108BD9-81ED-4DB2-BD59-A6C34878D82A}">
                    <a16:rowId xmlns:a16="http://schemas.microsoft.com/office/drawing/2014/main" val="6646006"/>
                  </a:ext>
                </a:extLst>
              </a:tr>
              <a:tr h="73205">
                <a:tc gridSpan="3">
                  <a:txBody>
                    <a:bodyPr/>
                    <a:lstStyle/>
                    <a:p>
                      <a:pPr marL="0" marR="0">
                        <a:spcBef>
                          <a:spcPts val="0"/>
                        </a:spcBef>
                        <a:spcAft>
                          <a:spcPts val="0"/>
                        </a:spcAft>
                      </a:pPr>
                      <a:r>
                        <a:rPr lang="en-GB" sz="400">
                          <a:effectLst/>
                        </a:rPr>
                        <a:t>aperiodicTriggeringOffset</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tc>
                  <a:txBody>
                    <a:bodyPr/>
                    <a:lstStyle/>
                    <a:p>
                      <a:pPr marL="0" marR="0" algn="ctr">
                        <a:spcBef>
                          <a:spcPts val="0"/>
                        </a:spcBef>
                        <a:spcAft>
                          <a:spcPts val="0"/>
                        </a:spcAft>
                      </a:pPr>
                      <a:r>
                        <a:rPr lang="en-GB" sz="400">
                          <a:effectLst/>
                        </a:rPr>
                        <a:t> </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3">
                  <a:txBody>
                    <a:bodyPr/>
                    <a:lstStyle/>
                    <a:p>
                      <a:pPr marL="0" marR="0" algn="ctr">
                        <a:spcBef>
                          <a:spcPts val="0"/>
                        </a:spcBef>
                        <a:spcAft>
                          <a:spcPts val="0"/>
                        </a:spcAft>
                      </a:pPr>
                      <a:r>
                        <a:rPr lang="en-GB" sz="400">
                          <a:effectLst/>
                        </a:rPr>
                        <a:t>Not configured</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1577290626"/>
                  </a:ext>
                </a:extLst>
              </a:tr>
              <a:tr h="73205">
                <a:tc rowSpan="5" gridSpan="2">
                  <a:txBody>
                    <a:bodyPr/>
                    <a:lstStyle/>
                    <a:p>
                      <a:pPr marL="0" marR="0">
                        <a:spcBef>
                          <a:spcPts val="0"/>
                        </a:spcBef>
                        <a:spcAft>
                          <a:spcPts val="0"/>
                        </a:spcAft>
                      </a:pPr>
                      <a:r>
                        <a:rPr lang="en-GB" sz="400">
                          <a:effectLst/>
                        </a:rPr>
                        <a:t>Codebook configuration</a:t>
                      </a:r>
                      <a:endParaRPr lang="sv-SE" sz="500">
                        <a:effectLst/>
                        <a:latin typeface="Times New Roman" panose="02020603050405020304" pitchFamily="18" charset="0"/>
                        <a:ea typeface="SimSun" panose="02010600030101010101" pitchFamily="2" charset="-122"/>
                      </a:endParaRPr>
                    </a:p>
                  </a:txBody>
                  <a:tcPr marL="31380" marR="31380" marT="0" marB="0" anchor="ctr"/>
                </a:tc>
                <a:tc rowSpan="5" hMerge="1">
                  <a:txBody>
                    <a:bodyPr/>
                    <a:lstStyle/>
                    <a:p>
                      <a:endParaRPr lang="sv-SE"/>
                    </a:p>
                  </a:txBody>
                  <a:tcPr/>
                </a:tc>
                <a:tc>
                  <a:txBody>
                    <a:bodyPr/>
                    <a:lstStyle/>
                    <a:p>
                      <a:pPr marL="0" marR="0">
                        <a:spcBef>
                          <a:spcPts val="0"/>
                        </a:spcBef>
                        <a:spcAft>
                          <a:spcPts val="0"/>
                        </a:spcAft>
                      </a:pPr>
                      <a:r>
                        <a:rPr lang="en-GB" sz="400">
                          <a:effectLst/>
                        </a:rPr>
                        <a:t>Codebook Type</a:t>
                      </a:r>
                      <a:endParaRPr lang="sv-SE" sz="500">
                        <a:effectLst/>
                        <a:latin typeface="Times New Roman" panose="02020603050405020304" pitchFamily="18" charset="0"/>
                        <a:ea typeface="SimSun" panose="02010600030101010101" pitchFamily="2" charset="-122"/>
                      </a:endParaRPr>
                    </a:p>
                  </a:txBody>
                  <a:tcPr marL="31380" marR="31380" marT="0" marB="0"/>
                </a:tc>
                <a:tc>
                  <a:txBody>
                    <a:bodyPr/>
                    <a:lstStyle/>
                    <a:p>
                      <a:pPr marL="0" marR="0" algn="ctr">
                        <a:spcBef>
                          <a:spcPts val="0"/>
                        </a:spcBef>
                        <a:spcAft>
                          <a:spcPts val="0"/>
                        </a:spcAft>
                      </a:pPr>
                      <a:r>
                        <a:rPr lang="en-GB" sz="400">
                          <a:effectLst/>
                        </a:rPr>
                        <a:t> </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3">
                  <a:txBody>
                    <a:bodyPr/>
                    <a:lstStyle/>
                    <a:p>
                      <a:pPr marL="0" marR="0" algn="ctr">
                        <a:spcBef>
                          <a:spcPts val="0"/>
                        </a:spcBef>
                        <a:spcAft>
                          <a:spcPts val="0"/>
                        </a:spcAft>
                      </a:pPr>
                      <a:r>
                        <a:rPr lang="en-GB" sz="400">
                          <a:effectLst/>
                        </a:rPr>
                        <a:t>typeI-SinglePanel</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1287746029"/>
                  </a:ext>
                </a:extLst>
              </a:tr>
              <a:tr h="73205">
                <a:tc gridSpan="2" vMerge="1">
                  <a:txBody>
                    <a:bodyPr/>
                    <a:lstStyle/>
                    <a:p>
                      <a:endParaRPr lang="sv-SE"/>
                    </a:p>
                  </a:txBody>
                  <a:tcPr/>
                </a:tc>
                <a:tc hMerge="1" vMerge="1">
                  <a:txBody>
                    <a:bodyPr/>
                    <a:lstStyle/>
                    <a:p>
                      <a:endParaRPr lang="sv-SE"/>
                    </a:p>
                  </a:txBody>
                  <a:tcPr/>
                </a:tc>
                <a:tc>
                  <a:txBody>
                    <a:bodyPr/>
                    <a:lstStyle/>
                    <a:p>
                      <a:pPr marL="0" marR="0">
                        <a:spcBef>
                          <a:spcPts val="0"/>
                        </a:spcBef>
                        <a:spcAft>
                          <a:spcPts val="0"/>
                        </a:spcAft>
                      </a:pPr>
                      <a:r>
                        <a:rPr lang="en-GB" sz="400">
                          <a:effectLst/>
                        </a:rPr>
                        <a:t>Codebook Mode</a:t>
                      </a:r>
                      <a:endParaRPr lang="sv-SE" sz="500">
                        <a:effectLst/>
                        <a:latin typeface="Times New Roman" panose="02020603050405020304" pitchFamily="18" charset="0"/>
                        <a:ea typeface="SimSun" panose="02010600030101010101" pitchFamily="2" charset="-122"/>
                      </a:endParaRPr>
                    </a:p>
                  </a:txBody>
                  <a:tcPr marL="31380" marR="31380" marT="0" marB="0"/>
                </a:tc>
                <a:tc>
                  <a:txBody>
                    <a:bodyPr/>
                    <a:lstStyle/>
                    <a:p>
                      <a:pPr marL="0" marR="0" algn="ctr">
                        <a:spcBef>
                          <a:spcPts val="0"/>
                        </a:spcBef>
                        <a:spcAft>
                          <a:spcPts val="0"/>
                        </a:spcAft>
                      </a:pPr>
                      <a:r>
                        <a:rPr lang="en-GB" sz="400">
                          <a:effectLst/>
                        </a:rPr>
                        <a:t> </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3">
                  <a:txBody>
                    <a:bodyPr/>
                    <a:lstStyle/>
                    <a:p>
                      <a:pPr marL="0" marR="0" algn="ctr">
                        <a:spcBef>
                          <a:spcPts val="0"/>
                        </a:spcBef>
                        <a:spcAft>
                          <a:spcPts val="0"/>
                        </a:spcAft>
                      </a:pPr>
                      <a:r>
                        <a:rPr lang="en-GB" sz="400">
                          <a:effectLst/>
                        </a:rPr>
                        <a:t>1</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2846175346"/>
                  </a:ext>
                </a:extLst>
              </a:tr>
              <a:tr h="146410">
                <a:tc gridSpan="2" vMerge="1">
                  <a:txBody>
                    <a:bodyPr/>
                    <a:lstStyle/>
                    <a:p>
                      <a:endParaRPr lang="sv-SE"/>
                    </a:p>
                  </a:txBody>
                  <a:tcPr/>
                </a:tc>
                <a:tc hMerge="1" vMerge="1">
                  <a:txBody>
                    <a:bodyPr/>
                    <a:lstStyle/>
                    <a:p>
                      <a:endParaRPr lang="sv-SE"/>
                    </a:p>
                  </a:txBody>
                  <a:tcPr/>
                </a:tc>
                <a:tc>
                  <a:txBody>
                    <a:bodyPr/>
                    <a:lstStyle/>
                    <a:p>
                      <a:pPr marL="0" marR="0">
                        <a:spcBef>
                          <a:spcPts val="0"/>
                        </a:spcBef>
                        <a:spcAft>
                          <a:spcPts val="0"/>
                        </a:spcAft>
                      </a:pPr>
                      <a:r>
                        <a:rPr lang="en-GB" sz="400">
                          <a:effectLst/>
                        </a:rPr>
                        <a:t>(CodebookConfig-N1,CodebookConfig-N2)</a:t>
                      </a:r>
                      <a:endParaRPr lang="sv-SE" sz="500">
                        <a:effectLst/>
                        <a:latin typeface="Times New Roman" panose="02020603050405020304" pitchFamily="18" charset="0"/>
                        <a:ea typeface="SimSun" panose="02010600030101010101" pitchFamily="2" charset="-122"/>
                      </a:endParaRPr>
                    </a:p>
                  </a:txBody>
                  <a:tcPr marL="31380" marR="31380" marT="0" marB="0"/>
                </a:tc>
                <a:tc>
                  <a:txBody>
                    <a:bodyPr/>
                    <a:lstStyle/>
                    <a:p>
                      <a:pPr marL="0" marR="0" algn="ctr">
                        <a:spcBef>
                          <a:spcPts val="0"/>
                        </a:spcBef>
                        <a:spcAft>
                          <a:spcPts val="0"/>
                        </a:spcAft>
                      </a:pPr>
                      <a:r>
                        <a:rPr lang="en-GB" sz="400">
                          <a:effectLst/>
                        </a:rPr>
                        <a:t> </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3">
                  <a:txBody>
                    <a:bodyPr/>
                    <a:lstStyle/>
                    <a:p>
                      <a:pPr marL="0" marR="0" algn="ctr">
                        <a:spcBef>
                          <a:spcPts val="0"/>
                        </a:spcBef>
                        <a:spcAft>
                          <a:spcPts val="0"/>
                        </a:spcAft>
                      </a:pPr>
                      <a:r>
                        <a:rPr lang="en-GB" sz="400">
                          <a:effectLst/>
                        </a:rPr>
                        <a:t>Not configured</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627677934"/>
                  </a:ext>
                </a:extLst>
              </a:tr>
              <a:tr h="73205">
                <a:tc gridSpan="2" vMerge="1">
                  <a:txBody>
                    <a:bodyPr/>
                    <a:lstStyle/>
                    <a:p>
                      <a:endParaRPr lang="sv-SE"/>
                    </a:p>
                  </a:txBody>
                  <a:tcPr/>
                </a:tc>
                <a:tc hMerge="1" vMerge="1">
                  <a:txBody>
                    <a:bodyPr/>
                    <a:lstStyle/>
                    <a:p>
                      <a:endParaRPr lang="sv-SE"/>
                    </a:p>
                  </a:txBody>
                  <a:tcPr/>
                </a:tc>
                <a:tc>
                  <a:txBody>
                    <a:bodyPr/>
                    <a:lstStyle/>
                    <a:p>
                      <a:pPr marL="0" marR="0">
                        <a:spcBef>
                          <a:spcPts val="0"/>
                        </a:spcBef>
                        <a:spcAft>
                          <a:spcPts val="0"/>
                        </a:spcAft>
                      </a:pPr>
                      <a:r>
                        <a:rPr lang="en-GB" sz="400">
                          <a:effectLst/>
                        </a:rPr>
                        <a:t>CodebookSubsetRestriction</a:t>
                      </a:r>
                      <a:endParaRPr lang="sv-SE" sz="500">
                        <a:effectLst/>
                        <a:latin typeface="Times New Roman" panose="02020603050405020304" pitchFamily="18" charset="0"/>
                        <a:ea typeface="SimSun" panose="02010600030101010101" pitchFamily="2" charset="-122"/>
                      </a:endParaRPr>
                    </a:p>
                  </a:txBody>
                  <a:tcPr marL="31380" marR="31380" marT="0" marB="0"/>
                </a:tc>
                <a:tc>
                  <a:txBody>
                    <a:bodyPr/>
                    <a:lstStyle/>
                    <a:p>
                      <a:pPr marL="0" marR="0" algn="ctr">
                        <a:spcBef>
                          <a:spcPts val="0"/>
                        </a:spcBef>
                        <a:spcAft>
                          <a:spcPts val="0"/>
                        </a:spcAft>
                      </a:pPr>
                      <a:r>
                        <a:rPr lang="en-GB" sz="400">
                          <a:effectLst/>
                        </a:rPr>
                        <a:t> </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3">
                  <a:txBody>
                    <a:bodyPr/>
                    <a:lstStyle/>
                    <a:p>
                      <a:pPr marL="0" marR="0" algn="ctr">
                        <a:spcBef>
                          <a:spcPts val="0"/>
                        </a:spcBef>
                        <a:spcAft>
                          <a:spcPts val="0"/>
                        </a:spcAft>
                      </a:pPr>
                      <a:r>
                        <a:rPr lang="en-GB" sz="400">
                          <a:effectLst/>
                        </a:rPr>
                        <a:t>010000</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860437633"/>
                  </a:ext>
                </a:extLst>
              </a:tr>
              <a:tr h="73205">
                <a:tc gridSpan="2" vMerge="1">
                  <a:txBody>
                    <a:bodyPr/>
                    <a:lstStyle/>
                    <a:p>
                      <a:endParaRPr lang="sv-SE"/>
                    </a:p>
                  </a:txBody>
                  <a:tcPr/>
                </a:tc>
                <a:tc hMerge="1" vMerge="1">
                  <a:txBody>
                    <a:bodyPr/>
                    <a:lstStyle/>
                    <a:p>
                      <a:endParaRPr lang="sv-SE"/>
                    </a:p>
                  </a:txBody>
                  <a:tcPr/>
                </a:tc>
                <a:tc>
                  <a:txBody>
                    <a:bodyPr/>
                    <a:lstStyle/>
                    <a:p>
                      <a:pPr marL="0" marR="0">
                        <a:spcBef>
                          <a:spcPts val="0"/>
                        </a:spcBef>
                        <a:spcAft>
                          <a:spcPts val="0"/>
                        </a:spcAft>
                      </a:pPr>
                      <a:r>
                        <a:rPr lang="en-GB" sz="400">
                          <a:effectLst/>
                        </a:rPr>
                        <a:t>RI Restriction</a:t>
                      </a:r>
                      <a:endParaRPr lang="sv-SE" sz="500">
                        <a:effectLst/>
                        <a:latin typeface="Times New Roman" panose="02020603050405020304" pitchFamily="18" charset="0"/>
                        <a:ea typeface="SimSun" panose="02010600030101010101" pitchFamily="2" charset="-122"/>
                      </a:endParaRPr>
                    </a:p>
                  </a:txBody>
                  <a:tcPr marL="31380" marR="31380" marT="0" marB="0"/>
                </a:tc>
                <a:tc>
                  <a:txBody>
                    <a:bodyPr/>
                    <a:lstStyle/>
                    <a:p>
                      <a:pPr marL="0" marR="0" algn="ctr">
                        <a:spcBef>
                          <a:spcPts val="0"/>
                        </a:spcBef>
                        <a:spcAft>
                          <a:spcPts val="0"/>
                        </a:spcAft>
                      </a:pPr>
                      <a:r>
                        <a:rPr lang="en-GB" sz="400">
                          <a:effectLst/>
                        </a:rPr>
                        <a:t> </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3">
                  <a:txBody>
                    <a:bodyPr/>
                    <a:lstStyle/>
                    <a:p>
                      <a:pPr marL="0" marR="0" algn="ctr">
                        <a:spcBef>
                          <a:spcPts val="0"/>
                        </a:spcBef>
                        <a:spcAft>
                          <a:spcPts val="0"/>
                        </a:spcAft>
                      </a:pPr>
                      <a:r>
                        <a:rPr lang="en-GB" sz="400">
                          <a:effectLst/>
                        </a:rPr>
                        <a:t>00000001</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3316577516"/>
                  </a:ext>
                </a:extLst>
              </a:tr>
              <a:tr h="73205">
                <a:tc gridSpan="3">
                  <a:txBody>
                    <a:bodyPr/>
                    <a:lstStyle/>
                    <a:p>
                      <a:pPr marL="0" marR="0">
                        <a:spcBef>
                          <a:spcPts val="0"/>
                        </a:spcBef>
                        <a:spcAft>
                          <a:spcPts val="0"/>
                        </a:spcAft>
                      </a:pPr>
                      <a:r>
                        <a:rPr lang="en-US" sz="400">
                          <a:effectLst/>
                        </a:rPr>
                        <a:t>Physical channel for CSI report</a:t>
                      </a:r>
                      <a:endParaRPr lang="sv-SE" sz="500">
                        <a:effectLst/>
                        <a:latin typeface="Times New Roman" panose="02020603050405020304" pitchFamily="18" charset="0"/>
                        <a:ea typeface="SimSun" panose="02010600030101010101" pitchFamily="2" charset="-122"/>
                      </a:endParaRPr>
                    </a:p>
                  </a:txBody>
                  <a:tcPr marL="31380" marR="31380" marT="0" marB="0"/>
                </a:tc>
                <a:tc hMerge="1">
                  <a:txBody>
                    <a:bodyPr/>
                    <a:lstStyle/>
                    <a:p>
                      <a:endParaRPr lang="sv-SE"/>
                    </a:p>
                  </a:txBody>
                  <a:tcPr/>
                </a:tc>
                <a:tc hMerge="1">
                  <a:txBody>
                    <a:bodyPr/>
                    <a:lstStyle/>
                    <a:p>
                      <a:endParaRPr lang="sv-SE"/>
                    </a:p>
                  </a:txBody>
                  <a:tcPr/>
                </a:tc>
                <a:tc>
                  <a:txBody>
                    <a:bodyPr/>
                    <a:lstStyle/>
                    <a:p>
                      <a:pPr marL="0" marR="0" algn="ctr">
                        <a:spcBef>
                          <a:spcPts val="0"/>
                        </a:spcBef>
                        <a:spcAft>
                          <a:spcPts val="0"/>
                        </a:spcAft>
                      </a:pPr>
                      <a:r>
                        <a:rPr lang="en-US" sz="400">
                          <a:effectLst/>
                        </a:rPr>
                        <a:t> </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3">
                  <a:txBody>
                    <a:bodyPr/>
                    <a:lstStyle/>
                    <a:p>
                      <a:pPr marL="0" marR="0" algn="ctr">
                        <a:spcBef>
                          <a:spcPts val="0"/>
                        </a:spcBef>
                        <a:spcAft>
                          <a:spcPts val="0"/>
                        </a:spcAft>
                      </a:pPr>
                      <a:r>
                        <a:rPr lang="en-GB" sz="400">
                          <a:effectLst/>
                        </a:rPr>
                        <a:t>PUCCH</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266479882"/>
                  </a:ext>
                </a:extLst>
              </a:tr>
              <a:tr h="73205">
                <a:tc gridSpan="3">
                  <a:txBody>
                    <a:bodyPr/>
                    <a:lstStyle/>
                    <a:p>
                      <a:pPr marL="0" marR="0">
                        <a:spcBef>
                          <a:spcPts val="0"/>
                        </a:spcBef>
                        <a:spcAft>
                          <a:spcPts val="0"/>
                        </a:spcAft>
                      </a:pPr>
                      <a:r>
                        <a:rPr lang="en-GB" sz="400">
                          <a:effectLst/>
                        </a:rPr>
                        <a:t>CQI/RI/PMI delay </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tc>
                  <a:txBody>
                    <a:bodyPr/>
                    <a:lstStyle/>
                    <a:p>
                      <a:pPr marL="0" marR="0" algn="ctr">
                        <a:spcBef>
                          <a:spcPts val="0"/>
                        </a:spcBef>
                        <a:spcAft>
                          <a:spcPts val="0"/>
                        </a:spcAft>
                      </a:pPr>
                      <a:r>
                        <a:rPr lang="en-GB" sz="400">
                          <a:effectLst/>
                        </a:rPr>
                        <a:t>ms</a:t>
                      </a:r>
                      <a:endParaRPr lang="sv-SE" sz="500">
                        <a:effectLst/>
                        <a:latin typeface="Times New Roman" panose="02020603050405020304" pitchFamily="18" charset="0"/>
                        <a:ea typeface="SimSun" panose="02010600030101010101" pitchFamily="2" charset="-122"/>
                      </a:endParaRPr>
                    </a:p>
                  </a:txBody>
                  <a:tcPr marL="31380" marR="31380" marT="0" marB="0" anchor="ctr"/>
                </a:tc>
                <a:tc>
                  <a:txBody>
                    <a:bodyPr/>
                    <a:lstStyle/>
                    <a:p>
                      <a:pPr marL="0" marR="0" algn="ctr">
                        <a:spcBef>
                          <a:spcPts val="0"/>
                        </a:spcBef>
                        <a:spcAft>
                          <a:spcPts val="0"/>
                        </a:spcAft>
                      </a:pPr>
                      <a:r>
                        <a:rPr lang="en-GB" sz="400">
                          <a:effectLst/>
                        </a:rPr>
                        <a:t>8</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2">
                  <a:txBody>
                    <a:bodyPr/>
                    <a:lstStyle/>
                    <a:p>
                      <a:pPr marL="0" marR="0" algn="ctr">
                        <a:spcBef>
                          <a:spcPts val="0"/>
                        </a:spcBef>
                        <a:spcAft>
                          <a:spcPts val="0"/>
                        </a:spcAft>
                      </a:pPr>
                      <a:r>
                        <a:rPr lang="en-GB" sz="400">
                          <a:effectLst/>
                        </a:rPr>
                        <a:t>9.5</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extLst>
                  <a:ext uri="{0D108BD9-81ED-4DB2-BD59-A6C34878D82A}">
                    <a16:rowId xmlns:a16="http://schemas.microsoft.com/office/drawing/2014/main" val="2227859765"/>
                  </a:ext>
                </a:extLst>
              </a:tr>
              <a:tr h="73205">
                <a:tc gridSpan="3">
                  <a:txBody>
                    <a:bodyPr/>
                    <a:lstStyle/>
                    <a:p>
                      <a:pPr marL="0" marR="0">
                        <a:spcBef>
                          <a:spcPts val="0"/>
                        </a:spcBef>
                        <a:spcAft>
                          <a:spcPts val="0"/>
                        </a:spcAft>
                      </a:pPr>
                      <a:r>
                        <a:rPr lang="en-US" sz="400">
                          <a:effectLst/>
                        </a:rPr>
                        <a:t>Maximum number of HARQ transmission</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tc>
                  <a:txBody>
                    <a:bodyPr/>
                    <a:lstStyle/>
                    <a:p>
                      <a:pPr marL="0" marR="0" algn="ctr">
                        <a:spcBef>
                          <a:spcPts val="0"/>
                        </a:spcBef>
                        <a:spcAft>
                          <a:spcPts val="0"/>
                        </a:spcAft>
                      </a:pPr>
                      <a:r>
                        <a:rPr lang="en-US" sz="400">
                          <a:effectLst/>
                        </a:rPr>
                        <a:t> </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3">
                  <a:txBody>
                    <a:bodyPr/>
                    <a:lstStyle/>
                    <a:p>
                      <a:pPr marL="0" marR="0" algn="ctr">
                        <a:spcBef>
                          <a:spcPts val="0"/>
                        </a:spcBef>
                        <a:spcAft>
                          <a:spcPts val="0"/>
                        </a:spcAft>
                      </a:pPr>
                      <a:r>
                        <a:rPr lang="en-GB" sz="400">
                          <a:effectLst/>
                        </a:rPr>
                        <a:t>1</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1956166519"/>
                  </a:ext>
                </a:extLst>
              </a:tr>
              <a:tr h="73205">
                <a:tc gridSpan="3">
                  <a:txBody>
                    <a:bodyPr/>
                    <a:lstStyle/>
                    <a:p>
                      <a:pPr marL="0" marR="0">
                        <a:spcBef>
                          <a:spcPts val="0"/>
                        </a:spcBef>
                        <a:spcAft>
                          <a:spcPts val="0"/>
                        </a:spcAft>
                      </a:pPr>
                      <a:r>
                        <a:rPr lang="en-GB" sz="400">
                          <a:effectLst/>
                        </a:rPr>
                        <a:t>Target BLER</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tc>
                  <a:txBody>
                    <a:bodyPr/>
                    <a:lstStyle/>
                    <a:p>
                      <a:pPr marL="0" marR="0" algn="ctr">
                        <a:spcBef>
                          <a:spcPts val="0"/>
                        </a:spcBef>
                        <a:spcAft>
                          <a:spcPts val="0"/>
                        </a:spcAft>
                      </a:pPr>
                      <a:r>
                        <a:rPr lang="en-GB" sz="400">
                          <a:effectLst/>
                        </a:rPr>
                        <a:t> </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3">
                  <a:txBody>
                    <a:bodyPr/>
                    <a:lstStyle/>
                    <a:p>
                      <a:pPr marL="0" marR="0" algn="ctr">
                        <a:spcBef>
                          <a:spcPts val="0"/>
                        </a:spcBef>
                        <a:spcAft>
                          <a:spcPts val="0"/>
                        </a:spcAft>
                      </a:pPr>
                      <a:r>
                        <a:rPr lang="en-GB" sz="400">
                          <a:effectLst/>
                        </a:rPr>
                        <a:t>10^-5</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1677898589"/>
                  </a:ext>
                </a:extLst>
              </a:tr>
              <a:tr h="177764">
                <a:tc gridSpan="3">
                  <a:txBody>
                    <a:bodyPr/>
                    <a:lstStyle/>
                    <a:p>
                      <a:pPr marL="0" marR="0">
                        <a:spcBef>
                          <a:spcPts val="0"/>
                        </a:spcBef>
                        <a:spcAft>
                          <a:spcPts val="0"/>
                        </a:spcAft>
                      </a:pPr>
                      <a:r>
                        <a:rPr lang="en-GB" sz="400">
                          <a:effectLst/>
                        </a:rPr>
                        <a:t>PBCH</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tc>
                  <a:txBody>
                    <a:bodyPr/>
                    <a:lstStyle/>
                    <a:p>
                      <a:pPr marL="0" marR="0" algn="ctr">
                        <a:spcBef>
                          <a:spcPts val="0"/>
                        </a:spcBef>
                        <a:spcAft>
                          <a:spcPts val="0"/>
                        </a:spcAft>
                      </a:pPr>
                      <a:r>
                        <a:rPr lang="en-GB" sz="400">
                          <a:effectLst/>
                        </a:rPr>
                        <a:t> </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3">
                  <a:txBody>
                    <a:bodyPr/>
                    <a:lstStyle/>
                    <a:p>
                      <a:pPr marL="0" marR="0" algn="ctr">
                        <a:spcBef>
                          <a:spcPts val="0"/>
                        </a:spcBef>
                        <a:spcAft>
                          <a:spcPts val="0"/>
                        </a:spcAft>
                      </a:pPr>
                      <a:r>
                        <a:rPr lang="en-GB" sz="500">
                          <a:effectLst/>
                        </a:rPr>
                        <a:t>slot#0 per 20ms periodicity</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3428073401"/>
                  </a:ext>
                </a:extLst>
              </a:tr>
              <a:tr h="88883">
                <a:tc gridSpan="3">
                  <a:txBody>
                    <a:bodyPr/>
                    <a:lstStyle/>
                    <a:p>
                      <a:pPr marL="0" marR="0">
                        <a:spcBef>
                          <a:spcPts val="0"/>
                        </a:spcBef>
                        <a:spcAft>
                          <a:spcPts val="0"/>
                        </a:spcAft>
                      </a:pPr>
                      <a:r>
                        <a:rPr lang="en-GB" sz="400">
                          <a:effectLst/>
                        </a:rPr>
                        <a:t>PT-RS</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tc>
                  <a:txBody>
                    <a:bodyPr/>
                    <a:lstStyle/>
                    <a:p>
                      <a:pPr marL="0" marR="0" algn="ctr">
                        <a:spcBef>
                          <a:spcPts val="0"/>
                        </a:spcBef>
                        <a:spcAft>
                          <a:spcPts val="0"/>
                        </a:spcAft>
                      </a:pPr>
                      <a:r>
                        <a:rPr lang="en-GB" sz="400">
                          <a:effectLst/>
                        </a:rPr>
                        <a:t> </a:t>
                      </a:r>
                      <a:endParaRPr lang="sv-SE" sz="500">
                        <a:effectLst/>
                        <a:latin typeface="Times New Roman" panose="02020603050405020304" pitchFamily="18" charset="0"/>
                        <a:ea typeface="SimSun" panose="02010600030101010101" pitchFamily="2" charset="-122"/>
                      </a:endParaRPr>
                    </a:p>
                  </a:txBody>
                  <a:tcPr marL="31380" marR="31380" marT="0" marB="0" anchor="ctr"/>
                </a:tc>
                <a:tc gridSpan="3">
                  <a:txBody>
                    <a:bodyPr/>
                    <a:lstStyle/>
                    <a:p>
                      <a:pPr marL="0" marR="0" algn="ctr">
                        <a:spcBef>
                          <a:spcPts val="0"/>
                        </a:spcBef>
                        <a:spcAft>
                          <a:spcPts val="0"/>
                        </a:spcAft>
                      </a:pPr>
                      <a:r>
                        <a:rPr lang="en-GB" sz="500">
                          <a:effectLst/>
                        </a:rPr>
                        <a:t>Disabled</a:t>
                      </a:r>
                      <a:endParaRPr lang="sv-SE" sz="500">
                        <a:effectLst/>
                        <a:latin typeface="Times New Roman" panose="02020603050405020304" pitchFamily="18" charset="0"/>
                        <a:ea typeface="SimSun" panose="02010600030101010101" pitchFamily="2" charset="-122"/>
                      </a:endParaRPr>
                    </a:p>
                  </a:txBody>
                  <a:tcPr marL="31380" marR="31380" marT="0" marB="0" anchor="ct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3183633743"/>
                  </a:ext>
                </a:extLst>
              </a:tr>
              <a:tr h="73205">
                <a:tc gridSpan="7">
                  <a:txBody>
                    <a:bodyPr/>
                    <a:lstStyle/>
                    <a:p>
                      <a:pPr marL="540385" marR="0" indent="-540385">
                        <a:spcBef>
                          <a:spcPts val="0"/>
                        </a:spcBef>
                        <a:spcAft>
                          <a:spcPts val="0"/>
                        </a:spcAft>
                      </a:pPr>
                      <a:r>
                        <a:rPr lang="x-none" sz="400" dirty="0">
                          <a:effectLst/>
                        </a:rPr>
                        <a:t>PDSCH is not scheduled on slots containing CSI-RS or slots which are not full DL</a:t>
                      </a:r>
                      <a:endParaRPr lang="sv-SE" sz="400" dirty="0">
                        <a:effectLst/>
                        <a:latin typeface="Arial" panose="020B0604020202020204" pitchFamily="34" charset="0"/>
                        <a:ea typeface="SimSun" panose="02010600030101010101" pitchFamily="2" charset="-122"/>
                        <a:cs typeface="Times New Roman" panose="02020603050405020304" pitchFamily="18" charset="0"/>
                      </a:endParaRPr>
                    </a:p>
                  </a:txBody>
                  <a:tcPr marL="31380" marR="31380" marT="0" marB="0" anchor="ct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3007315734"/>
                  </a:ext>
                </a:extLst>
              </a:tr>
            </a:tbl>
          </a:graphicData>
        </a:graphic>
      </p:graphicFrame>
    </p:spTree>
    <p:extLst>
      <p:ext uri="{BB962C8B-B14F-4D97-AF65-F5344CB8AC3E}">
        <p14:creationId xmlns:p14="http://schemas.microsoft.com/office/powerpoint/2010/main" val="6019437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8866D3-DCD6-41AC-89F5-2EBB8C50A86E}"/>
              </a:ext>
            </a:extLst>
          </p:cNvPr>
          <p:cNvSpPr>
            <a:spLocks noGrp="1"/>
          </p:cNvSpPr>
          <p:nvPr>
            <p:ph type="title"/>
          </p:nvPr>
        </p:nvSpPr>
        <p:spPr/>
        <p:txBody>
          <a:bodyPr/>
          <a:lstStyle/>
          <a:p>
            <a:r>
              <a:rPr lang="sv-SE" dirty="0"/>
              <a:t>Open issues (CQI)</a:t>
            </a:r>
          </a:p>
        </p:txBody>
      </p:sp>
      <p:sp>
        <p:nvSpPr>
          <p:cNvPr id="3" name="Content Placeholder 2">
            <a:extLst>
              <a:ext uri="{FF2B5EF4-FFF2-40B4-BE49-F238E27FC236}">
                <a16:creationId xmlns:a16="http://schemas.microsoft.com/office/drawing/2014/main" id="{DE852D5D-0C65-4354-A1D0-81F2FFBCBE1A}"/>
              </a:ext>
            </a:extLst>
          </p:cNvPr>
          <p:cNvSpPr>
            <a:spLocks noGrp="1"/>
          </p:cNvSpPr>
          <p:nvPr>
            <p:ph idx="1"/>
          </p:nvPr>
        </p:nvSpPr>
        <p:spPr/>
        <p:txBody>
          <a:bodyPr>
            <a:normAutofit fontScale="55000" lnSpcReduction="20000"/>
          </a:bodyPr>
          <a:lstStyle/>
          <a:p>
            <a:r>
              <a:rPr lang="en-GB" dirty="0"/>
              <a:t>Issue 1 Confidence level and X: </a:t>
            </a:r>
            <a:endParaRPr lang="sv-SE" dirty="0"/>
          </a:p>
          <a:p>
            <a:pPr lvl="1" hangingPunct="0"/>
            <a:r>
              <a:rPr lang="en-GB" dirty="0"/>
              <a:t>Op1: 98.6% Confidence level with X = 0 dB </a:t>
            </a:r>
            <a:endParaRPr lang="sv-SE" dirty="0"/>
          </a:p>
          <a:p>
            <a:pPr lvl="1" hangingPunct="0"/>
            <a:r>
              <a:rPr lang="en-GB" dirty="0"/>
              <a:t>Op2: 99% Confidence level with X = 0 dB </a:t>
            </a:r>
            <a:endParaRPr lang="sv-SE" dirty="0"/>
          </a:p>
          <a:p>
            <a:pPr lvl="1" hangingPunct="0"/>
            <a:r>
              <a:rPr lang="en-GB" dirty="0"/>
              <a:t>Op3: 99.999% Confidence level with X = [0.5] dB </a:t>
            </a:r>
            <a:endParaRPr lang="sv-SE" dirty="0"/>
          </a:p>
          <a:p>
            <a:r>
              <a:rPr lang="en-GB" dirty="0"/>
              <a:t>Issue 2a: CQI Lower bound</a:t>
            </a:r>
            <a:endParaRPr lang="sv-SE" dirty="0"/>
          </a:p>
          <a:p>
            <a:pPr lvl="1" hangingPunct="0"/>
            <a:r>
              <a:rPr lang="en-GB" dirty="0"/>
              <a:t>Option 1: Lower bound</a:t>
            </a:r>
          </a:p>
          <a:p>
            <a:pPr lvl="1" hangingPunct="0"/>
            <a:r>
              <a:rPr lang="en-GB" dirty="0"/>
              <a:t>Option 2: No lower bound</a:t>
            </a:r>
          </a:p>
          <a:p>
            <a:pPr hangingPunct="0"/>
            <a:r>
              <a:rPr lang="en-GB" dirty="0"/>
              <a:t>Issue 2b: SNR pairs</a:t>
            </a:r>
          </a:p>
          <a:p>
            <a:pPr lvl="1" hangingPunct="0"/>
            <a:r>
              <a:rPr lang="en-GB" dirty="0"/>
              <a:t>Companies are requested to provide their view at the next meeting whether CQI requirement should be defined on SNR pairs that are 1dB apart (test is passed at either of the pair)</a:t>
            </a:r>
          </a:p>
          <a:p>
            <a:pPr hangingPunct="0"/>
            <a:r>
              <a:rPr lang="en-GB" dirty="0"/>
              <a:t>Issue 2c: 2 SNR test points</a:t>
            </a:r>
          </a:p>
          <a:p>
            <a:pPr lvl="1" hangingPunct="0"/>
            <a:r>
              <a:rPr lang="en-GB" dirty="0"/>
              <a:t>2 SNR test points means that two SNR points or two SNR pairs are defined and that the UE must pass at both SNR points</a:t>
            </a:r>
          </a:p>
          <a:p>
            <a:pPr lvl="1" hangingPunct="0"/>
            <a:r>
              <a:rPr lang="en-GB" dirty="0"/>
              <a:t>Companies are requested to provide views on whether to define 2 SNR points or not at the next meeting</a:t>
            </a:r>
          </a:p>
          <a:p>
            <a:pPr lvl="1" hangingPunct="0"/>
            <a:r>
              <a:rPr lang="en-GB" dirty="0"/>
              <a:t>SNR points may have a single SNR per point or a pair of SNR 1dB apart for each test point, depending on the outcome of 2b</a:t>
            </a:r>
          </a:p>
          <a:p>
            <a:pPr hangingPunct="0"/>
            <a:r>
              <a:rPr lang="en-GB" dirty="0"/>
              <a:t>Issue 3: Applicability rule for FMCS and CQI</a:t>
            </a:r>
            <a:endParaRPr lang="sv-SE" dirty="0"/>
          </a:p>
          <a:p>
            <a:pPr lvl="1" hangingPunct="0"/>
            <a:r>
              <a:rPr lang="en-GB" dirty="0"/>
              <a:t>Option 1: Define applicability rule</a:t>
            </a:r>
            <a:endParaRPr lang="sv-SE" dirty="0"/>
          </a:p>
          <a:p>
            <a:pPr lvl="1" hangingPunct="0"/>
            <a:r>
              <a:rPr lang="en-GB" dirty="0"/>
              <a:t>Option 2: No applicability rule</a:t>
            </a:r>
          </a:p>
          <a:p>
            <a:pPr hangingPunct="0"/>
            <a:r>
              <a:rPr lang="en-US"/>
              <a:t>Companies are encouraged to bring simulation results for BLER and CQI reporting with 0.5dB step to discuss the feasibility of X=[0.5]dB</a:t>
            </a:r>
            <a:endParaRPr lang="sv-SE" dirty="0"/>
          </a:p>
          <a:p>
            <a:pPr marL="457200" lvl="1" indent="0" hangingPunct="0">
              <a:buNone/>
            </a:pPr>
            <a:endParaRPr lang="sv-SE" dirty="0"/>
          </a:p>
          <a:p>
            <a:endParaRPr lang="sv-SE" dirty="0"/>
          </a:p>
        </p:txBody>
      </p:sp>
    </p:spTree>
    <p:extLst>
      <p:ext uri="{BB962C8B-B14F-4D97-AF65-F5344CB8AC3E}">
        <p14:creationId xmlns:p14="http://schemas.microsoft.com/office/powerpoint/2010/main" val="234200111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TotalTime>
  <Words>840</Words>
  <Application>Microsoft Office PowerPoint</Application>
  <PresentationFormat>Widescreen</PresentationFormat>
  <Paragraphs>238</Paragraphs>
  <Slides>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Arial</vt:lpstr>
      <vt:lpstr>Calibri</vt:lpstr>
      <vt:lpstr>Calibri Light</vt:lpstr>
      <vt:lpstr>Times New Roman</vt:lpstr>
      <vt:lpstr>Office Theme</vt:lpstr>
      <vt:lpstr>WF on ultra-low BLER requirements</vt:lpstr>
      <vt:lpstr>Agreements from first round (UE FMCS)</vt:lpstr>
      <vt:lpstr>Agreements from first round (BS)</vt:lpstr>
      <vt:lpstr>Agreements from the first round (CQI)</vt:lpstr>
      <vt:lpstr>Agreements from the second round (CQI)</vt:lpstr>
      <vt:lpstr>Open issues (CQI)</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ultra-low BLER requirements</dc:title>
  <dc:creator>Thomas Chapman</dc:creator>
  <cp:lastModifiedBy>Thomas Chapman</cp:lastModifiedBy>
  <cp:revision>1</cp:revision>
  <dcterms:created xsi:type="dcterms:W3CDTF">2020-11-11T08:40:23Z</dcterms:created>
  <dcterms:modified xsi:type="dcterms:W3CDTF">2020-11-11T18:07:04Z</dcterms:modified>
</cp:coreProperties>
</file>