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63" r:id="rId3"/>
    <p:sldId id="270" r:id="rId4"/>
    <p:sldId id="267" r:id="rId5"/>
    <p:sldId id="268" r:id="rId6"/>
    <p:sldId id="271" r:id="rId7"/>
    <p:sldId id="269" r:id="rId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44" autoAdjust="0"/>
    <p:restoredTop sz="94762" autoAdjust="0"/>
  </p:normalViewPr>
  <p:slideViewPr>
    <p:cSldViewPr>
      <p:cViewPr varScale="1">
        <p:scale>
          <a:sx n="156" d="100"/>
          <a:sy n="156" d="100"/>
        </p:scale>
        <p:origin x="904" y="168"/>
      </p:cViewPr>
      <p:guideLst>
        <p:guide orient="horz" pos="1620"/>
        <p:guide pos="2880"/>
      </p:guideLst>
    </p:cSldViewPr>
  </p:slideViewPr>
  <p:notesTextViewPr>
    <p:cViewPr>
      <p:scale>
        <a:sx n="100" d="100"/>
        <a:sy n="100" d="100"/>
      </p:scale>
      <p:origin x="0" y="0"/>
    </p:cViewPr>
  </p:notesTextViewPr>
  <p:notesViewPr>
    <p:cSldViewPr>
      <p:cViewPr varScale="1">
        <p:scale>
          <a:sx n="97" d="100"/>
          <a:sy n="97" d="100"/>
        </p:scale>
        <p:origin x="640"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55CA40-0D7F-4BE4-B4AF-B4BB727E59F2}" type="datetimeFigureOut">
              <a:rPr lang="zh-CN" altLang="en-US" smtClean="0"/>
              <a:pPr/>
              <a:t>2020/11/10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FD96FCE-6A4F-4F7B-A5FC-070969246C89}" type="slidenum">
              <a:rPr lang="zh-CN" altLang="en-US" smtClean="0"/>
              <a:pPr/>
              <a:t>‹#›</a:t>
            </a:fld>
            <a:endParaRPr lang="zh-CN" altLang="en-US"/>
          </a:p>
        </p:txBody>
      </p:sp>
    </p:spTree>
    <p:extLst>
      <p:ext uri="{BB962C8B-B14F-4D97-AF65-F5344CB8AC3E}">
        <p14:creationId xmlns:p14="http://schemas.microsoft.com/office/powerpoint/2010/main" val="4206560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2</a:t>
            </a:fld>
            <a:endParaRPr lang="zh-CN" altLang="en-US"/>
          </a:p>
        </p:txBody>
      </p:sp>
    </p:spTree>
    <p:extLst>
      <p:ext uri="{BB962C8B-B14F-4D97-AF65-F5344CB8AC3E}">
        <p14:creationId xmlns:p14="http://schemas.microsoft.com/office/powerpoint/2010/main" val="51888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3</a:t>
            </a:fld>
            <a:endParaRPr lang="zh-CN" altLang="en-US"/>
          </a:p>
        </p:txBody>
      </p:sp>
    </p:spTree>
    <p:extLst>
      <p:ext uri="{BB962C8B-B14F-4D97-AF65-F5344CB8AC3E}">
        <p14:creationId xmlns:p14="http://schemas.microsoft.com/office/powerpoint/2010/main" val="8243400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4</a:t>
            </a:fld>
            <a:endParaRPr lang="zh-CN" altLang="en-US"/>
          </a:p>
        </p:txBody>
      </p:sp>
    </p:spTree>
    <p:extLst>
      <p:ext uri="{BB962C8B-B14F-4D97-AF65-F5344CB8AC3E}">
        <p14:creationId xmlns:p14="http://schemas.microsoft.com/office/powerpoint/2010/main" val="2947079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5</a:t>
            </a:fld>
            <a:endParaRPr lang="zh-CN" altLang="en-US"/>
          </a:p>
        </p:txBody>
      </p:sp>
    </p:spTree>
    <p:extLst>
      <p:ext uri="{BB962C8B-B14F-4D97-AF65-F5344CB8AC3E}">
        <p14:creationId xmlns:p14="http://schemas.microsoft.com/office/powerpoint/2010/main" val="3868959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6</a:t>
            </a:fld>
            <a:endParaRPr lang="zh-CN" altLang="en-US"/>
          </a:p>
        </p:txBody>
      </p:sp>
    </p:spTree>
    <p:extLst>
      <p:ext uri="{BB962C8B-B14F-4D97-AF65-F5344CB8AC3E}">
        <p14:creationId xmlns:p14="http://schemas.microsoft.com/office/powerpoint/2010/main" val="965689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D96FCE-6A4F-4F7B-A5FC-070969246C89}" type="slidenum">
              <a:rPr lang="zh-CN" altLang="en-US" smtClean="0"/>
              <a:pPr/>
              <a:t>7</a:t>
            </a:fld>
            <a:endParaRPr lang="zh-CN" altLang="en-US"/>
          </a:p>
        </p:txBody>
      </p:sp>
    </p:spTree>
    <p:extLst>
      <p:ext uri="{BB962C8B-B14F-4D97-AF65-F5344CB8AC3E}">
        <p14:creationId xmlns:p14="http://schemas.microsoft.com/office/powerpoint/2010/main" val="3118565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FE980DA8-4574-4789-AD47-D2C1E9125373}" type="datetimeFigureOut">
              <a:rPr lang="zh-CN" altLang="en-US" smtClean="0"/>
              <a:pPr/>
              <a:t>2020/11/10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F83E9C-471E-4653-83A3-9EE19105D01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FE980DA8-4574-4789-AD47-D2C1E9125373}" type="datetimeFigureOut">
              <a:rPr lang="zh-CN" altLang="en-US" smtClean="0"/>
              <a:pPr/>
              <a:t>2020/11/10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9F83E9C-471E-4653-83A3-9EE19105D01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18145" y="1598812"/>
            <a:ext cx="7729810" cy="1102519"/>
          </a:xfrm>
        </p:spPr>
        <p:txBody>
          <a:bodyPr>
            <a:noAutofit/>
          </a:bodyPr>
          <a:lstStyle/>
          <a:p>
            <a:r>
              <a:rPr lang="en-GB" sz="2000" dirty="0"/>
              <a:t>WF on R16 RRM enhancement part 3 – Multiple </a:t>
            </a:r>
            <a:r>
              <a:rPr lang="en-GB" sz="2000" dirty="0" err="1"/>
              <a:t>SCell</a:t>
            </a:r>
            <a:r>
              <a:rPr lang="en-GB" sz="2000" dirty="0"/>
              <a:t> activation, UE specific CBW change and feature list 9-8/9-9/9-10</a:t>
            </a:r>
            <a:endParaRPr lang="zh-CN" altLang="en-US" sz="1200" dirty="0"/>
          </a:p>
        </p:txBody>
      </p:sp>
      <p:sp>
        <p:nvSpPr>
          <p:cNvPr id="3" name="副标题 2"/>
          <p:cNvSpPr>
            <a:spLocks noGrp="1"/>
          </p:cNvSpPr>
          <p:nvPr>
            <p:ph type="subTitle" idx="1"/>
          </p:nvPr>
        </p:nvSpPr>
        <p:spPr>
          <a:xfrm>
            <a:off x="1475656" y="4227934"/>
            <a:ext cx="6400800" cy="471484"/>
          </a:xfrm>
        </p:spPr>
        <p:txBody>
          <a:bodyPr>
            <a:normAutofit/>
          </a:bodyPr>
          <a:lstStyle/>
          <a:p>
            <a:r>
              <a:rPr lang="en-US" altLang="zh-CN" sz="2400" dirty="0"/>
              <a:t>Apple, …</a:t>
            </a:r>
            <a:endParaRPr lang="zh-CN" altLang="en-US" sz="2400" dirty="0"/>
          </a:p>
        </p:txBody>
      </p:sp>
      <p:sp>
        <p:nvSpPr>
          <p:cNvPr id="4" name="矩形 3"/>
          <p:cNvSpPr/>
          <p:nvPr/>
        </p:nvSpPr>
        <p:spPr>
          <a:xfrm>
            <a:off x="7308304" y="292973"/>
            <a:ext cx="2031325" cy="338554"/>
          </a:xfrm>
          <a:prstGeom prst="rect">
            <a:avLst/>
          </a:prstGeom>
        </p:spPr>
        <p:txBody>
          <a:bodyPr wrap="none">
            <a:spAutoFit/>
          </a:bodyPr>
          <a:lstStyle/>
          <a:p>
            <a:r>
              <a:rPr lang="en-US" altLang="zh-CN" sz="1600" b="1" dirty="0"/>
              <a:t>R4-2017202 	</a:t>
            </a:r>
            <a:endParaRPr lang="zh-CN" altLang="en-US" sz="1600" b="1" dirty="0"/>
          </a:p>
        </p:txBody>
      </p:sp>
      <p:sp>
        <p:nvSpPr>
          <p:cNvPr id="12289" name="Rectangle 1"/>
          <p:cNvSpPr>
            <a:spLocks noChangeArrowheads="1"/>
          </p:cNvSpPr>
          <p:nvPr/>
        </p:nvSpPr>
        <p:spPr bwMode="auto">
          <a:xfrm>
            <a:off x="298574" y="292973"/>
            <a:ext cx="294388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371600" algn="l"/>
              </a:tabLst>
            </a:pPr>
            <a:r>
              <a:rPr lang="en-GB" sz="1400" b="1" dirty="0"/>
              <a:t>3GPP TSG-RAN4 Meeting #97-e</a:t>
            </a:r>
            <a:r>
              <a:rPr lang="en-US" sz="1400" dirty="0"/>
              <a:t> </a:t>
            </a:r>
          </a:p>
          <a:p>
            <a:r>
              <a:rPr lang="en-GB" sz="1400" b="1" dirty="0"/>
              <a:t>Electronic Meeting, 2 – 13 Nov., 2020</a:t>
            </a:r>
            <a:endParaRPr lang="en-US" sz="1400" dirty="0"/>
          </a:p>
        </p:txBody>
      </p:sp>
      <p:sp>
        <p:nvSpPr>
          <p:cNvPr id="5" name="Rectangle 4">
            <a:extLst>
              <a:ext uri="{FF2B5EF4-FFF2-40B4-BE49-F238E27FC236}">
                <a16:creationId xmlns:a16="http://schemas.microsoft.com/office/drawing/2014/main" id="{01B51DA9-80B3-3F45-A398-88F8500FEA86}"/>
              </a:ext>
            </a:extLst>
          </p:cNvPr>
          <p:cNvSpPr/>
          <p:nvPr/>
        </p:nvSpPr>
        <p:spPr>
          <a:xfrm>
            <a:off x="298574" y="878712"/>
            <a:ext cx="8568952" cy="600164"/>
          </a:xfrm>
          <a:prstGeom prst="rect">
            <a:avLst/>
          </a:prstGeom>
        </p:spPr>
        <p:txBody>
          <a:bodyPr wrap="square">
            <a:spAutoFit/>
          </a:bodyPr>
          <a:lstStyle/>
          <a:p>
            <a:pPr marL="1260475" marR="0" indent="-1260475">
              <a:spcBef>
                <a:spcPts val="0"/>
              </a:spcBef>
              <a:spcAft>
                <a:spcPts val="600"/>
              </a:spcAft>
              <a:tabLst>
                <a:tab pos="180340" algn="l"/>
                <a:tab pos="360680" algn="l"/>
                <a:tab pos="541020" algn="l"/>
                <a:tab pos="721360" algn="l"/>
                <a:tab pos="901700" algn="l"/>
                <a:tab pos="1082040" algn="l"/>
                <a:tab pos="1262380" algn="l"/>
                <a:tab pos="2676525" algn="l"/>
              </a:tabLst>
            </a:pPr>
            <a:r>
              <a:rPr lang="pt-BR" sz="1400" b="1" dirty="0"/>
              <a:t>Agenda item: </a:t>
            </a:r>
            <a:r>
              <a:rPr lang="en-US" altLang="zh-CN" sz="1400" b="1" dirty="0"/>
              <a:t>7.13</a:t>
            </a:r>
            <a:endParaRPr lang="en-US" sz="1400" b="1" dirty="0"/>
          </a:p>
          <a:p>
            <a:pPr marL="1260475" marR="0" indent="-1260475">
              <a:spcBef>
                <a:spcPts val="0"/>
              </a:spcBef>
              <a:spcAft>
                <a:spcPts val="600"/>
              </a:spcAft>
            </a:pPr>
            <a:r>
              <a:rPr lang="en-GB" sz="1400" b="1" dirty="0"/>
              <a:t>Document for: Approval</a:t>
            </a:r>
            <a:endParaRPr lang="en-US" sz="1400" b="1" dirty="0"/>
          </a:p>
        </p:txBody>
      </p:sp>
      <p:sp>
        <p:nvSpPr>
          <p:cNvPr id="7" name="标题 1">
            <a:extLst>
              <a:ext uri="{FF2B5EF4-FFF2-40B4-BE49-F238E27FC236}">
                <a16:creationId xmlns:a16="http://schemas.microsoft.com/office/drawing/2014/main" id="{FC7A1BAD-A0C0-9E48-803A-6E8599264A2D}"/>
              </a:ext>
            </a:extLst>
          </p:cNvPr>
          <p:cNvSpPr txBox="1">
            <a:spLocks/>
          </p:cNvSpPr>
          <p:nvPr/>
        </p:nvSpPr>
        <p:spPr>
          <a:xfrm>
            <a:off x="811151" y="2742251"/>
            <a:ext cx="7729810" cy="110251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dirty="0">
                <a:solidFill>
                  <a:srgbClr val="00B050"/>
                </a:solidFill>
              </a:rPr>
              <a:t> Agreement in 1</a:t>
            </a:r>
            <a:r>
              <a:rPr lang="en-GB" sz="2000" baseline="30000" dirty="0">
                <a:solidFill>
                  <a:srgbClr val="00B050"/>
                </a:solidFill>
              </a:rPr>
              <a:t>st</a:t>
            </a:r>
            <a:r>
              <a:rPr lang="en-GB" sz="2000" dirty="0">
                <a:solidFill>
                  <a:srgbClr val="00B050"/>
                </a:solidFill>
              </a:rPr>
              <a:t> round</a:t>
            </a:r>
          </a:p>
          <a:p>
            <a:r>
              <a:rPr lang="en-GB" altLang="zh-CN" sz="2000" dirty="0">
                <a:solidFill>
                  <a:srgbClr val="0070C0"/>
                </a:solidFill>
              </a:rPr>
              <a:t>Agreement in GTW (Nov. 9th)</a:t>
            </a:r>
          </a:p>
          <a:p>
            <a:r>
              <a:rPr lang="en-GB" altLang="zh-CN" sz="2000" dirty="0">
                <a:solidFill>
                  <a:srgbClr val="7030A0"/>
                </a:solidFill>
              </a:rPr>
              <a:t>Agreement in 2</a:t>
            </a:r>
            <a:r>
              <a:rPr lang="en-GB" altLang="zh-CN" sz="2000" baseline="30000" dirty="0">
                <a:solidFill>
                  <a:srgbClr val="7030A0"/>
                </a:solidFill>
              </a:rPr>
              <a:t>nd</a:t>
            </a:r>
            <a:r>
              <a:rPr lang="en-GB" altLang="zh-CN" sz="2000" dirty="0">
                <a:solidFill>
                  <a:srgbClr val="7030A0"/>
                </a:solidFill>
              </a:rPr>
              <a:t> round</a:t>
            </a:r>
            <a:endParaRPr lang="zh-CN" altLang="en-US" sz="1200" dirty="0">
              <a:solidFill>
                <a:srgbClr val="7030A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Multiple </a:t>
            </a:r>
            <a:r>
              <a:rPr lang="en-US" sz="2400" dirty="0" err="1"/>
              <a:t>SCell</a:t>
            </a:r>
            <a:r>
              <a:rPr lang="en-US" sz="2400" dirty="0"/>
              <a:t> activation – core</a:t>
            </a:r>
            <a:r>
              <a:rPr lang="zh-CN" altLang="en-US" sz="2400" dirty="0"/>
              <a:t> </a:t>
            </a:r>
            <a:r>
              <a:rPr lang="en-US" altLang="zh-CN" sz="2400" dirty="0"/>
              <a:t>(1/2)</a:t>
            </a:r>
            <a:endParaRPr lang="en-US" sz="2400" dirty="0"/>
          </a:p>
        </p:txBody>
      </p:sp>
      <p:sp>
        <p:nvSpPr>
          <p:cNvPr id="3" name="内容占位符 2"/>
          <p:cNvSpPr>
            <a:spLocks noGrp="1"/>
          </p:cNvSpPr>
          <p:nvPr>
            <p:ph idx="1"/>
          </p:nvPr>
        </p:nvSpPr>
        <p:spPr>
          <a:xfrm>
            <a:off x="457200" y="771550"/>
            <a:ext cx="8229600" cy="4165971"/>
          </a:xfrm>
        </p:spPr>
        <p:txBody>
          <a:bodyPr>
            <a:normAutofit/>
          </a:bodyPr>
          <a:lstStyle/>
          <a:p>
            <a:pPr lvl="0"/>
            <a:r>
              <a:rPr lang="en-US" sz="1300" dirty="0"/>
              <a:t>Issue 2-1: Tx beam assumption of FR1 intra-band contiguous CA</a:t>
            </a:r>
          </a:p>
          <a:p>
            <a:pPr lvl="1" hangingPunct="0"/>
            <a:r>
              <a:rPr lang="en-US" sz="1300" dirty="0">
                <a:solidFill>
                  <a:schemeClr val="tx2"/>
                </a:solidFill>
              </a:rPr>
              <a:t>Agreement:</a:t>
            </a:r>
          </a:p>
          <a:p>
            <a:pPr lvl="2"/>
            <a:r>
              <a:rPr lang="en-US" sz="1300" dirty="0">
                <a:solidFill>
                  <a:schemeClr val="tx2"/>
                </a:solidFill>
              </a:rPr>
              <a:t>RAN4 to revisit one of conditions for multiple </a:t>
            </a:r>
            <a:r>
              <a:rPr lang="en-US" sz="1300" dirty="0" err="1">
                <a:solidFill>
                  <a:schemeClr val="tx2"/>
                </a:solidFill>
              </a:rPr>
              <a:t>SCell</a:t>
            </a:r>
            <a:r>
              <a:rPr lang="en-US" sz="1300" dirty="0">
                <a:solidFill>
                  <a:schemeClr val="tx2"/>
                </a:solidFill>
              </a:rPr>
              <a:t> activation requirement for FR1 contiguous CA, and update it as follows:</a:t>
            </a:r>
          </a:p>
          <a:p>
            <a:pPr lvl="3"/>
            <a:r>
              <a:rPr lang="en-US" sz="1300" dirty="0">
                <a:solidFill>
                  <a:schemeClr val="tx2"/>
                </a:solidFill>
              </a:rPr>
              <a:t>1) Replace </a:t>
            </a:r>
          </a:p>
          <a:p>
            <a:pPr lvl="4"/>
            <a:r>
              <a:rPr lang="en-US" sz="1300" dirty="0">
                <a:solidFill>
                  <a:schemeClr val="tx2"/>
                </a:solidFill>
              </a:rPr>
              <a:t>“its SSB DL Tx beam is same as the corresponding SSB DL Tx beam at the same SSB position of contiguous FR1 known cell or contiguous FR1 active serving cell” with </a:t>
            </a:r>
          </a:p>
          <a:p>
            <a:pPr lvl="4"/>
            <a:r>
              <a:rPr lang="en-US" sz="1300" dirty="0">
                <a:solidFill>
                  <a:schemeClr val="tx2"/>
                </a:solidFill>
              </a:rPr>
              <a:t>“its RTD with contiguous FR1 known cell or contiguous FR1 active serving cell is smaller than or equal to [CP duration] with respect to the to-be-activated </a:t>
            </a:r>
            <a:r>
              <a:rPr lang="en-US" sz="1300" dirty="0" err="1">
                <a:solidFill>
                  <a:schemeClr val="tx2"/>
                </a:solidFill>
              </a:rPr>
              <a:t>SCell’s</a:t>
            </a:r>
            <a:r>
              <a:rPr lang="en-US" sz="1300" dirty="0">
                <a:solidFill>
                  <a:schemeClr val="tx2"/>
                </a:solidFill>
              </a:rPr>
              <a:t> SSB numerology and its reception power difference with contiguous FR1 known cell or contiguous FR1 active serving cell is smaller than or equal to </a:t>
            </a:r>
            <a:r>
              <a:rPr lang="en-US" sz="1300" dirty="0" err="1">
                <a:solidFill>
                  <a:schemeClr val="tx2"/>
                </a:solidFill>
              </a:rPr>
              <a:t>XdB</a:t>
            </a:r>
            <a:r>
              <a:rPr lang="en-US" sz="1300" dirty="0">
                <a:solidFill>
                  <a:schemeClr val="tx2"/>
                </a:solidFill>
              </a:rPr>
              <a:t>”, X is FFS.</a:t>
            </a:r>
          </a:p>
          <a:p>
            <a:pPr lvl="3"/>
            <a:r>
              <a:rPr lang="en-US" sz="1300" dirty="0">
                <a:solidFill>
                  <a:schemeClr val="tx2"/>
                </a:solidFill>
              </a:rPr>
              <a:t>2) Replace </a:t>
            </a:r>
          </a:p>
          <a:p>
            <a:pPr lvl="4"/>
            <a:r>
              <a:rPr lang="en-US" sz="1300" dirty="0">
                <a:solidFill>
                  <a:schemeClr val="tx2"/>
                </a:solidFill>
              </a:rPr>
              <a:t>“its SSB DL Tx beam is different as the corresponding SSB DL Tx beam at the same SSB position of contiguous FR1 known cell or contiguous FR1 active serving cell” with </a:t>
            </a:r>
          </a:p>
          <a:p>
            <a:pPr lvl="4"/>
            <a:r>
              <a:rPr lang="en-US" sz="1300" dirty="0">
                <a:solidFill>
                  <a:schemeClr val="tx2"/>
                </a:solidFill>
              </a:rPr>
              <a:t>“its RTD with contiguous FR1 known cell or contiguous FR1 active serving cell is larger than [CP duration] with respect to the to-be-activated </a:t>
            </a:r>
            <a:r>
              <a:rPr lang="en-US" sz="1300" dirty="0" err="1">
                <a:solidFill>
                  <a:schemeClr val="tx2"/>
                </a:solidFill>
              </a:rPr>
              <a:t>SCell’s</a:t>
            </a:r>
            <a:r>
              <a:rPr lang="en-US" sz="1300" dirty="0">
                <a:solidFill>
                  <a:schemeClr val="tx2"/>
                </a:solidFill>
              </a:rPr>
              <a:t> SSB numerology or its reception power difference with contiguous FR1 known cell or contiguous FR1 active serving cell is larger than </a:t>
            </a:r>
            <a:r>
              <a:rPr lang="en-US" sz="1300" dirty="0" err="1">
                <a:solidFill>
                  <a:schemeClr val="tx2"/>
                </a:solidFill>
              </a:rPr>
              <a:t>XdB</a:t>
            </a:r>
            <a:r>
              <a:rPr lang="en-US" sz="1300" dirty="0">
                <a:solidFill>
                  <a:schemeClr val="tx2"/>
                </a:solidFill>
              </a:rPr>
              <a:t>”, X is FFS.</a:t>
            </a:r>
            <a:endParaRPr lang="en-US" sz="900" dirty="0">
              <a:solidFill>
                <a:srgbClr val="00B050"/>
              </a:solidFill>
            </a:endParaRPr>
          </a:p>
          <a:p>
            <a:pPr lvl="2"/>
            <a:endParaRPr lang="en-US" sz="700" dirty="0"/>
          </a:p>
          <a:p>
            <a:pPr marL="457200" lvl="1" indent="0">
              <a:buNone/>
            </a:pPr>
            <a:endParaRPr lang="en-US" sz="700" dirty="0"/>
          </a:p>
        </p:txBody>
      </p:sp>
    </p:spTree>
    <p:extLst>
      <p:ext uri="{BB962C8B-B14F-4D97-AF65-F5344CB8AC3E}">
        <p14:creationId xmlns:p14="http://schemas.microsoft.com/office/powerpoint/2010/main" val="3035829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72"/>
            <a:ext cx="8229600" cy="857250"/>
          </a:xfrm>
        </p:spPr>
        <p:txBody>
          <a:bodyPr>
            <a:noAutofit/>
          </a:bodyPr>
          <a:lstStyle/>
          <a:p>
            <a:r>
              <a:rPr lang="en-US" sz="2400" dirty="0"/>
              <a:t>Multiple </a:t>
            </a:r>
            <a:r>
              <a:rPr lang="en-US" sz="2400" dirty="0" err="1"/>
              <a:t>SCell</a:t>
            </a:r>
            <a:r>
              <a:rPr lang="en-US" sz="2400" dirty="0"/>
              <a:t> activation – core (2/2)</a:t>
            </a:r>
          </a:p>
        </p:txBody>
      </p:sp>
      <p:sp>
        <p:nvSpPr>
          <p:cNvPr id="3" name="内容占位符 2"/>
          <p:cNvSpPr>
            <a:spLocks noGrp="1"/>
          </p:cNvSpPr>
          <p:nvPr>
            <p:ph idx="1"/>
          </p:nvPr>
        </p:nvSpPr>
        <p:spPr>
          <a:xfrm>
            <a:off x="457200" y="771550"/>
            <a:ext cx="8229600" cy="4165971"/>
          </a:xfrm>
        </p:spPr>
        <p:txBody>
          <a:bodyPr>
            <a:normAutofit fontScale="62500" lnSpcReduction="20000"/>
          </a:bodyPr>
          <a:lstStyle/>
          <a:p>
            <a:pPr lvl="0"/>
            <a:r>
              <a:rPr lang="en-US" sz="2100" dirty="0"/>
              <a:t>Issue 2-2-1: Extend the assumption in FR1 multiple </a:t>
            </a:r>
            <a:r>
              <a:rPr lang="en-US" sz="2100" dirty="0" err="1"/>
              <a:t>SCells</a:t>
            </a:r>
            <a:r>
              <a:rPr lang="en-US" sz="2100" dirty="0"/>
              <a:t> activation to single FR1 </a:t>
            </a:r>
            <a:r>
              <a:rPr lang="en-US" sz="2100" dirty="0" err="1"/>
              <a:t>SCell</a:t>
            </a:r>
            <a:r>
              <a:rPr lang="en-US" sz="2100" dirty="0"/>
              <a:t> activation</a:t>
            </a:r>
          </a:p>
          <a:p>
            <a:pPr lvl="1"/>
            <a:r>
              <a:rPr lang="en-US" sz="2100" dirty="0"/>
              <a:t>FFS</a:t>
            </a:r>
            <a:r>
              <a:rPr lang="zh-CN" altLang="en-US" sz="2100" dirty="0"/>
              <a:t>：</a:t>
            </a:r>
            <a:endParaRPr lang="en-US" altLang="zh-CN" sz="2100" dirty="0"/>
          </a:p>
          <a:p>
            <a:pPr lvl="2"/>
            <a:r>
              <a:rPr lang="en-GB" sz="2100" dirty="0"/>
              <a:t>Option 1 (HW, Ericsson, Apple, ZTE, Nokia)</a:t>
            </a:r>
            <a:r>
              <a:rPr lang="en-US" sz="2100" dirty="0"/>
              <a:t>: </a:t>
            </a:r>
          </a:p>
          <a:p>
            <a:pPr lvl="3"/>
            <a:r>
              <a:rPr lang="en-US" sz="2100" dirty="0"/>
              <a:t>Extend the UE requirement (to skip cell detection for unknown FR1 </a:t>
            </a:r>
            <a:r>
              <a:rPr lang="en-US" sz="2100" dirty="0" err="1"/>
              <a:t>SCell</a:t>
            </a:r>
            <a:r>
              <a:rPr lang="en-US" sz="2100" dirty="0"/>
              <a:t> that is intra-band contiguous to active serving cell) to single </a:t>
            </a:r>
            <a:r>
              <a:rPr lang="en-US" sz="2100" dirty="0" err="1"/>
              <a:t>SCell</a:t>
            </a:r>
            <a:r>
              <a:rPr lang="en-US" sz="2100" dirty="0"/>
              <a:t> activation, from Rel-16 onwards.</a:t>
            </a:r>
          </a:p>
          <a:p>
            <a:pPr lvl="2"/>
            <a:r>
              <a:rPr lang="en-GB" sz="2100" dirty="0"/>
              <a:t>Option 2 (MTK, QC)</a:t>
            </a:r>
            <a:r>
              <a:rPr lang="en-US" sz="2100" dirty="0"/>
              <a:t>: </a:t>
            </a:r>
          </a:p>
          <a:p>
            <a:pPr lvl="3"/>
            <a:r>
              <a:rPr lang="en-US" sz="2100" dirty="0"/>
              <a:t>FFS on option 1.</a:t>
            </a:r>
          </a:p>
          <a:p>
            <a:r>
              <a:rPr lang="en-US" sz="2100" dirty="0"/>
              <a:t>Issue 2-2-2: Requirement applicability on the other being-activated </a:t>
            </a:r>
            <a:r>
              <a:rPr lang="en-US" sz="2100" dirty="0" err="1"/>
              <a:t>SCells</a:t>
            </a:r>
            <a:r>
              <a:rPr lang="en-US" sz="2100" dirty="0"/>
              <a:t> during the FR1 multiple </a:t>
            </a:r>
            <a:r>
              <a:rPr lang="en-US" sz="2100" dirty="0" err="1"/>
              <a:t>SCells</a:t>
            </a:r>
            <a:r>
              <a:rPr lang="en-US" sz="2100" dirty="0"/>
              <a:t> activation</a:t>
            </a:r>
          </a:p>
          <a:p>
            <a:pPr lvl="1"/>
            <a:r>
              <a:rPr lang="en-US" sz="2100" dirty="0"/>
              <a:t>FFS</a:t>
            </a:r>
            <a:r>
              <a:rPr lang="zh-CN" altLang="en-US" sz="2100" dirty="0"/>
              <a:t>：</a:t>
            </a:r>
            <a:endParaRPr lang="en-US" altLang="zh-CN" sz="2100" dirty="0"/>
          </a:p>
          <a:p>
            <a:pPr lvl="2"/>
            <a:r>
              <a:rPr lang="en-GB" sz="2100" dirty="0"/>
              <a:t>Option 1 (Huawei, Ericsson, Apple, QC, ZTE)</a:t>
            </a:r>
            <a:r>
              <a:rPr lang="en-US" sz="2100" dirty="0"/>
              <a:t>: </a:t>
            </a:r>
          </a:p>
          <a:p>
            <a:pPr lvl="3"/>
            <a:r>
              <a:rPr lang="en-US" sz="2100" dirty="0"/>
              <a:t>No requirement applies for other being-activated </a:t>
            </a:r>
            <a:r>
              <a:rPr lang="en-US" sz="2100" dirty="0" err="1"/>
              <a:t>SCells</a:t>
            </a:r>
            <a:r>
              <a:rPr lang="en-US" sz="2100" dirty="0"/>
              <a:t>, if no requirements apply for any of the FR1 unknown </a:t>
            </a:r>
            <a:r>
              <a:rPr lang="en-US" sz="2100" dirty="0" err="1"/>
              <a:t>SCell</a:t>
            </a:r>
            <a:r>
              <a:rPr lang="en-US" sz="2100" dirty="0"/>
              <a:t> activated with the same MAC CE</a:t>
            </a:r>
          </a:p>
          <a:p>
            <a:pPr lvl="2"/>
            <a:r>
              <a:rPr lang="en-GB" sz="2100" dirty="0"/>
              <a:t>Option 2 (MTK, Nokia):</a:t>
            </a:r>
            <a:endParaRPr lang="en-US" sz="2100" dirty="0"/>
          </a:p>
          <a:p>
            <a:pPr lvl="3"/>
            <a:r>
              <a:rPr lang="en-GB" sz="2100" dirty="0"/>
              <a:t>FFS on option 1.</a:t>
            </a:r>
          </a:p>
          <a:p>
            <a:pPr marL="342900" lvl="3" indent="-342900">
              <a:buFont typeface="Arial" pitchFamily="34" charset="0"/>
              <a:buChar char="•"/>
            </a:pPr>
            <a:r>
              <a:rPr lang="en-US" sz="2100" dirty="0"/>
              <a:t>Issue 2-2-3: Condition of SMTC configuration to apply multiple </a:t>
            </a:r>
            <a:r>
              <a:rPr lang="en-US" sz="2100" dirty="0" err="1"/>
              <a:t>SCell</a:t>
            </a:r>
            <a:r>
              <a:rPr lang="en-US" sz="2100" dirty="0"/>
              <a:t> activation requirement</a:t>
            </a:r>
          </a:p>
          <a:p>
            <a:pPr lvl="1"/>
            <a:r>
              <a:rPr lang="en-GB" sz="2100" dirty="0"/>
              <a:t>FFS</a:t>
            </a:r>
          </a:p>
          <a:p>
            <a:pPr lvl="2"/>
            <a:r>
              <a:rPr lang="en-GB" sz="2100" dirty="0"/>
              <a:t>Option 1 (Huawei, Apple, MTK, QC)</a:t>
            </a:r>
            <a:r>
              <a:rPr lang="en-US" sz="2100" dirty="0"/>
              <a:t>: </a:t>
            </a:r>
          </a:p>
          <a:p>
            <a:pPr lvl="3"/>
            <a:r>
              <a:rPr lang="en-US" sz="2100" dirty="0"/>
              <a:t>Multiple </a:t>
            </a:r>
            <a:r>
              <a:rPr lang="en-US" sz="2100" dirty="0" err="1"/>
              <a:t>SCell</a:t>
            </a:r>
            <a:r>
              <a:rPr lang="en-US" sz="2100" dirty="0"/>
              <a:t> activation requirements apply provided that SMTC offset and periodicity is same for all </a:t>
            </a:r>
            <a:r>
              <a:rPr lang="en-US" sz="2100" dirty="0" err="1"/>
              <a:t>SCells</a:t>
            </a:r>
            <a:r>
              <a:rPr lang="en-US" sz="2100" dirty="0"/>
              <a:t> activated by the same MAC CE</a:t>
            </a:r>
          </a:p>
          <a:p>
            <a:pPr lvl="2"/>
            <a:r>
              <a:rPr lang="en-GB" sz="2100" dirty="0"/>
              <a:t>Option 2 (Ericsson, Nokia):</a:t>
            </a:r>
            <a:endParaRPr lang="en-US" sz="2100" dirty="0"/>
          </a:p>
          <a:p>
            <a:pPr lvl="3"/>
            <a:r>
              <a:rPr lang="en-GB" sz="2100" dirty="0"/>
              <a:t>Disagree with option 1.</a:t>
            </a:r>
            <a:endParaRPr lang="en-US" sz="2100" dirty="0"/>
          </a:p>
          <a:p>
            <a:pPr marL="800100" lvl="4" indent="-342900">
              <a:buFont typeface="Arial" pitchFamily="34" charset="0"/>
              <a:buChar char="•"/>
            </a:pPr>
            <a:endParaRPr lang="en-US" sz="2100" dirty="0"/>
          </a:p>
          <a:p>
            <a:pPr lvl="3"/>
            <a:endParaRPr lang="en-US" sz="2100" dirty="0"/>
          </a:p>
          <a:p>
            <a:pPr marL="457200" lvl="1" indent="0">
              <a:buNone/>
            </a:pPr>
            <a:endParaRPr lang="en-US" sz="1200" dirty="0"/>
          </a:p>
          <a:p>
            <a:pPr marL="1371600" lvl="3" indent="0">
              <a:buNone/>
            </a:pPr>
            <a:endParaRPr lang="en-US" sz="1600" dirty="0"/>
          </a:p>
          <a:p>
            <a:pPr lvl="1"/>
            <a:endParaRPr lang="en-US" sz="900" dirty="0">
              <a:solidFill>
                <a:srgbClr val="00B050"/>
              </a:solidFill>
            </a:endParaRPr>
          </a:p>
          <a:p>
            <a:pPr lvl="2"/>
            <a:endParaRPr lang="en-US" sz="700" dirty="0"/>
          </a:p>
          <a:p>
            <a:pPr marL="457200" lvl="1" indent="0">
              <a:buNone/>
            </a:pPr>
            <a:endParaRPr lang="en-US" sz="700" dirty="0"/>
          </a:p>
        </p:txBody>
      </p:sp>
    </p:spTree>
    <p:extLst>
      <p:ext uri="{BB962C8B-B14F-4D97-AF65-F5344CB8AC3E}">
        <p14:creationId xmlns:p14="http://schemas.microsoft.com/office/powerpoint/2010/main" val="7592888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UE specific CBW change - core</a:t>
            </a:r>
          </a:p>
        </p:txBody>
      </p:sp>
      <p:sp>
        <p:nvSpPr>
          <p:cNvPr id="3" name="内容占位符 2"/>
          <p:cNvSpPr>
            <a:spLocks noGrp="1"/>
          </p:cNvSpPr>
          <p:nvPr>
            <p:ph idx="1"/>
          </p:nvPr>
        </p:nvSpPr>
        <p:spPr>
          <a:xfrm>
            <a:off x="457200" y="987574"/>
            <a:ext cx="8229600" cy="3394472"/>
          </a:xfrm>
        </p:spPr>
        <p:txBody>
          <a:bodyPr>
            <a:normAutofit/>
          </a:bodyPr>
          <a:lstStyle/>
          <a:p>
            <a:pPr lvl="0"/>
            <a:r>
              <a:rPr lang="en-US" sz="2000" dirty="0">
                <a:solidFill>
                  <a:srgbClr val="00B050"/>
                </a:solidFill>
              </a:rPr>
              <a:t>Agreement:</a:t>
            </a:r>
          </a:p>
          <a:p>
            <a:pPr lvl="1"/>
            <a:r>
              <a:rPr lang="en-US" sz="2000" dirty="0">
                <a:solidFill>
                  <a:srgbClr val="00B050"/>
                </a:solidFill>
              </a:rPr>
              <a:t>The UE is not required to transmit UL signals or receive DL signals during the time defined by  𝑇</a:t>
            </a:r>
            <a:r>
              <a:rPr lang="en-US" sz="2000" baseline="-25000" dirty="0">
                <a:solidFill>
                  <a:srgbClr val="00B050"/>
                </a:solidFill>
              </a:rPr>
              <a:t>𝑅𝑅𝐶𝑝𝑟𝑜𝑐𝑒𝑠𝑠𝑖𝑛𝑔𝐷𝑒𝑙𝑎𝑦</a:t>
            </a:r>
            <a:r>
              <a:rPr lang="en-US" sz="2000" dirty="0">
                <a:solidFill>
                  <a:srgbClr val="00B050"/>
                </a:solidFill>
              </a:rPr>
              <a:t>+T</a:t>
            </a:r>
            <a:r>
              <a:rPr lang="en-US" sz="2000" baseline="-25000" dirty="0">
                <a:solidFill>
                  <a:srgbClr val="00B050"/>
                </a:solidFill>
              </a:rPr>
              <a:t>𝐶𝐵𝑊𝑐</a:t>
            </a:r>
            <a:r>
              <a:rPr lang="en-US" sz="2000" baseline="-25000" dirty="0" err="1">
                <a:solidFill>
                  <a:srgbClr val="00B050"/>
                </a:solidFill>
              </a:rPr>
              <a:t>ℎ</a:t>
            </a:r>
            <a:r>
              <a:rPr lang="en-US" sz="2000" baseline="-25000" dirty="0">
                <a:solidFill>
                  <a:srgbClr val="00B050"/>
                </a:solidFill>
              </a:rPr>
              <a:t>𝑎𝑛𝑔𝑒𝐷𝑒𝑙𝑎𝑦𝑅𝑅𝐶</a:t>
            </a:r>
            <a:r>
              <a:rPr lang="en-US" sz="2000" dirty="0">
                <a:solidFill>
                  <a:srgbClr val="00B050"/>
                </a:solidFill>
              </a:rPr>
              <a:t>  on the cell where UE-specific CBW change occurs.</a:t>
            </a:r>
          </a:p>
          <a:p>
            <a:pPr lvl="2"/>
            <a:endParaRPr lang="en-US" sz="1600" dirty="0"/>
          </a:p>
          <a:p>
            <a:pPr marL="457200" lvl="1" indent="0">
              <a:buNone/>
            </a:pPr>
            <a:endParaRPr lang="en-US" sz="1600" dirty="0"/>
          </a:p>
        </p:txBody>
      </p:sp>
    </p:spTree>
    <p:extLst>
      <p:ext uri="{BB962C8B-B14F-4D97-AF65-F5344CB8AC3E}">
        <p14:creationId xmlns:p14="http://schemas.microsoft.com/office/powerpoint/2010/main" val="2501492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UE specific CBW change – test case (1/2)</a:t>
            </a:r>
          </a:p>
        </p:txBody>
      </p:sp>
      <p:sp>
        <p:nvSpPr>
          <p:cNvPr id="3" name="内容占位符 2"/>
          <p:cNvSpPr>
            <a:spLocks noGrp="1"/>
          </p:cNvSpPr>
          <p:nvPr>
            <p:ph idx="1"/>
          </p:nvPr>
        </p:nvSpPr>
        <p:spPr>
          <a:xfrm>
            <a:off x="457200" y="987574"/>
            <a:ext cx="8229600" cy="3394472"/>
          </a:xfrm>
        </p:spPr>
        <p:txBody>
          <a:bodyPr>
            <a:normAutofit/>
          </a:bodyPr>
          <a:lstStyle/>
          <a:p>
            <a:pPr lvl="0"/>
            <a:r>
              <a:rPr lang="en-US" sz="2000" dirty="0">
                <a:solidFill>
                  <a:srgbClr val="00B050"/>
                </a:solidFill>
              </a:rPr>
              <a:t>Agreements: Test case list:</a:t>
            </a:r>
          </a:p>
          <a:p>
            <a:pPr marL="914400" lvl="2" indent="0">
              <a:buNone/>
            </a:pPr>
            <a:endParaRPr lang="en-US" sz="1600" dirty="0"/>
          </a:p>
          <a:p>
            <a:pPr marL="457200" lvl="1" indent="0">
              <a:buNone/>
            </a:pPr>
            <a:endParaRPr lang="en-US" sz="1600" dirty="0"/>
          </a:p>
        </p:txBody>
      </p:sp>
      <p:graphicFrame>
        <p:nvGraphicFramePr>
          <p:cNvPr id="4" name="Table 3">
            <a:extLst>
              <a:ext uri="{FF2B5EF4-FFF2-40B4-BE49-F238E27FC236}">
                <a16:creationId xmlns:a16="http://schemas.microsoft.com/office/drawing/2014/main" id="{B15D1329-289D-F147-A4F6-78CD9F8A4046}"/>
              </a:ext>
            </a:extLst>
          </p:cNvPr>
          <p:cNvGraphicFramePr>
            <a:graphicFrameLocks noGrp="1"/>
          </p:cNvGraphicFramePr>
          <p:nvPr>
            <p:extLst>
              <p:ext uri="{D42A27DB-BD31-4B8C-83A1-F6EECF244321}">
                <p14:modId xmlns:p14="http://schemas.microsoft.com/office/powerpoint/2010/main" val="2946971458"/>
              </p:ext>
            </p:extLst>
          </p:nvPr>
        </p:nvGraphicFramePr>
        <p:xfrm>
          <a:off x="899592" y="1419622"/>
          <a:ext cx="7344816" cy="3150691"/>
        </p:xfrm>
        <a:graphic>
          <a:graphicData uri="http://schemas.openxmlformats.org/drawingml/2006/table">
            <a:tbl>
              <a:tblPr firstRow="1" firstCol="1" bandRow="1">
                <a:tableStyleId>{5C22544A-7EE6-4342-B048-85BDC9FD1C3A}</a:tableStyleId>
              </a:tblPr>
              <a:tblGrid>
                <a:gridCol w="3240360">
                  <a:extLst>
                    <a:ext uri="{9D8B030D-6E8A-4147-A177-3AD203B41FA5}">
                      <a16:colId xmlns:a16="http://schemas.microsoft.com/office/drawing/2014/main" val="464795725"/>
                    </a:ext>
                  </a:extLst>
                </a:gridCol>
                <a:gridCol w="4104456">
                  <a:extLst>
                    <a:ext uri="{9D8B030D-6E8A-4147-A177-3AD203B41FA5}">
                      <a16:colId xmlns:a16="http://schemas.microsoft.com/office/drawing/2014/main" val="690562926"/>
                    </a:ext>
                  </a:extLst>
                </a:gridCol>
              </a:tblGrid>
              <a:tr h="375694">
                <a:tc>
                  <a:txBody>
                    <a:bodyPr/>
                    <a:lstStyle/>
                    <a:p>
                      <a:pPr marL="0" marR="0">
                        <a:spcBef>
                          <a:spcPts val="0"/>
                        </a:spcBef>
                        <a:spcAft>
                          <a:spcPts val="0"/>
                        </a:spcAft>
                      </a:pPr>
                      <a:r>
                        <a:rPr lang="en-US" sz="1400" b="0" dirty="0">
                          <a:solidFill>
                            <a:srgbClr val="00B050"/>
                          </a:solidFill>
                          <a:effectLst/>
                        </a:rPr>
                        <a:t>Test case list for UE specific CBW change</a:t>
                      </a:r>
                      <a:endParaRPr lang="en-US" sz="1400" b="0" dirty="0">
                        <a:solidFill>
                          <a:srgbClr val="00B050"/>
                        </a:solidFill>
                        <a:effectLst/>
                        <a:latin typeface="Times New Roman" panose="02020603050405020304" pitchFamily="18" charset="0"/>
                        <a:ea typeface="DengXian" panose="02010600030101010101" pitchFamily="2" charset="-122"/>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a:spcBef>
                          <a:spcPts val="0"/>
                        </a:spcBef>
                        <a:spcAft>
                          <a:spcPts val="0"/>
                        </a:spcAft>
                      </a:pPr>
                      <a:r>
                        <a:rPr lang="en-US" sz="1400" b="0">
                          <a:solidFill>
                            <a:srgbClr val="00B050"/>
                          </a:solidFill>
                          <a:effectLst/>
                        </a:rPr>
                        <a:t>TC parameters</a:t>
                      </a:r>
                      <a:endParaRPr lang="en-US" sz="1400" b="0">
                        <a:solidFill>
                          <a:srgbClr val="00B050"/>
                        </a:solidFill>
                        <a:effectLst/>
                        <a:latin typeface="Times New Roman" panose="02020603050405020304" pitchFamily="18" charset="0"/>
                        <a:ea typeface="DengXian" panose="02010600030101010101" pitchFamily="2" charset="-12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82695850"/>
                  </a:ext>
                </a:extLst>
              </a:tr>
              <a:tr h="626157">
                <a:tc>
                  <a:txBody>
                    <a:bodyPr/>
                    <a:lstStyle/>
                    <a:p>
                      <a:pPr marL="0" marR="0">
                        <a:spcBef>
                          <a:spcPts val="0"/>
                        </a:spcBef>
                        <a:spcAft>
                          <a:spcPts val="0"/>
                        </a:spcAft>
                      </a:pPr>
                      <a:r>
                        <a:rPr lang="en-US" sz="1400" b="0">
                          <a:solidFill>
                            <a:srgbClr val="00B050"/>
                          </a:solidFill>
                          <a:effectLst/>
                        </a:rPr>
                        <a:t>TC1: UE specific CBW change on FR1 NR PSCell with non-DRX in synchronous EN- DC (A.4.5.x)</a:t>
                      </a:r>
                      <a:endParaRPr lang="en-US" sz="1400" b="0">
                        <a:solidFill>
                          <a:srgbClr val="00B050"/>
                        </a:solidFill>
                        <a:effectLst/>
                        <a:latin typeface="Times New Roman" panose="02020603050405020304" pitchFamily="18" charset="0"/>
                        <a:ea typeface="DengXian" panose="02010600030101010101" pitchFamily="2" charset="-122"/>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4">
                  <a:txBody>
                    <a:bodyPr/>
                    <a:lstStyle/>
                    <a:p>
                      <a:pPr marL="342900" marR="0" lvl="0" indent="-342900" fontAlgn="auto" hangingPunct="1">
                        <a:spcBef>
                          <a:spcPts val="0"/>
                        </a:spcBef>
                        <a:spcAft>
                          <a:spcPts val="0"/>
                        </a:spcAft>
                        <a:buFont typeface="Times New Roman" panose="02020603050405020304" pitchFamily="18" charset="0"/>
                        <a:buChar char="-"/>
                      </a:pPr>
                      <a:r>
                        <a:rPr lang="en-GB" sz="1400" b="0" dirty="0" err="1">
                          <a:solidFill>
                            <a:srgbClr val="00B050"/>
                          </a:solidFill>
                          <a:effectLst/>
                        </a:rPr>
                        <a:t>offsetToCarrier</a:t>
                      </a:r>
                      <a:r>
                        <a:rPr lang="en-GB" sz="1400" b="0" dirty="0">
                          <a:solidFill>
                            <a:srgbClr val="00B050"/>
                          </a:solidFill>
                          <a:effectLst/>
                        </a:rPr>
                        <a:t> is changed for TC of UE specific CBW change, while </a:t>
                      </a:r>
                      <a:r>
                        <a:rPr lang="en-GB" sz="1400" b="0" dirty="0" err="1">
                          <a:solidFill>
                            <a:srgbClr val="00B050"/>
                          </a:solidFill>
                          <a:effectLst/>
                        </a:rPr>
                        <a:t>carrierBandwidth</a:t>
                      </a:r>
                      <a:r>
                        <a:rPr lang="en-GB" sz="1400" b="0" dirty="0">
                          <a:solidFill>
                            <a:srgbClr val="00B050"/>
                          </a:solidFill>
                          <a:effectLst/>
                        </a:rPr>
                        <a:t> is unchanged in this TC</a:t>
                      </a:r>
                      <a:r>
                        <a:rPr lang="en-US" sz="1400" b="0" dirty="0">
                          <a:solidFill>
                            <a:srgbClr val="00B050"/>
                          </a:solidFill>
                          <a:effectLst/>
                        </a:rPr>
                        <a:t> (same as RF channel BW defined in each test)</a:t>
                      </a:r>
                      <a:r>
                        <a:rPr lang="en-GB" sz="1400" b="0" dirty="0">
                          <a:solidFill>
                            <a:srgbClr val="00B050"/>
                          </a:solidFill>
                          <a:effectLst/>
                        </a:rPr>
                        <a:t>.</a:t>
                      </a:r>
                      <a:endParaRPr lang="en-US" sz="1400" b="0" dirty="0">
                        <a:solidFill>
                          <a:srgbClr val="00B050"/>
                        </a:solidFill>
                        <a:effectLst/>
                      </a:endParaRPr>
                    </a:p>
                    <a:p>
                      <a:pPr marL="282575" marR="0">
                        <a:spcBef>
                          <a:spcPts val="0"/>
                        </a:spcBef>
                        <a:spcAft>
                          <a:spcPts val="0"/>
                        </a:spcAft>
                      </a:pPr>
                      <a:r>
                        <a:rPr lang="en-GB" sz="1400" b="0" dirty="0">
                          <a:solidFill>
                            <a:srgbClr val="00B050"/>
                          </a:solidFill>
                          <a:effectLst/>
                        </a:rPr>
                        <a:t> </a:t>
                      </a:r>
                      <a:endParaRPr lang="en-US" sz="1400" b="0" dirty="0">
                        <a:solidFill>
                          <a:srgbClr val="00B050"/>
                        </a:solidFill>
                        <a:effectLst/>
                      </a:endParaRPr>
                    </a:p>
                    <a:p>
                      <a:pPr marL="342900" marR="0" lvl="0" indent="-342900" fontAlgn="auto" hangingPunct="1">
                        <a:spcBef>
                          <a:spcPts val="0"/>
                        </a:spcBef>
                        <a:spcAft>
                          <a:spcPts val="0"/>
                        </a:spcAft>
                        <a:buFont typeface="Times New Roman" panose="02020603050405020304" pitchFamily="18" charset="0"/>
                        <a:buChar char="-"/>
                      </a:pPr>
                      <a:r>
                        <a:rPr lang="en-US" sz="1400" b="0" dirty="0">
                          <a:solidFill>
                            <a:srgbClr val="00B050"/>
                          </a:solidFill>
                          <a:effectLst/>
                        </a:rPr>
                        <a:t>Reuse the parameters as much as possible from TC of RRC based BWP switching except the BWP switching parameters.</a:t>
                      </a:r>
                      <a:endParaRPr lang="en-US" sz="1400" b="0" dirty="0">
                        <a:solidFill>
                          <a:srgbClr val="00B050"/>
                        </a:solidFill>
                        <a:effectLst/>
                        <a:latin typeface="Times New Roman" panose="02020603050405020304" pitchFamily="18" charset="0"/>
                        <a:ea typeface="MS Mincho" panose="02020609040205080304" pitchFamily="49" charset="-128"/>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22303241"/>
                  </a:ext>
                </a:extLst>
              </a:tr>
              <a:tr h="626157">
                <a:tc>
                  <a:txBody>
                    <a:bodyPr/>
                    <a:lstStyle/>
                    <a:p>
                      <a:pPr marL="0" marR="0">
                        <a:spcBef>
                          <a:spcPts val="0"/>
                        </a:spcBef>
                        <a:spcAft>
                          <a:spcPts val="0"/>
                        </a:spcAft>
                      </a:pPr>
                      <a:r>
                        <a:rPr lang="en-US" sz="1400" b="0" dirty="0">
                          <a:solidFill>
                            <a:srgbClr val="00B050"/>
                          </a:solidFill>
                          <a:effectLst/>
                        </a:rPr>
                        <a:t>TC2: UE specific CBW change on FR2 NR </a:t>
                      </a:r>
                      <a:r>
                        <a:rPr lang="en-US" sz="1400" b="0" dirty="0" err="1">
                          <a:solidFill>
                            <a:srgbClr val="00B050"/>
                          </a:solidFill>
                          <a:effectLst/>
                        </a:rPr>
                        <a:t>PSCell</a:t>
                      </a:r>
                      <a:r>
                        <a:rPr lang="en-US" sz="1400" b="0" dirty="0">
                          <a:solidFill>
                            <a:srgbClr val="00B050"/>
                          </a:solidFill>
                          <a:effectLst/>
                        </a:rPr>
                        <a:t> with non-DRX in synchronous EN- DC (A.5.5.x)</a:t>
                      </a:r>
                      <a:endParaRPr lang="en-US" sz="1400" b="0" dirty="0">
                        <a:solidFill>
                          <a:srgbClr val="00B050"/>
                        </a:solidFill>
                        <a:effectLst/>
                        <a:latin typeface="Times New Roman" panose="02020603050405020304" pitchFamily="18" charset="0"/>
                        <a:ea typeface="DengXian" panose="02010600030101010101" pitchFamily="2" charset="-122"/>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2013334990"/>
                  </a:ext>
                </a:extLst>
              </a:tr>
              <a:tr h="626157">
                <a:tc>
                  <a:txBody>
                    <a:bodyPr/>
                    <a:lstStyle/>
                    <a:p>
                      <a:pPr marL="0" marR="0">
                        <a:spcBef>
                          <a:spcPts val="0"/>
                        </a:spcBef>
                        <a:spcAft>
                          <a:spcPts val="0"/>
                        </a:spcAft>
                      </a:pPr>
                      <a:r>
                        <a:rPr lang="en-US" sz="1400" b="0" dirty="0">
                          <a:solidFill>
                            <a:srgbClr val="00B050"/>
                          </a:solidFill>
                          <a:effectLst/>
                        </a:rPr>
                        <a:t>TC3: UE specific CBW change on FR1 NR </a:t>
                      </a:r>
                      <a:r>
                        <a:rPr lang="en-US" sz="1400" b="0" dirty="0" err="1">
                          <a:solidFill>
                            <a:srgbClr val="00B050"/>
                          </a:solidFill>
                          <a:effectLst/>
                        </a:rPr>
                        <a:t>PCell</a:t>
                      </a:r>
                      <a:r>
                        <a:rPr lang="en-US" sz="1400" b="0" dirty="0">
                          <a:solidFill>
                            <a:srgbClr val="00B050"/>
                          </a:solidFill>
                          <a:effectLst/>
                        </a:rPr>
                        <a:t> with non-DRX in NR SA (A.6.5.x)</a:t>
                      </a:r>
                      <a:endParaRPr lang="en-US" sz="1400" b="0" dirty="0">
                        <a:solidFill>
                          <a:srgbClr val="00B050"/>
                        </a:solidFill>
                        <a:effectLst/>
                        <a:latin typeface="Times New Roman" panose="02020603050405020304" pitchFamily="18" charset="0"/>
                        <a:ea typeface="DengXian" panose="02010600030101010101" pitchFamily="2" charset="-122"/>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434470309"/>
                  </a:ext>
                </a:extLst>
              </a:tr>
              <a:tr h="626157">
                <a:tc>
                  <a:txBody>
                    <a:bodyPr/>
                    <a:lstStyle/>
                    <a:p>
                      <a:pPr marL="0" marR="0">
                        <a:spcBef>
                          <a:spcPts val="0"/>
                        </a:spcBef>
                        <a:spcAft>
                          <a:spcPts val="0"/>
                        </a:spcAft>
                      </a:pPr>
                      <a:r>
                        <a:rPr lang="en-US" sz="1400" b="0" dirty="0">
                          <a:solidFill>
                            <a:srgbClr val="00B050"/>
                          </a:solidFill>
                          <a:effectLst/>
                        </a:rPr>
                        <a:t>TC4: UE specific CBW change on FR2 NR </a:t>
                      </a:r>
                      <a:r>
                        <a:rPr lang="en-US" sz="1400" b="0" dirty="0" err="1">
                          <a:solidFill>
                            <a:srgbClr val="00B050"/>
                          </a:solidFill>
                          <a:effectLst/>
                        </a:rPr>
                        <a:t>PCell</a:t>
                      </a:r>
                      <a:r>
                        <a:rPr lang="en-US" sz="1400" b="0" dirty="0">
                          <a:solidFill>
                            <a:srgbClr val="00B050"/>
                          </a:solidFill>
                          <a:effectLst/>
                        </a:rPr>
                        <a:t> with non-DRX in NR SA (A.7.5.x)                               </a:t>
                      </a:r>
                      <a:endParaRPr lang="en-US" sz="1400" b="0" dirty="0">
                        <a:solidFill>
                          <a:srgbClr val="00B050"/>
                        </a:solidFill>
                        <a:effectLst/>
                        <a:latin typeface="Times New Roman" panose="02020603050405020304" pitchFamily="18" charset="0"/>
                        <a:ea typeface="DengXian" panose="02010600030101010101" pitchFamily="2" charset="-122"/>
                      </a:endParaRPr>
                    </a:p>
                  </a:txBody>
                  <a:tcPr marL="38100" marR="38100" marT="38100" marB="381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179443515"/>
                  </a:ext>
                </a:extLst>
              </a:tr>
            </a:tbl>
          </a:graphicData>
        </a:graphic>
      </p:graphicFrame>
    </p:spTree>
    <p:extLst>
      <p:ext uri="{BB962C8B-B14F-4D97-AF65-F5344CB8AC3E}">
        <p14:creationId xmlns:p14="http://schemas.microsoft.com/office/powerpoint/2010/main" val="3938292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400" dirty="0"/>
              <a:t>UE specific CBW change – test case (2/2)</a:t>
            </a:r>
          </a:p>
        </p:txBody>
      </p:sp>
      <p:sp>
        <p:nvSpPr>
          <p:cNvPr id="3" name="内容占位符 2"/>
          <p:cNvSpPr>
            <a:spLocks noGrp="1"/>
          </p:cNvSpPr>
          <p:nvPr>
            <p:ph idx="1"/>
          </p:nvPr>
        </p:nvSpPr>
        <p:spPr>
          <a:xfrm>
            <a:off x="457200" y="987574"/>
            <a:ext cx="8229600" cy="3394472"/>
          </a:xfrm>
        </p:spPr>
        <p:txBody>
          <a:bodyPr>
            <a:normAutofit/>
          </a:bodyPr>
          <a:lstStyle/>
          <a:p>
            <a:r>
              <a:rPr lang="en-US" sz="2000" dirty="0">
                <a:solidFill>
                  <a:srgbClr val="00B050"/>
                </a:solidFill>
              </a:rPr>
              <a:t>Agreement: add the following generic section into TS38.133</a:t>
            </a:r>
          </a:p>
          <a:p>
            <a:pPr lvl="1"/>
            <a:r>
              <a:rPr lang="en-US" sz="1600" dirty="0">
                <a:solidFill>
                  <a:srgbClr val="00B050"/>
                </a:solidFill>
              </a:rPr>
              <a:t>Table A.3.x.1-1: DL CBW patterns for UE specific CBW configuration</a:t>
            </a:r>
          </a:p>
          <a:p>
            <a:pPr marL="457200" lvl="1" indent="0">
              <a:buNone/>
            </a:pPr>
            <a:endParaRPr lang="en-US" sz="1600" dirty="0">
              <a:solidFill>
                <a:srgbClr val="00B050"/>
              </a:solidFill>
            </a:endParaRPr>
          </a:p>
          <a:p>
            <a:pPr marL="914400" lvl="2" indent="0">
              <a:buNone/>
            </a:pPr>
            <a:endParaRPr lang="en-US" sz="1600" dirty="0"/>
          </a:p>
          <a:p>
            <a:pPr marL="457200" lvl="1" indent="0">
              <a:buNone/>
            </a:pPr>
            <a:endParaRPr lang="en-US" sz="1600" dirty="0"/>
          </a:p>
        </p:txBody>
      </p:sp>
      <p:graphicFrame>
        <p:nvGraphicFramePr>
          <p:cNvPr id="5" name="Table 4">
            <a:extLst>
              <a:ext uri="{FF2B5EF4-FFF2-40B4-BE49-F238E27FC236}">
                <a16:creationId xmlns:a16="http://schemas.microsoft.com/office/drawing/2014/main" id="{5D3B1FAC-343C-0E49-86FD-BC96BC1578A8}"/>
              </a:ext>
            </a:extLst>
          </p:cNvPr>
          <p:cNvGraphicFramePr>
            <a:graphicFrameLocks noGrp="1"/>
          </p:cNvGraphicFramePr>
          <p:nvPr>
            <p:extLst>
              <p:ext uri="{D42A27DB-BD31-4B8C-83A1-F6EECF244321}">
                <p14:modId xmlns:p14="http://schemas.microsoft.com/office/powerpoint/2010/main" val="1392854115"/>
              </p:ext>
            </p:extLst>
          </p:nvPr>
        </p:nvGraphicFramePr>
        <p:xfrm>
          <a:off x="1331640" y="1707654"/>
          <a:ext cx="6048672" cy="1512169"/>
        </p:xfrm>
        <a:graphic>
          <a:graphicData uri="http://schemas.openxmlformats.org/drawingml/2006/table">
            <a:tbl>
              <a:tblPr firstRow="1" firstCol="1" bandRow="1">
                <a:tableStyleId>{5C22544A-7EE6-4342-B048-85BDC9FD1C3A}</a:tableStyleId>
              </a:tblPr>
              <a:tblGrid>
                <a:gridCol w="1430035">
                  <a:extLst>
                    <a:ext uri="{9D8B030D-6E8A-4147-A177-3AD203B41FA5}">
                      <a16:colId xmlns:a16="http://schemas.microsoft.com/office/drawing/2014/main" val="727554670"/>
                    </a:ext>
                  </a:extLst>
                </a:gridCol>
                <a:gridCol w="621094">
                  <a:extLst>
                    <a:ext uri="{9D8B030D-6E8A-4147-A177-3AD203B41FA5}">
                      <a16:colId xmlns:a16="http://schemas.microsoft.com/office/drawing/2014/main" val="1531370905"/>
                    </a:ext>
                  </a:extLst>
                </a:gridCol>
                <a:gridCol w="1911243">
                  <a:extLst>
                    <a:ext uri="{9D8B030D-6E8A-4147-A177-3AD203B41FA5}">
                      <a16:colId xmlns:a16="http://schemas.microsoft.com/office/drawing/2014/main" val="277494141"/>
                    </a:ext>
                  </a:extLst>
                </a:gridCol>
                <a:gridCol w="2086300">
                  <a:extLst>
                    <a:ext uri="{9D8B030D-6E8A-4147-A177-3AD203B41FA5}">
                      <a16:colId xmlns:a16="http://schemas.microsoft.com/office/drawing/2014/main" val="2032221367"/>
                    </a:ext>
                  </a:extLst>
                </a:gridCol>
              </a:tblGrid>
              <a:tr h="190398">
                <a:tc>
                  <a:txBody>
                    <a:bodyPr/>
                    <a:lstStyle/>
                    <a:p>
                      <a:pPr marL="0" marR="0" algn="l">
                        <a:lnSpc>
                          <a:spcPct val="106000"/>
                        </a:lnSpc>
                        <a:spcBef>
                          <a:spcPts val="0"/>
                        </a:spcBef>
                        <a:spcAft>
                          <a:spcPts val="0"/>
                        </a:spcAft>
                      </a:pPr>
                      <a:r>
                        <a:rPr lang="en-GB" sz="1200" b="0" dirty="0">
                          <a:solidFill>
                            <a:srgbClr val="00B050"/>
                          </a:solidFill>
                          <a:effectLst/>
                        </a:rPr>
                        <a:t>BWP Parameters</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a:lnSpc>
                          <a:spcPct val="106000"/>
                        </a:lnSpc>
                        <a:spcBef>
                          <a:spcPts val="0"/>
                        </a:spcBef>
                        <a:spcAft>
                          <a:spcPts val="0"/>
                        </a:spcAft>
                      </a:pPr>
                      <a:r>
                        <a:rPr lang="en-GB" sz="1200" b="0" dirty="0">
                          <a:solidFill>
                            <a:srgbClr val="00B050"/>
                          </a:solidFill>
                          <a:effectLst/>
                        </a:rPr>
                        <a:t>Unit</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marL="0" marR="0" algn="ctr">
                        <a:lnSpc>
                          <a:spcPct val="106000"/>
                        </a:lnSpc>
                        <a:spcBef>
                          <a:spcPts val="0"/>
                        </a:spcBef>
                        <a:spcAft>
                          <a:spcPts val="0"/>
                        </a:spcAft>
                      </a:pPr>
                      <a:r>
                        <a:rPr lang="en-GB" sz="1200" b="0" dirty="0">
                          <a:solidFill>
                            <a:srgbClr val="00B050"/>
                          </a:solidFill>
                          <a:effectLst/>
                        </a:rPr>
                        <a:t>Values</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476582151"/>
                  </a:ext>
                </a:extLst>
              </a:tr>
              <a:tr h="188825">
                <a:tc>
                  <a:txBody>
                    <a:bodyPr/>
                    <a:lstStyle/>
                    <a:p>
                      <a:pPr marL="0" marR="0">
                        <a:spcBef>
                          <a:spcPts val="0"/>
                        </a:spcBef>
                        <a:spcAft>
                          <a:spcPts val="0"/>
                        </a:spcAft>
                      </a:pPr>
                      <a:r>
                        <a:rPr lang="en-GB" sz="1200" b="0">
                          <a:solidFill>
                            <a:srgbClr val="00B050"/>
                          </a:solidFill>
                          <a:effectLst/>
                        </a:rPr>
                        <a:t>Reference CBW</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a:solidFill>
                            <a:srgbClr val="00B050"/>
                          </a:solidFill>
                          <a:effectLst/>
                        </a:rPr>
                        <a:t> </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dirty="0">
                          <a:solidFill>
                            <a:srgbClr val="00B050"/>
                          </a:solidFill>
                          <a:effectLst/>
                        </a:rPr>
                        <a:t>DLCBW.1.1</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dirty="0">
                          <a:solidFill>
                            <a:srgbClr val="00B050"/>
                          </a:solidFill>
                          <a:effectLst/>
                        </a:rPr>
                        <a:t>DLCBW.1.2</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31013923"/>
                  </a:ext>
                </a:extLst>
              </a:tr>
              <a:tr h="188825">
                <a:tc>
                  <a:txBody>
                    <a:bodyPr/>
                    <a:lstStyle/>
                    <a:p>
                      <a:pPr marL="0" marR="0">
                        <a:spcBef>
                          <a:spcPts val="0"/>
                        </a:spcBef>
                        <a:spcAft>
                          <a:spcPts val="0"/>
                        </a:spcAft>
                      </a:pPr>
                      <a:r>
                        <a:rPr lang="en-GB" sz="1200" b="0">
                          <a:solidFill>
                            <a:srgbClr val="00B050"/>
                          </a:solidFill>
                          <a:effectLst/>
                        </a:rPr>
                        <a:t>OffsetToCarrier</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a:solidFill>
                            <a:srgbClr val="00B050"/>
                          </a:solidFill>
                          <a:effectLst/>
                        </a:rPr>
                        <a:t>RB</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a:solidFill>
                            <a:srgbClr val="00B050"/>
                          </a:solidFill>
                          <a:effectLst/>
                        </a:rPr>
                        <a:t>0</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dirty="0" err="1">
                          <a:solidFill>
                            <a:srgbClr val="00B050"/>
                          </a:solidFill>
                          <a:effectLst/>
                        </a:rPr>
                        <a:t>RB</a:t>
                      </a:r>
                      <a:r>
                        <a:rPr lang="en-GB" sz="1200" b="0" baseline="-25000" dirty="0" err="1">
                          <a:solidFill>
                            <a:srgbClr val="00B050"/>
                          </a:solidFill>
                          <a:effectLst/>
                        </a:rPr>
                        <a:t>x</a:t>
                      </a:r>
                      <a:r>
                        <a:rPr lang="en-GB" sz="1200" b="0" dirty="0">
                          <a:solidFill>
                            <a:srgbClr val="00B050"/>
                          </a:solidFill>
                          <a:effectLst/>
                        </a:rPr>
                        <a:t> </a:t>
                      </a:r>
                      <a:r>
                        <a:rPr lang="en-GB" sz="1200" b="0" baseline="30000" dirty="0">
                          <a:solidFill>
                            <a:srgbClr val="00B050"/>
                          </a:solidFill>
                          <a:effectLst/>
                        </a:rPr>
                        <a:t>Note 1</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2459011"/>
                  </a:ext>
                </a:extLst>
              </a:tr>
              <a:tr h="377648">
                <a:tc>
                  <a:txBody>
                    <a:bodyPr/>
                    <a:lstStyle/>
                    <a:p>
                      <a:pPr marL="0" marR="0">
                        <a:spcBef>
                          <a:spcPts val="0"/>
                        </a:spcBef>
                        <a:spcAft>
                          <a:spcPts val="0"/>
                        </a:spcAft>
                      </a:pPr>
                      <a:r>
                        <a:rPr lang="en-GB" sz="1200" b="0">
                          <a:solidFill>
                            <a:srgbClr val="00B050"/>
                          </a:solidFill>
                          <a:effectLst/>
                        </a:rPr>
                        <a:t>carrierBandwidth</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a:solidFill>
                            <a:srgbClr val="00B050"/>
                          </a:solidFill>
                          <a:effectLst/>
                        </a:rPr>
                        <a:t>RB</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a:solidFill>
                            <a:srgbClr val="00B050"/>
                          </a:solidFill>
                          <a:effectLst/>
                        </a:rPr>
                        <a:t>Same as RF channel defined in each test</a:t>
                      </a:r>
                      <a:endParaRPr lang="en-US" sz="1100" b="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GB" sz="1200" b="0" dirty="0">
                          <a:solidFill>
                            <a:srgbClr val="00B050"/>
                          </a:solidFill>
                          <a:effectLst/>
                        </a:rPr>
                        <a:t>Same as RF channel defined in each test</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4999610"/>
                  </a:ext>
                </a:extLst>
              </a:tr>
              <a:tr h="566473">
                <a:tc gridSpan="4">
                  <a:txBody>
                    <a:bodyPr/>
                    <a:lstStyle/>
                    <a:p>
                      <a:pPr marL="540385" marR="0" indent="-540385">
                        <a:spcBef>
                          <a:spcPts val="0"/>
                        </a:spcBef>
                        <a:spcAft>
                          <a:spcPts val="0"/>
                        </a:spcAft>
                      </a:pPr>
                      <a:r>
                        <a:rPr lang="en-GB" sz="1200" b="0" dirty="0">
                          <a:solidFill>
                            <a:srgbClr val="00B050"/>
                          </a:solidFill>
                          <a:effectLst/>
                        </a:rPr>
                        <a:t>Note 1:	</a:t>
                      </a:r>
                      <a:r>
                        <a:rPr lang="en-GB" sz="1200" b="0" dirty="0" err="1">
                          <a:solidFill>
                            <a:srgbClr val="00B050"/>
                          </a:solidFill>
                          <a:effectLst/>
                        </a:rPr>
                        <a:t>RB</a:t>
                      </a:r>
                      <a:r>
                        <a:rPr lang="en-GB" sz="1200" b="0" baseline="-25000" dirty="0" err="1">
                          <a:solidFill>
                            <a:srgbClr val="00B050"/>
                          </a:solidFill>
                          <a:effectLst/>
                        </a:rPr>
                        <a:t>x</a:t>
                      </a:r>
                      <a:r>
                        <a:rPr lang="en-GB" sz="1200" b="0" baseline="-25000" dirty="0">
                          <a:solidFill>
                            <a:srgbClr val="00B050"/>
                          </a:solidFill>
                          <a:effectLst/>
                        </a:rPr>
                        <a:t> </a:t>
                      </a:r>
                      <a:r>
                        <a:rPr lang="en-GB" sz="1200" b="0" dirty="0">
                          <a:solidFill>
                            <a:srgbClr val="00B050"/>
                          </a:solidFill>
                          <a:effectLst/>
                        </a:rPr>
                        <a:t>is offset in frequency domain between Point A (lowest subcarrier of common RB 0) and the lowest usable subcarrier on this carrier. Note that </a:t>
                      </a:r>
                      <a:r>
                        <a:rPr lang="en-GB" sz="1200" b="0" dirty="0" err="1">
                          <a:solidFill>
                            <a:srgbClr val="00B050"/>
                          </a:solidFill>
                          <a:effectLst/>
                        </a:rPr>
                        <a:t>RB</a:t>
                      </a:r>
                      <a:r>
                        <a:rPr lang="en-GB" sz="1200" b="0" baseline="-25000" dirty="0" err="1">
                          <a:solidFill>
                            <a:srgbClr val="00B050"/>
                          </a:solidFill>
                          <a:effectLst/>
                        </a:rPr>
                        <a:t>x</a:t>
                      </a:r>
                      <a:r>
                        <a:rPr lang="en-GB" sz="1200" b="0" dirty="0">
                          <a:solidFill>
                            <a:srgbClr val="00B050"/>
                          </a:solidFill>
                          <a:effectLst/>
                        </a:rPr>
                        <a:t> has to be within the CBW of BS.</a:t>
                      </a:r>
                      <a:endParaRPr lang="en-US" sz="1100" b="0" dirty="0">
                        <a:solidFill>
                          <a:srgbClr val="00B050"/>
                        </a:solidFill>
                        <a:effectLst/>
                        <a:latin typeface="Arial" panose="020B0604020202020204" pitchFamily="34" charset="0"/>
                        <a:ea typeface="DengXia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78963568"/>
                  </a:ext>
                </a:extLst>
              </a:tr>
            </a:tbl>
          </a:graphicData>
        </a:graphic>
      </p:graphicFrame>
    </p:spTree>
    <p:extLst>
      <p:ext uri="{BB962C8B-B14F-4D97-AF65-F5344CB8AC3E}">
        <p14:creationId xmlns:p14="http://schemas.microsoft.com/office/powerpoint/2010/main" val="2398139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GB" sz="2400" dirty="0"/>
              <a:t>Feature list 9-8/9-9/9-10</a:t>
            </a:r>
            <a:endParaRPr lang="en-US" sz="2400" dirty="0"/>
          </a:p>
        </p:txBody>
      </p:sp>
      <p:sp>
        <p:nvSpPr>
          <p:cNvPr id="3" name="内容占位符 2"/>
          <p:cNvSpPr>
            <a:spLocks noGrp="1"/>
          </p:cNvSpPr>
          <p:nvPr>
            <p:ph idx="1"/>
          </p:nvPr>
        </p:nvSpPr>
        <p:spPr>
          <a:xfrm>
            <a:off x="457200" y="987574"/>
            <a:ext cx="8229600" cy="3394472"/>
          </a:xfrm>
        </p:spPr>
        <p:txBody>
          <a:bodyPr>
            <a:normAutofit lnSpcReduction="10000"/>
          </a:bodyPr>
          <a:lstStyle/>
          <a:p>
            <a:pPr lvl="0"/>
            <a:r>
              <a:rPr lang="en-US" sz="2000" dirty="0"/>
              <a:t>Background of </a:t>
            </a:r>
            <a:r>
              <a:rPr lang="en-GB" sz="2000" dirty="0"/>
              <a:t>Feature list 9-8/9-9/9-10</a:t>
            </a:r>
            <a:r>
              <a:rPr lang="en-US" sz="2000" dirty="0"/>
              <a:t>:</a:t>
            </a:r>
          </a:p>
          <a:p>
            <a:pPr lvl="0"/>
            <a:endParaRPr lang="en-US" sz="2000" dirty="0"/>
          </a:p>
          <a:p>
            <a:pPr marL="0" lvl="0" indent="0">
              <a:buNone/>
            </a:pPr>
            <a:endParaRPr lang="en-US" sz="2000" dirty="0"/>
          </a:p>
          <a:p>
            <a:pPr lvl="0"/>
            <a:r>
              <a:rPr lang="en-US" sz="1800" dirty="0">
                <a:solidFill>
                  <a:schemeClr val="tx2"/>
                </a:solidFill>
              </a:rPr>
              <a:t>Agreement:</a:t>
            </a:r>
          </a:p>
          <a:p>
            <a:pPr lvl="1"/>
            <a:r>
              <a:rPr lang="en-US" sz="1800" dirty="0">
                <a:solidFill>
                  <a:schemeClr val="tx2"/>
                </a:solidFill>
              </a:rPr>
              <a:t>Remove feature groups [9-8], [9-9], [9-10] from the RAN4 UE feature list </a:t>
            </a:r>
          </a:p>
          <a:p>
            <a:pPr lvl="2"/>
            <a:r>
              <a:rPr lang="en-US" sz="1800" dirty="0">
                <a:solidFill>
                  <a:schemeClr val="tx2"/>
                </a:solidFill>
              </a:rPr>
              <a:t>The respective requirements are mandatory to be supported for Rel-16 UEs</a:t>
            </a:r>
          </a:p>
          <a:p>
            <a:pPr lvl="2"/>
            <a:r>
              <a:rPr lang="en-US" sz="1800" dirty="0">
                <a:solidFill>
                  <a:schemeClr val="tx2"/>
                </a:solidFill>
              </a:rPr>
              <a:t>It is RAN4 understanding that the network will know the release of the UE. </a:t>
            </a:r>
          </a:p>
          <a:p>
            <a:pPr lvl="2"/>
            <a:r>
              <a:rPr lang="en-US" sz="1800" dirty="0">
                <a:solidFill>
                  <a:schemeClr val="tx2"/>
                </a:solidFill>
              </a:rPr>
              <a:t>Further check with RAN2 if </a:t>
            </a:r>
            <a:r>
              <a:rPr lang="en-US" sz="1800" dirty="0" err="1">
                <a:solidFill>
                  <a:schemeClr val="tx2"/>
                </a:solidFill>
              </a:rPr>
              <a:t>accessStratumRelease</a:t>
            </a:r>
            <a:r>
              <a:rPr lang="en-US" sz="1800" dirty="0">
                <a:solidFill>
                  <a:schemeClr val="tx2"/>
                </a:solidFill>
              </a:rPr>
              <a:t> </a:t>
            </a:r>
            <a:r>
              <a:rPr lang="en-US" sz="1800" dirty="0" err="1">
                <a:solidFill>
                  <a:schemeClr val="tx2"/>
                </a:solidFill>
              </a:rPr>
              <a:t>signalling</a:t>
            </a:r>
            <a:r>
              <a:rPr lang="en-US" sz="1800" dirty="0">
                <a:solidFill>
                  <a:schemeClr val="tx2"/>
                </a:solidFill>
              </a:rPr>
              <a:t> can be used to provide information on the release of the UE.</a:t>
            </a:r>
          </a:p>
        </p:txBody>
      </p:sp>
      <p:graphicFrame>
        <p:nvGraphicFramePr>
          <p:cNvPr id="4" name="Table 3">
            <a:extLst>
              <a:ext uri="{FF2B5EF4-FFF2-40B4-BE49-F238E27FC236}">
                <a16:creationId xmlns:a16="http://schemas.microsoft.com/office/drawing/2014/main" id="{0DEB0EFF-ABB4-C640-BA5B-2905C0AA5654}"/>
              </a:ext>
            </a:extLst>
          </p:cNvPr>
          <p:cNvGraphicFramePr>
            <a:graphicFrameLocks noGrp="1"/>
          </p:cNvGraphicFramePr>
          <p:nvPr>
            <p:extLst>
              <p:ext uri="{D42A27DB-BD31-4B8C-83A1-F6EECF244321}">
                <p14:modId xmlns:p14="http://schemas.microsoft.com/office/powerpoint/2010/main" val="706946835"/>
              </p:ext>
            </p:extLst>
          </p:nvPr>
        </p:nvGraphicFramePr>
        <p:xfrm>
          <a:off x="1043608" y="1347614"/>
          <a:ext cx="6912768" cy="562341"/>
        </p:xfrm>
        <a:graphic>
          <a:graphicData uri="http://schemas.openxmlformats.org/drawingml/2006/table">
            <a:tbl>
              <a:tblPr firstRow="1" firstCol="1" bandRow="1">
                <a:tableStyleId>{5C22544A-7EE6-4342-B048-85BDC9FD1C3A}</a:tableStyleId>
              </a:tblPr>
              <a:tblGrid>
                <a:gridCol w="655223">
                  <a:extLst>
                    <a:ext uri="{9D8B030D-6E8A-4147-A177-3AD203B41FA5}">
                      <a16:colId xmlns:a16="http://schemas.microsoft.com/office/drawing/2014/main" val="3546942628"/>
                    </a:ext>
                  </a:extLst>
                </a:gridCol>
                <a:gridCol w="2155251">
                  <a:extLst>
                    <a:ext uri="{9D8B030D-6E8A-4147-A177-3AD203B41FA5}">
                      <a16:colId xmlns:a16="http://schemas.microsoft.com/office/drawing/2014/main" val="3235557125"/>
                    </a:ext>
                  </a:extLst>
                </a:gridCol>
                <a:gridCol w="4102294">
                  <a:extLst>
                    <a:ext uri="{9D8B030D-6E8A-4147-A177-3AD203B41FA5}">
                      <a16:colId xmlns:a16="http://schemas.microsoft.com/office/drawing/2014/main" val="3488257928"/>
                    </a:ext>
                  </a:extLst>
                </a:gridCol>
              </a:tblGrid>
              <a:tr h="187447">
                <a:tc>
                  <a:txBody>
                    <a:bodyPr/>
                    <a:lstStyle/>
                    <a:p>
                      <a:pPr marL="0" marR="0">
                        <a:spcBef>
                          <a:spcPts val="0"/>
                        </a:spcBef>
                        <a:spcAft>
                          <a:spcPts val="900"/>
                        </a:spcAft>
                      </a:pPr>
                      <a:r>
                        <a:rPr lang="en-GB" sz="1050">
                          <a:effectLst/>
                        </a:rPr>
                        <a:t>[9-8]</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spcBef>
                          <a:spcPts val="0"/>
                        </a:spcBef>
                        <a:spcAft>
                          <a:spcPts val="900"/>
                        </a:spcAft>
                      </a:pPr>
                      <a:r>
                        <a:rPr lang="en-GB" sz="1050">
                          <a:effectLst/>
                        </a:rPr>
                        <a:t>[Multiple SCell activation]</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a:spcBef>
                          <a:spcPts val="0"/>
                        </a:spcBef>
                        <a:spcAft>
                          <a:spcPts val="0"/>
                        </a:spcAft>
                      </a:pPr>
                      <a:r>
                        <a:rPr lang="en-GB" sz="1050">
                          <a:effectLst/>
                        </a:rPr>
                        <a:t>1) Support of multiple SCell activation RRM requirement</a:t>
                      </a:r>
                      <a:endParaRPr lang="en-US" sz="110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889421754"/>
                  </a:ext>
                </a:extLst>
              </a:tr>
              <a:tr h="187447">
                <a:tc>
                  <a:txBody>
                    <a:bodyPr/>
                    <a:lstStyle/>
                    <a:p>
                      <a:pPr marL="0" marR="0">
                        <a:spcBef>
                          <a:spcPts val="0"/>
                        </a:spcBef>
                        <a:spcAft>
                          <a:spcPts val="900"/>
                        </a:spcAft>
                      </a:pPr>
                      <a:r>
                        <a:rPr lang="en-GB" sz="1050">
                          <a:effectLst/>
                        </a:rPr>
                        <a:t>[9-9]</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spcBef>
                          <a:spcPts val="0"/>
                        </a:spcBef>
                        <a:spcAft>
                          <a:spcPts val="900"/>
                        </a:spcAft>
                      </a:pPr>
                      <a:r>
                        <a:rPr lang="en-GB" sz="1050">
                          <a:effectLst/>
                        </a:rPr>
                        <a:t>[UE specific CBW change]</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a:spcBef>
                          <a:spcPts val="0"/>
                        </a:spcBef>
                        <a:spcAft>
                          <a:spcPts val="0"/>
                        </a:spcAft>
                      </a:pPr>
                      <a:r>
                        <a:rPr lang="en-GB" sz="1050" dirty="0">
                          <a:effectLst/>
                        </a:rPr>
                        <a:t>1) Support of UE-specific CBW change RRM requirement</a:t>
                      </a:r>
                      <a:endParaRPr lang="en-US"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3767247529"/>
                  </a:ext>
                </a:extLst>
              </a:tr>
              <a:tr h="187447">
                <a:tc>
                  <a:txBody>
                    <a:bodyPr/>
                    <a:lstStyle/>
                    <a:p>
                      <a:pPr marL="0" marR="0">
                        <a:spcBef>
                          <a:spcPts val="0"/>
                        </a:spcBef>
                        <a:spcAft>
                          <a:spcPts val="900"/>
                        </a:spcAft>
                      </a:pPr>
                      <a:r>
                        <a:rPr lang="en-GB" sz="1050">
                          <a:effectLst/>
                        </a:rPr>
                        <a:t>[9-10]</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spcBef>
                          <a:spcPts val="0"/>
                        </a:spcBef>
                        <a:spcAft>
                          <a:spcPts val="900"/>
                        </a:spcAft>
                      </a:pPr>
                      <a:r>
                        <a:rPr lang="en-GB" sz="1050">
                          <a:effectLst/>
                        </a:rPr>
                        <a:t>[Spatial relation switch for uplink]</a:t>
                      </a:r>
                      <a:endParaRPr lang="en-US" sz="1100">
                        <a:effectLst/>
                        <a:latin typeface="Times New Roman" panose="02020603050405020304" pitchFamily="18" charset="0"/>
                        <a:ea typeface="DengXian" panose="02010600030101010101" pitchFamily="2" charset="-122"/>
                      </a:endParaRPr>
                    </a:p>
                  </a:txBody>
                  <a:tcPr marL="68580" marR="68580" marT="0" marB="0"/>
                </a:tc>
                <a:tc>
                  <a:txBody>
                    <a:bodyPr/>
                    <a:lstStyle/>
                    <a:p>
                      <a:pPr marL="0" marR="0" algn="just">
                        <a:spcBef>
                          <a:spcPts val="0"/>
                        </a:spcBef>
                        <a:spcAft>
                          <a:spcPts val="0"/>
                        </a:spcAft>
                      </a:pPr>
                      <a:r>
                        <a:rPr lang="en-GB" sz="1050" dirty="0">
                          <a:effectLst/>
                        </a:rPr>
                        <a:t>1) Support of UL spatial relation switch RRM requirement</a:t>
                      </a:r>
                      <a:endParaRPr lang="en-US" sz="1100" dirty="0">
                        <a:effectLst/>
                        <a:latin typeface="Times New Roman" panose="02020603050405020304" pitchFamily="18" charset="0"/>
                        <a:ea typeface="DengXian" panose="02010600030101010101" pitchFamily="2" charset="-122"/>
                      </a:endParaRPr>
                    </a:p>
                  </a:txBody>
                  <a:tcPr marL="68580" marR="68580" marT="0" marB="0"/>
                </a:tc>
                <a:extLst>
                  <a:ext uri="{0D108BD9-81ED-4DB2-BD59-A6C34878D82A}">
                    <a16:rowId xmlns:a16="http://schemas.microsoft.com/office/drawing/2014/main" val="994944235"/>
                  </a:ext>
                </a:extLst>
              </a:tr>
            </a:tbl>
          </a:graphicData>
        </a:graphic>
      </p:graphicFrame>
    </p:spTree>
    <p:extLst>
      <p:ext uri="{BB962C8B-B14F-4D97-AF65-F5344CB8AC3E}">
        <p14:creationId xmlns:p14="http://schemas.microsoft.com/office/powerpoint/2010/main" val="30610177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15044</TotalTime>
  <Words>965</Words>
  <Application>Microsoft Macintosh PowerPoint</Application>
  <PresentationFormat>On-screen Show (16:9)</PresentationFormat>
  <Paragraphs>102</Paragraphs>
  <Slides>7</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Times New Roman</vt:lpstr>
      <vt:lpstr>Office 主题</vt:lpstr>
      <vt:lpstr>WF on R16 RRM enhancement part 3 – Multiple SCell activation, UE specific CBW change and feature list 9-8/9-9/9-10</vt:lpstr>
      <vt:lpstr>Multiple SCell activation – core (1/2)</vt:lpstr>
      <vt:lpstr>Multiple SCell activation – core (2/2)</vt:lpstr>
      <vt:lpstr>UE specific CBW change - core</vt:lpstr>
      <vt:lpstr>UE specific CBW change – test case (1/2)</vt:lpstr>
      <vt:lpstr>UE specific CBW change – test case (2/2)</vt:lpstr>
      <vt:lpstr>Feature list 9-8/9-9/9-10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cmcc</dc:creator>
  <cp:lastModifiedBy>Jerry Cui</cp:lastModifiedBy>
  <cp:revision>257</cp:revision>
  <dcterms:created xsi:type="dcterms:W3CDTF">2019-10-08T01:43:15Z</dcterms:created>
  <dcterms:modified xsi:type="dcterms:W3CDTF">2020-11-11T03:15:19Z</dcterms:modified>
</cp:coreProperties>
</file>