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6" r:id="rId5"/>
    <p:sldId id="263" r:id="rId6"/>
    <p:sldId id="264" r:id="rId7"/>
    <p:sldId id="257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7030" autoAdjust="0"/>
  </p:normalViewPr>
  <p:slideViewPr>
    <p:cSldViewPr snapToGrid="0">
      <p:cViewPr>
        <p:scale>
          <a:sx n="75" d="100"/>
          <a:sy n="75" d="100"/>
        </p:scale>
        <p:origin x="168" y="9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 smtClean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 smtClean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 smtClean="0"/>
              <a:t>1st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2nd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3rd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4th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 smtClean="0"/>
              <a:t>Reference 1</a:t>
            </a:r>
          </a:p>
          <a:p>
            <a:pPr lvl="0"/>
            <a:r>
              <a:rPr kumimoji="1" lang="en-US" altLang="ja-JP" dirty="0" smtClean="0"/>
              <a:t>Reference 2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 smtClean="0"/>
              <a:t>Table name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1st</a:t>
            </a:r>
          </a:p>
          <a:p>
            <a:pPr lvl="1"/>
            <a:r>
              <a:rPr kumimoji="1" lang="en-US" altLang="ja-JP" dirty="0" smtClean="0"/>
              <a:t>2nd</a:t>
            </a:r>
          </a:p>
          <a:p>
            <a:pPr lvl="2"/>
            <a:r>
              <a:rPr kumimoji="1" lang="en-US" altLang="ja-JP" dirty="0" smtClean="0"/>
              <a:t>3rd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4th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</a:t>
            </a:r>
            <a:r>
              <a:rPr lang="en-US" altLang="ja-JP" dirty="0" smtClean="0"/>
              <a:t>97-e</a:t>
            </a:r>
            <a:endParaRPr lang="en-US" altLang="ja-JP" dirty="0"/>
          </a:p>
          <a:p>
            <a:pPr lvl="0"/>
            <a:r>
              <a:rPr lang="en-US" altLang="ja-JP" dirty="0"/>
              <a:t>Electronic Meeting, </a:t>
            </a:r>
            <a:r>
              <a:rPr lang="en-GB" altLang="zh-CN" dirty="0" smtClean="0"/>
              <a:t>2</a:t>
            </a:r>
            <a:r>
              <a:rPr lang="en-US" altLang="zh-CN" dirty="0" smtClean="0"/>
              <a:t>-13 Nov.</a:t>
            </a:r>
            <a:r>
              <a:rPr lang="en-GB" altLang="zh-CN" dirty="0" smtClean="0"/>
              <a:t>, </a:t>
            </a:r>
            <a:r>
              <a:rPr lang="en-GB" altLang="zh-CN" dirty="0"/>
              <a:t>2020</a:t>
            </a:r>
            <a:endParaRPr lang="en-US" altLang="ja-JP" dirty="0"/>
          </a:p>
          <a:p>
            <a:pPr lvl="0"/>
            <a:r>
              <a:rPr lang="sv-SE" altLang="ja-JP" dirty="0"/>
              <a:t>Agenda item:	</a:t>
            </a:r>
            <a:r>
              <a:rPr lang="sv-SE" altLang="ja-JP" dirty="0" smtClean="0"/>
              <a:t>10.23</a:t>
            </a:r>
            <a:endParaRPr lang="sv-SE" altLang="ja-JP" dirty="0"/>
          </a:p>
          <a:p>
            <a:pPr lvl="0"/>
            <a:r>
              <a:rPr lang="en-US" altLang="ja-JP" dirty="0"/>
              <a:t>Document for:	</a:t>
            </a:r>
            <a:r>
              <a:rPr lang="en-US" altLang="ja-JP" dirty="0" smtClean="0"/>
              <a:t>Approval</a:t>
            </a:r>
            <a:endParaRPr lang="en-US" altLang="ja-JP" dirty="0"/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R4-20</a:t>
            </a:r>
            <a:r>
              <a:rPr lang="en-US" altLang="ja-JP" dirty="0" smtClean="0"/>
              <a:t>16869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5400" dirty="0" smtClean="0"/>
              <a:t>W</a:t>
            </a:r>
            <a:r>
              <a:rPr lang="en-US" altLang="zh-CN" sz="5400" dirty="0" smtClean="0"/>
              <a:t>F</a:t>
            </a:r>
            <a:r>
              <a:rPr lang="en-US" altLang="ja-JP" sz="5400" dirty="0" smtClean="0"/>
              <a:t> on band combinations for V2X con-current operation</a:t>
            </a:r>
            <a:endParaRPr kumimoji="1" lang="ja-JP" altLang="en-US" sz="54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3200" dirty="0" smtClean="0"/>
              <a:t>CATT, …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62354" y="136526"/>
            <a:ext cx="10515600" cy="652306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852370"/>
            <a:ext cx="10515600" cy="568031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GB" altLang="zh-CN" sz="2400" dirty="0"/>
              <a:t>In RAN#88e meeting, the WI, band combinations for con-current operation of NR/LTE </a:t>
            </a:r>
            <a:r>
              <a:rPr lang="en-GB" altLang="zh-CN" sz="2400" dirty="0" err="1"/>
              <a:t>Uu</a:t>
            </a:r>
            <a:r>
              <a:rPr lang="en-GB" altLang="zh-CN" sz="2400" dirty="0"/>
              <a:t> bands/band combinations and one NR/LTE V2X PC5 band, was approved</a:t>
            </a:r>
            <a:r>
              <a:rPr lang="en-GB" altLang="zh-CN" sz="2400" dirty="0" smtClean="0"/>
              <a:t>.</a:t>
            </a:r>
          </a:p>
          <a:p>
            <a:pPr>
              <a:lnSpc>
                <a:spcPct val="120000"/>
              </a:lnSpc>
            </a:pPr>
            <a:r>
              <a:rPr lang="en-GB" altLang="zh-CN" sz="2400" dirty="0" smtClean="0"/>
              <a:t>In the 1</a:t>
            </a:r>
            <a:r>
              <a:rPr lang="en-GB" altLang="zh-CN" sz="2400" baseline="30000" dirty="0" smtClean="0"/>
              <a:t>st</a:t>
            </a:r>
            <a:r>
              <a:rPr lang="en-GB" altLang="zh-CN" sz="2400" dirty="0" smtClean="0"/>
              <a:t> round, several general issues are discussed as follows: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UE RF architecture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/>
              <a:t>Shared antenna </a:t>
            </a:r>
            <a:r>
              <a:rPr lang="en-US" altLang="zh-CN" sz="2000" dirty="0" smtClean="0"/>
              <a:t>or </a:t>
            </a:r>
            <a:r>
              <a:rPr lang="en-US" altLang="zh-CN" sz="2000" dirty="0"/>
              <a:t>separate antenna </a:t>
            </a:r>
            <a:endParaRPr lang="en-US" altLang="zh-CN" sz="2000" dirty="0" smtClean="0"/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Filter </a:t>
            </a:r>
            <a:r>
              <a:rPr lang="en-US" altLang="zh-CN" sz="2000" dirty="0"/>
              <a:t>performance for band n47/47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err="1" smtClean="0"/>
              <a:t>ΔTIB,c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and </a:t>
            </a:r>
            <a:r>
              <a:rPr lang="en-US" altLang="zh-CN" sz="2000" dirty="0" err="1" smtClean="0"/>
              <a:t>ΔRIB,c</a:t>
            </a:r>
            <a:endParaRPr lang="en-GB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92155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rmAutofit/>
          </a:bodyPr>
          <a:lstStyle/>
          <a:p>
            <a:pPr algn="ctr"/>
            <a:r>
              <a:rPr kumimoji="1" lang="en-US" altLang="zh-CN" sz="4000" dirty="0" smtClean="0"/>
              <a:t>UE RF architecture</a:t>
            </a:r>
            <a:endParaRPr kumimoji="1" lang="ja-JP" altLang="en-US" sz="40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 fontScale="92500" lnSpcReduction="20000"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altLang="zh-CN" sz="2800" dirty="0"/>
              <a:t>The candidate options are listed below: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altLang="zh-CN" sz="2000" dirty="0" smtClean="0"/>
              <a:t>Option </a:t>
            </a:r>
            <a:r>
              <a:rPr lang="en-GB" altLang="zh-CN" sz="2000" dirty="0"/>
              <a:t>1: Capture the RF architecture with separate antennas proposed in R4-2015561 in TR 37.875.</a:t>
            </a:r>
            <a:endParaRPr lang="zh-CN" altLang="zh-CN" sz="2000" dirty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altLang="zh-CN" sz="2000" dirty="0"/>
              <a:t>Option 2: Specify RF architecture based on consensus and capture it in TR 37.875. </a:t>
            </a:r>
            <a:endParaRPr lang="zh-CN" altLang="zh-CN" sz="2000" dirty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altLang="zh-CN" sz="2000" dirty="0"/>
              <a:t>Option 3: No need to capture RF architecture in TR 37.875.</a:t>
            </a:r>
            <a:endParaRPr lang="zh-CN" altLang="zh-CN" sz="2000" dirty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endParaRPr lang="en-GB" altLang="zh-CN" sz="2000" dirty="0" smtClean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endParaRPr lang="en-GB" altLang="zh-CN" sz="2000" dirty="0"/>
          </a:p>
          <a:p>
            <a:pPr marL="228600" lvl="1">
              <a:lnSpc>
                <a:spcPct val="10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Recommended </a:t>
            </a:r>
            <a:r>
              <a:rPr lang="en-US" altLang="zh-CN" sz="2800" dirty="0"/>
              <a:t>WF </a:t>
            </a:r>
            <a:r>
              <a:rPr lang="en-US" altLang="zh-CN" sz="2800" dirty="0" smtClean="0"/>
              <a:t>:</a:t>
            </a:r>
            <a:endParaRPr lang="en-US" altLang="zh-CN" sz="2800" dirty="0"/>
          </a:p>
          <a:p>
            <a:pPr lvl="1" hangingPunct="0">
              <a:lnSpc>
                <a:spcPct val="110000"/>
              </a:lnSpc>
              <a:spcAft>
                <a:spcPts val="600"/>
              </a:spcAft>
            </a:pPr>
            <a:r>
              <a:rPr lang="en-GB" altLang="zh-CN" sz="2000" strike="sngStrike" dirty="0" smtClean="0"/>
              <a:t>Study the number of </a:t>
            </a:r>
            <a:r>
              <a:rPr lang="en-GB" altLang="zh-CN" sz="2000" strike="sngStrike" dirty="0" err="1" smtClean="0"/>
              <a:t>Tx</a:t>
            </a:r>
            <a:r>
              <a:rPr lang="en-GB" altLang="zh-CN" sz="2000" strike="sngStrike" dirty="0" smtClean="0"/>
              <a:t> and Rx for both </a:t>
            </a:r>
            <a:r>
              <a:rPr lang="en-GB" altLang="zh-CN" sz="2000" strike="sngStrike" dirty="0" err="1" smtClean="0"/>
              <a:t>Uu</a:t>
            </a:r>
            <a:r>
              <a:rPr lang="en-GB" altLang="zh-CN" sz="2000" strike="sngStrike" dirty="0" smtClean="0"/>
              <a:t> band and SL band and decide RF architecture based on consensus.</a:t>
            </a:r>
          </a:p>
          <a:p>
            <a:pPr lvl="1" hangingPunct="0">
              <a:lnSpc>
                <a:spcPct val="110000"/>
              </a:lnSpc>
              <a:spcAft>
                <a:spcPts val="600"/>
              </a:spcAft>
            </a:pPr>
            <a:r>
              <a:rPr lang="en-GB" altLang="zh-CN" sz="2000" dirty="0" smtClean="0">
                <a:solidFill>
                  <a:srgbClr val="FF0000"/>
                </a:solidFill>
              </a:rPr>
              <a:t>For both </a:t>
            </a:r>
            <a:r>
              <a:rPr lang="en-GB" altLang="zh-CN" sz="2000" dirty="0" err="1" smtClean="0">
                <a:solidFill>
                  <a:srgbClr val="FF0000"/>
                </a:solidFill>
              </a:rPr>
              <a:t>Uu</a:t>
            </a:r>
            <a:r>
              <a:rPr lang="en-GB" altLang="zh-CN" sz="2000" dirty="0">
                <a:solidFill>
                  <a:srgbClr val="FF0000"/>
                </a:solidFill>
              </a:rPr>
              <a:t> </a:t>
            </a:r>
            <a:r>
              <a:rPr lang="en-GB" altLang="zh-CN" sz="2000" dirty="0" smtClean="0">
                <a:solidFill>
                  <a:srgbClr val="FF0000"/>
                </a:solidFill>
              </a:rPr>
              <a:t>band and SL band, 1T2R is considered as a baseline. So Option </a:t>
            </a:r>
            <a:r>
              <a:rPr lang="en-US" altLang="zh-CN" sz="2000" dirty="0" smtClean="0">
                <a:solidFill>
                  <a:srgbClr val="FF0000"/>
                </a:solidFill>
              </a:rPr>
              <a:t>1 is agreed.</a:t>
            </a:r>
            <a:endParaRPr lang="zh-CN" altLang="zh-CN" sz="2000" dirty="0">
              <a:solidFill>
                <a:srgbClr val="FF0000"/>
              </a:solidFill>
            </a:endParaRPr>
          </a:p>
          <a:p>
            <a:pPr lvl="1" hangingPunct="0">
              <a:lnSpc>
                <a:spcPct val="110000"/>
              </a:lnSpc>
              <a:spcAft>
                <a:spcPts val="600"/>
              </a:spcAft>
            </a:pPr>
            <a:r>
              <a:rPr lang="en-GB" altLang="zh-CN" sz="2000" dirty="0">
                <a:solidFill>
                  <a:srgbClr val="FF0000"/>
                </a:solidFill>
              </a:rPr>
              <a:t>The selection of an RF architecture does not preclude the introduction of other RF architectures in the future.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94346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263771"/>
            <a:ext cx="11273436" cy="835268"/>
          </a:xfrm>
        </p:spPr>
        <p:txBody>
          <a:bodyPr>
            <a:norm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kumimoji="1" lang="en-GB" altLang="zh-CN" sz="4000" kern="12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Shared antenna or separate antenna</a:t>
            </a:r>
            <a:endParaRPr kumimoji="1" lang="ja-JP" altLang="en-US" sz="4000" kern="12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 fontScale="92500"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altLang="zh-CN" sz="2800" dirty="0" smtClean="0"/>
              <a:t>The candidate options are listed below:</a:t>
            </a:r>
            <a:endParaRPr lang="en-GB" altLang="zh-CN" sz="2000" dirty="0" smtClean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altLang="zh-CN" sz="2100" dirty="0" smtClean="0"/>
              <a:t>Option </a:t>
            </a:r>
            <a:r>
              <a:rPr lang="en-GB" altLang="zh-CN" sz="2100" dirty="0"/>
              <a:t>1: Prioritize to use separate antenna architecture like LTE V2X band combinations. The shared antenna architecture can be used for the specific band combination where the bands are closely located.</a:t>
            </a:r>
            <a:endParaRPr lang="zh-CN" altLang="zh-CN" sz="2100" dirty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altLang="zh-CN" sz="2100" dirty="0"/>
              <a:t>Option 2: Decide antenna architecture based on the specific band combination</a:t>
            </a:r>
            <a:r>
              <a:rPr lang="en-GB" altLang="zh-CN" sz="2100" dirty="0" smtClean="0"/>
              <a:t>.</a:t>
            </a:r>
            <a:endParaRPr lang="en-GB" altLang="zh-CN" sz="2000" dirty="0" smtClean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endParaRPr lang="en-GB" altLang="zh-CN" sz="2000" dirty="0" smtClean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endParaRPr lang="en-GB" altLang="zh-CN" sz="2000" dirty="0"/>
          </a:p>
          <a:p>
            <a:pPr marL="228600" lvl="1">
              <a:lnSpc>
                <a:spcPct val="10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Recommended </a:t>
            </a:r>
            <a:r>
              <a:rPr lang="en-US" altLang="zh-CN" sz="2800" dirty="0"/>
              <a:t>WF : </a:t>
            </a:r>
          </a:p>
          <a:p>
            <a:pPr lvl="1" hangingPunct="0">
              <a:lnSpc>
                <a:spcPct val="110000"/>
              </a:lnSpc>
              <a:spcAft>
                <a:spcPts val="600"/>
              </a:spcAft>
            </a:pPr>
            <a:r>
              <a:rPr lang="en-GB" altLang="zh-CN" sz="2100" strike="sngStrike" dirty="0"/>
              <a:t>Companies to share views whether to converge to Option 2</a:t>
            </a:r>
            <a:r>
              <a:rPr lang="en-GB" altLang="zh-CN" sz="2100" strike="sngStrike" dirty="0" smtClean="0"/>
              <a:t>.</a:t>
            </a:r>
          </a:p>
          <a:p>
            <a:pPr lvl="1" hangingPunct="0">
              <a:lnSpc>
                <a:spcPct val="110000"/>
              </a:lnSpc>
              <a:spcAft>
                <a:spcPts val="600"/>
              </a:spcAft>
            </a:pPr>
            <a:r>
              <a:rPr lang="en-GB" altLang="zh-CN" sz="2100" dirty="0" smtClean="0">
                <a:solidFill>
                  <a:srgbClr val="FF0000"/>
                </a:solidFill>
              </a:rPr>
              <a:t>Generally, Option 2 is agreed. </a:t>
            </a:r>
            <a:r>
              <a:rPr lang="en-GB" altLang="zh-CN" sz="2100" dirty="0">
                <a:solidFill>
                  <a:srgbClr val="FF0000"/>
                </a:solidFill>
              </a:rPr>
              <a:t>S</a:t>
            </a:r>
            <a:r>
              <a:rPr lang="en-GB" altLang="zh-CN" sz="2100" dirty="0" smtClean="0">
                <a:solidFill>
                  <a:srgbClr val="FF0000"/>
                </a:solidFill>
              </a:rPr>
              <a:t>eparate antenna architecture is considered as a baseline when V2X UE supports con-current operation between ITS band and </a:t>
            </a:r>
            <a:r>
              <a:rPr lang="en-GB" altLang="zh-CN" sz="2100" dirty="0" err="1" smtClean="0">
                <a:solidFill>
                  <a:srgbClr val="FF0000"/>
                </a:solidFill>
              </a:rPr>
              <a:t>Uu</a:t>
            </a:r>
            <a:r>
              <a:rPr lang="en-GB" altLang="zh-CN" sz="2100" dirty="0" smtClean="0">
                <a:solidFill>
                  <a:srgbClr val="FF0000"/>
                </a:solidFill>
              </a:rPr>
              <a:t> band.</a:t>
            </a:r>
          </a:p>
        </p:txBody>
      </p:sp>
    </p:spTree>
    <p:extLst>
      <p:ext uri="{BB962C8B-B14F-4D97-AF65-F5344CB8AC3E}">
        <p14:creationId xmlns:p14="http://schemas.microsoft.com/office/powerpoint/2010/main" val="58435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637442" y="1152536"/>
            <a:ext cx="10862896" cy="4907074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The candidate options are listed below:</a:t>
            </a:r>
            <a:endParaRPr lang="zh-CN" altLang="zh-CN" sz="2600" dirty="0"/>
          </a:p>
          <a:p>
            <a:pPr lvl="1" hangingPunct="0">
              <a:spcAft>
                <a:spcPts val="600"/>
              </a:spcAft>
            </a:pPr>
            <a:r>
              <a:rPr lang="en-GB" altLang="zh-CN" sz="1900" dirty="0"/>
              <a:t>Option 1: Capture the filter performance for band 47/n47 proposed in R4-2015561 in TR 37.875.</a:t>
            </a:r>
            <a:endParaRPr lang="zh-CN" altLang="zh-CN" sz="1900" dirty="0"/>
          </a:p>
          <a:p>
            <a:pPr lvl="1" hangingPunct="0">
              <a:spcAft>
                <a:spcPts val="600"/>
              </a:spcAft>
            </a:pPr>
            <a:r>
              <a:rPr lang="en-GB" altLang="zh-CN" sz="1900" dirty="0"/>
              <a:t>Option 2: No need to study the filter performance for band 47/n47.</a:t>
            </a:r>
            <a:endParaRPr lang="zh-CN" altLang="zh-CN" sz="1900" dirty="0"/>
          </a:p>
          <a:p>
            <a:pPr lvl="1" hangingPunct="0">
              <a:spcAft>
                <a:spcPts val="600"/>
              </a:spcAft>
            </a:pPr>
            <a:r>
              <a:rPr lang="en-GB" altLang="zh-CN" sz="1900" dirty="0"/>
              <a:t>Option 3: Study the filter performance for band 47/n47 and capture it based on consensus in TR 37.875.</a:t>
            </a:r>
            <a:endParaRPr lang="zh-CN" altLang="zh-CN" sz="1900" dirty="0"/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>
              <a:solidFill>
                <a:srgbClr val="FF0000"/>
              </a:solidFill>
            </a:endParaRPr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>
              <a:solidFill>
                <a:srgbClr val="FF0000"/>
              </a:solidFill>
            </a:endParaRPr>
          </a:p>
          <a:p>
            <a:pPr marL="228600" lvl="1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Recommended WF:</a:t>
            </a:r>
          </a:p>
          <a:p>
            <a:pPr lvl="1" hangingPunct="0">
              <a:spcAft>
                <a:spcPts val="600"/>
              </a:spcAft>
            </a:pPr>
            <a:r>
              <a:rPr lang="en-GB" altLang="zh-CN" sz="1900" strike="sngStrike" dirty="0"/>
              <a:t>Further discuss the filter performance for band 47/n47 based on technical analysis and companies’ input</a:t>
            </a:r>
            <a:r>
              <a:rPr lang="en-GB" altLang="zh-CN" sz="1900" strike="sngStrike" dirty="0" smtClean="0"/>
              <a:t>.</a:t>
            </a:r>
          </a:p>
          <a:p>
            <a:pPr lvl="1" hangingPunct="0">
              <a:spcAft>
                <a:spcPts val="600"/>
              </a:spcAft>
            </a:pPr>
            <a:r>
              <a:rPr lang="en-GB" altLang="zh-CN" sz="1900" dirty="0" smtClean="0">
                <a:solidFill>
                  <a:srgbClr val="FF0000"/>
                </a:solidFill>
              </a:rPr>
              <a:t>Option 1 is </a:t>
            </a:r>
            <a:r>
              <a:rPr lang="en-GB" altLang="zh-CN" sz="1900" dirty="0" smtClean="0">
                <a:solidFill>
                  <a:srgbClr val="FF0000"/>
                </a:solidFill>
              </a:rPr>
              <a:t>agreed. The </a:t>
            </a:r>
            <a:r>
              <a:rPr lang="en-GB" altLang="zh-CN" sz="1900" dirty="0" smtClean="0">
                <a:solidFill>
                  <a:srgbClr val="FF0000"/>
                </a:solidFill>
              </a:rPr>
              <a:t>filter performance is captured in TR with square brackets. </a:t>
            </a:r>
            <a:r>
              <a:rPr lang="en-GB" altLang="zh-CN" sz="1900" dirty="0" smtClean="0">
                <a:solidFill>
                  <a:srgbClr val="FF0000"/>
                </a:solidFill>
              </a:rPr>
              <a:t>Whether </a:t>
            </a:r>
            <a:r>
              <a:rPr lang="en-GB" altLang="zh-CN" sz="1900" dirty="0" smtClean="0">
                <a:solidFill>
                  <a:srgbClr val="FF0000"/>
                </a:solidFill>
              </a:rPr>
              <a:t>to capture the filter performance for other band is FFS.</a:t>
            </a:r>
            <a:endParaRPr lang="en-GB" altLang="zh-CN" sz="1900" dirty="0">
              <a:solidFill>
                <a:srgbClr val="FF0000"/>
              </a:solidFill>
            </a:endParaRPr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rm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kumimoji="1" lang="en-GB" altLang="zh-CN" sz="4000" kern="12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Filter performance</a:t>
            </a:r>
            <a:endParaRPr kumimoji="1" lang="ja-JP" altLang="en-US" sz="4000" kern="12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7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637442" y="1152536"/>
            <a:ext cx="10862896" cy="4907074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/>
              <a:t>The candidate options are listed below:</a:t>
            </a:r>
            <a:endParaRPr lang="zh-CN" altLang="zh-CN" sz="2600" dirty="0"/>
          </a:p>
          <a:p>
            <a:pPr lvl="1" hangingPunct="0">
              <a:spcAft>
                <a:spcPts val="600"/>
              </a:spcAft>
            </a:pPr>
            <a:r>
              <a:rPr lang="en-GB" altLang="zh-CN" sz="1900" dirty="0" smtClean="0"/>
              <a:t>Option </a:t>
            </a:r>
            <a:r>
              <a:rPr lang="en-GB" altLang="zh-CN" sz="1900" dirty="0"/>
              <a:t>1: Adopt </a:t>
            </a:r>
            <a:r>
              <a:rPr lang="en-GB" altLang="zh-CN" sz="1900" dirty="0" err="1"/>
              <a:t>ΔTIB,c</a:t>
            </a:r>
            <a:r>
              <a:rPr lang="en-GB" altLang="zh-CN" sz="1900" dirty="0"/>
              <a:t> and </a:t>
            </a:r>
            <a:r>
              <a:rPr lang="en-GB" altLang="zh-CN" sz="1900" dirty="0" err="1"/>
              <a:t>ΔRIB,c</a:t>
            </a:r>
            <a:r>
              <a:rPr lang="en-GB" altLang="zh-CN" sz="1900" dirty="0"/>
              <a:t> on </a:t>
            </a:r>
            <a:r>
              <a:rPr lang="en-GB" altLang="zh-CN" sz="1900" dirty="0" err="1"/>
              <a:t>Uu</a:t>
            </a:r>
            <a:r>
              <a:rPr lang="en-GB" altLang="zh-CN" sz="1900" dirty="0"/>
              <a:t> band instead of SL band.</a:t>
            </a:r>
            <a:endParaRPr lang="zh-CN" altLang="zh-CN" sz="1900" dirty="0"/>
          </a:p>
          <a:p>
            <a:pPr lvl="1" hangingPunct="0">
              <a:spcAft>
                <a:spcPts val="600"/>
              </a:spcAft>
            </a:pPr>
            <a:r>
              <a:rPr lang="en-GB" altLang="zh-CN" sz="1900" dirty="0"/>
              <a:t>Option 2: Adopt shared pain approach for </a:t>
            </a:r>
            <a:r>
              <a:rPr lang="en-GB" altLang="zh-CN" sz="1900" dirty="0" err="1"/>
              <a:t>Uu</a:t>
            </a:r>
            <a:r>
              <a:rPr lang="en-GB" altLang="zh-CN" sz="1900" dirty="0"/>
              <a:t> band and SL band.</a:t>
            </a:r>
            <a:endParaRPr lang="zh-CN" altLang="zh-CN" sz="1900" dirty="0"/>
          </a:p>
          <a:p>
            <a:pPr lvl="1" hangingPunct="0">
              <a:spcAft>
                <a:spcPts val="600"/>
              </a:spcAft>
            </a:pPr>
            <a:r>
              <a:rPr lang="en-GB" altLang="zh-CN" sz="1900" dirty="0"/>
              <a:t>Option 3: Adopt either option 1 or option 2 based on specific band </a:t>
            </a:r>
            <a:r>
              <a:rPr lang="en-GB" altLang="zh-CN" sz="1900" dirty="0" smtClean="0"/>
              <a:t>combination</a:t>
            </a:r>
            <a:endParaRPr lang="en-US" altLang="zh-CN" sz="2000" dirty="0" smtClean="0"/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/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/>
          </a:p>
          <a:p>
            <a:pPr marL="228600" lvl="1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/>
              <a:t>Recommended </a:t>
            </a:r>
            <a:r>
              <a:rPr lang="en-US" altLang="zh-CN" sz="2600" dirty="0" smtClean="0"/>
              <a:t>WF:</a:t>
            </a:r>
          </a:p>
          <a:p>
            <a:pPr lvl="1" hangingPunct="0">
              <a:spcAft>
                <a:spcPts val="600"/>
              </a:spcAft>
            </a:pPr>
            <a:r>
              <a:rPr lang="en-GB" altLang="zh-CN" sz="1900" strike="sngStrike" dirty="0"/>
              <a:t>Decide after RF architecture is clear</a:t>
            </a:r>
            <a:r>
              <a:rPr lang="en-GB" altLang="zh-CN" sz="1900" strike="sngStrike" dirty="0" smtClean="0"/>
              <a:t>.</a:t>
            </a:r>
          </a:p>
          <a:p>
            <a:pPr lvl="1" hangingPunct="0">
              <a:spcAft>
                <a:spcPts val="600"/>
              </a:spcAft>
            </a:pPr>
            <a:r>
              <a:rPr lang="en-GB" altLang="zh-CN" sz="1900" dirty="0" smtClean="0">
                <a:solidFill>
                  <a:srgbClr val="FF0000"/>
                </a:solidFill>
              </a:rPr>
              <a:t>Decide </a:t>
            </a:r>
            <a:r>
              <a:rPr lang="en-GB" altLang="zh-CN" sz="1900" dirty="0" err="1">
                <a:solidFill>
                  <a:srgbClr val="FF0000"/>
                </a:solidFill>
              </a:rPr>
              <a:t>ΔTIB,c</a:t>
            </a:r>
            <a:r>
              <a:rPr lang="en-GB" altLang="zh-CN" sz="1900" dirty="0">
                <a:solidFill>
                  <a:srgbClr val="FF0000"/>
                </a:solidFill>
              </a:rPr>
              <a:t> and </a:t>
            </a:r>
            <a:r>
              <a:rPr lang="en-GB" altLang="zh-CN" sz="1900" dirty="0" err="1">
                <a:solidFill>
                  <a:srgbClr val="FF0000"/>
                </a:solidFill>
              </a:rPr>
              <a:t>ΔRIB,c</a:t>
            </a:r>
            <a:r>
              <a:rPr lang="en-GB" altLang="zh-CN" sz="1900" dirty="0">
                <a:solidFill>
                  <a:srgbClr val="FF0000"/>
                </a:solidFill>
              </a:rPr>
              <a:t> </a:t>
            </a:r>
            <a:r>
              <a:rPr lang="en-GB" altLang="zh-CN" sz="1900" dirty="0" smtClean="0">
                <a:solidFill>
                  <a:srgbClr val="FF0000"/>
                </a:solidFill>
              </a:rPr>
              <a:t>based on specific band combination. Whether to adopt fixed rule (e.g. shared pain approach) is FFS.</a:t>
            </a:r>
            <a:endParaRPr lang="en-GB" altLang="zh-CN" sz="1900" dirty="0">
              <a:solidFill>
                <a:srgbClr val="FF0000"/>
              </a:solidFill>
            </a:endParaRPr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 err="1" smtClean="0"/>
              <a:t>ΔTIB,c</a:t>
            </a:r>
            <a:r>
              <a:rPr lang="en-US" altLang="zh-CN" sz="4000" dirty="0" smtClean="0"/>
              <a:t> </a:t>
            </a:r>
            <a:r>
              <a:rPr lang="en-US" altLang="zh-CN" sz="4000" dirty="0"/>
              <a:t>and </a:t>
            </a:r>
            <a:r>
              <a:rPr lang="en-US" altLang="zh-CN" sz="4000" dirty="0" err="1"/>
              <a:t>ΔRIB,c</a:t>
            </a:r>
            <a:r>
              <a:rPr lang="en-US" altLang="zh-CN" sz="4000" dirty="0"/>
              <a:t> 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2908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10614"/>
            <a:ext cx="10515600" cy="4981639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[1]	</a:t>
            </a:r>
            <a:r>
              <a:rPr lang="en-GB" altLang="zh-CN" sz="2000" dirty="0" smtClean="0"/>
              <a:t>R4-2014421</a:t>
            </a:r>
            <a:r>
              <a:rPr lang="en-US" altLang="ja-JP" sz="2000" dirty="0" smtClean="0"/>
              <a:t>, </a:t>
            </a:r>
            <a:r>
              <a:rPr lang="en-GB" altLang="zh-CN" sz="2000" dirty="0"/>
              <a:t>Discussion on Rel-17 band combinations for </a:t>
            </a:r>
            <a:r>
              <a:rPr lang="en-GB" altLang="zh-CN" sz="2000" dirty="0" err="1"/>
              <a:t>Uu</a:t>
            </a:r>
            <a:r>
              <a:rPr lang="en-GB" altLang="zh-CN" sz="2000" dirty="0"/>
              <a:t> and V2X con-current operation</a:t>
            </a:r>
            <a:r>
              <a:rPr lang="en-US" altLang="ja-JP" sz="2000" dirty="0"/>
              <a:t>, CATT, RAN4#97e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[2]	</a:t>
            </a:r>
            <a:r>
              <a:rPr lang="en-GB" altLang="zh-CN" sz="2000" dirty="0"/>
              <a:t>R4-2015561</a:t>
            </a:r>
            <a:r>
              <a:rPr lang="en-US" altLang="ja-JP" sz="2000" dirty="0"/>
              <a:t>, </a:t>
            </a:r>
            <a:r>
              <a:rPr lang="en-GB" altLang="zh-CN" sz="2000" dirty="0"/>
              <a:t>TP for TR 37.875: adding some UE RF study for NR V2X band combinations</a:t>
            </a:r>
            <a:r>
              <a:rPr lang="en-US" altLang="ja-JP" sz="2000" dirty="0"/>
              <a:t>, </a:t>
            </a:r>
            <a:r>
              <a:rPr lang="en-GB" altLang="zh-CN" sz="2000" dirty="0"/>
              <a:t>Huawei, </a:t>
            </a:r>
            <a:r>
              <a:rPr lang="en-GB" altLang="zh-CN" sz="2000" dirty="0" err="1"/>
              <a:t>HiSilicon</a:t>
            </a:r>
            <a:r>
              <a:rPr lang="en-GB" altLang="zh-CN" sz="2000" dirty="0"/>
              <a:t>, </a:t>
            </a:r>
            <a:r>
              <a:rPr lang="en-US" altLang="ja-JP" sz="2000" dirty="0"/>
              <a:t>RAN4#97e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[3]	</a:t>
            </a:r>
            <a:r>
              <a:rPr lang="en-GB" altLang="zh-CN" sz="2000" dirty="0" smtClean="0"/>
              <a:t>R4-2014422</a:t>
            </a:r>
            <a:r>
              <a:rPr lang="en-US" altLang="ja-JP" sz="2000" dirty="0" smtClean="0"/>
              <a:t>,</a:t>
            </a:r>
            <a:r>
              <a:rPr lang="en-GB" altLang="zh-CN" sz="2000" dirty="0" smtClean="0"/>
              <a:t> </a:t>
            </a:r>
            <a:r>
              <a:rPr lang="en-GB" altLang="zh-CN" sz="2000" dirty="0"/>
              <a:t>TP on V2X_n40A-n47A coexistence study</a:t>
            </a:r>
            <a:r>
              <a:rPr lang="en-US" altLang="ja-JP" sz="2000" dirty="0"/>
              <a:t>, CATT, RAN4#97e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[4]	</a:t>
            </a:r>
            <a:r>
              <a:rPr lang="en-GB" altLang="zh-CN" sz="2000" dirty="0" smtClean="0"/>
              <a:t>R4-2014423</a:t>
            </a:r>
            <a:r>
              <a:rPr lang="en-GB" altLang="zh-CN" sz="2000" dirty="0"/>
              <a:t>, CR for TS 38.101-1, Introduce new band combination of V2X_n39A-n47A and </a:t>
            </a:r>
            <a:r>
              <a:rPr lang="en-GB" altLang="zh-CN" sz="2000" dirty="0" smtClean="0"/>
              <a:t>V2X_n40A-n47A, </a:t>
            </a:r>
            <a:r>
              <a:rPr lang="en-US" altLang="ja-JP" sz="2000" dirty="0" smtClean="0"/>
              <a:t>CATT</a:t>
            </a:r>
            <a:r>
              <a:rPr lang="en-US" altLang="ja-JP" sz="2000" dirty="0"/>
              <a:t>, </a:t>
            </a:r>
            <a:r>
              <a:rPr lang="en-US" altLang="ja-JP" sz="2000" dirty="0" smtClean="0"/>
              <a:t>RAN4#97e</a:t>
            </a:r>
            <a:endParaRPr lang="en-GB" altLang="zh-CN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GB" altLang="ja-JP" sz="2000" dirty="0"/>
              <a:t>[5]	</a:t>
            </a:r>
            <a:r>
              <a:rPr lang="en-GB" altLang="zh-CN" sz="2000" dirty="0" smtClean="0"/>
              <a:t>R4-2014424</a:t>
            </a:r>
            <a:r>
              <a:rPr lang="en-GB" altLang="zh-CN" sz="2000" dirty="0"/>
              <a:t>, CR for TS 38.101-3, Introduce new band combination of V2X_39A-n47A, V2X_n39A-47A,V2X_40A-n47A and </a:t>
            </a:r>
            <a:r>
              <a:rPr lang="en-GB" altLang="zh-CN" sz="2000" dirty="0" smtClean="0"/>
              <a:t>V2X_n40A-47A, </a:t>
            </a:r>
            <a:r>
              <a:rPr lang="en-US" altLang="ja-JP" sz="2000" dirty="0"/>
              <a:t>CATT, </a:t>
            </a:r>
            <a:r>
              <a:rPr lang="en-US" altLang="ja-JP" sz="2000" dirty="0" smtClean="0"/>
              <a:t>RAN4#97e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225977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</TotalTime>
  <Words>510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テーマ</vt:lpstr>
      <vt:lpstr>WF on band combinations for V2X con-current operation</vt:lpstr>
      <vt:lpstr>Background</vt:lpstr>
      <vt:lpstr>UE RF architecture</vt:lpstr>
      <vt:lpstr>Shared antenna or separate antenna</vt:lpstr>
      <vt:lpstr>Filter performance</vt:lpstr>
      <vt:lpstr>ΔTIB,c and ΔRIB,c </vt:lpstr>
      <vt:lpstr>Reference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CATT</cp:lastModifiedBy>
  <cp:revision>183</cp:revision>
  <dcterms:created xsi:type="dcterms:W3CDTF">2019-02-23T04:02:11Z</dcterms:created>
  <dcterms:modified xsi:type="dcterms:W3CDTF">2020-11-12T00:14:27Z</dcterms:modified>
</cp:coreProperties>
</file>