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98" r:id="rId4"/>
    <p:sldId id="295" r:id="rId5"/>
    <p:sldId id="299" r:id="rId6"/>
    <p:sldId id="296" r:id="rId7"/>
    <p:sldId id="300" r:id="rId8"/>
    <p:sldId id="297" r:id="rId9"/>
    <p:sldId id="30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040" autoAdjust="0"/>
  </p:normalViewPr>
  <p:slideViewPr>
    <p:cSldViewPr snapToGrid="0">
      <p:cViewPr varScale="1">
        <p:scale>
          <a:sx n="100" d="100"/>
          <a:sy n="100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3CF0-6E0B-4875-9977-F910DD15014E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4EB6-6904-4879-AF1A-C10C5D4B8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75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E///: More proper</a:t>
            </a:r>
            <a:r>
              <a:rPr lang="en-US" altLang="zh-CN" baseline="0" dirty="0"/>
              <a:t> to align with NR other than LTE.</a:t>
            </a:r>
          </a:p>
          <a:p>
            <a:r>
              <a:rPr lang="en-US" altLang="zh-CN" dirty="0"/>
              <a:t>Nokia: We believe same values</a:t>
            </a:r>
            <a:r>
              <a:rPr lang="en-US" altLang="zh-CN" baseline="0" dirty="0"/>
              <a:t> can be applied for 6GHz since it’s band agnostic.</a:t>
            </a:r>
          </a:p>
          <a:p>
            <a:r>
              <a:rPr lang="en-US" altLang="zh-CN" baseline="0" dirty="0"/>
              <a:t>ZTE: we didn’t see the logic why we need to use NR either than LTE LAA since its same band. This may bring confusion from regulatory aspect.</a:t>
            </a:r>
          </a:p>
          <a:p>
            <a:r>
              <a:rPr lang="en-US" altLang="zh-CN" baseline="0" dirty="0"/>
              <a:t>Nokia: In NR, there is some refarming bands which applied new approach i.e. 3.5GHz band. </a:t>
            </a:r>
          </a:p>
          <a:p>
            <a:r>
              <a:rPr lang="en-US" altLang="zh-CN" baseline="0" dirty="0"/>
              <a:t>ZTE: is there any problem for product if we reuse LTE LAA requirements?</a:t>
            </a:r>
          </a:p>
          <a:p>
            <a:r>
              <a:rPr lang="en-US" altLang="zh-CN" baseline="0" dirty="0"/>
              <a:t>Nokia: Now we are in NR place, we have different SU compared to LTE.</a:t>
            </a:r>
          </a:p>
          <a:p>
            <a:r>
              <a:rPr lang="en-US" altLang="zh-CN" baseline="0" dirty="0"/>
              <a:t>ZTE: CHBW and SU not related to the boundary. </a:t>
            </a:r>
          </a:p>
          <a:p>
            <a:r>
              <a:rPr lang="en-US" altLang="zh-CN" baseline="0" dirty="0"/>
              <a:t>E///: With larger operating bandwidth, this is also adopted from LTE. This is the reason why we change the boundary.</a:t>
            </a:r>
          </a:p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4EB6-6904-4879-AF1A-C10C5D4B84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30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/>
              <a:t>ZTE: we disagree with the proposed values. We didn’t any technical analysis  for this part.</a:t>
            </a:r>
          </a:p>
          <a:p>
            <a:r>
              <a:rPr lang="en-US" altLang="zh-CN" baseline="0" dirty="0"/>
              <a:t>Huawei: Similar view as ZTE. The operating bandwidth &gt;1GHz, which means current agreements applicable need to be further checked.</a:t>
            </a:r>
          </a:p>
          <a:p>
            <a:r>
              <a:rPr lang="en-US" altLang="zh-CN" baseline="0" dirty="0"/>
              <a:t>E///: Both band n46, and n96 with &gt;200MHz operating bandwidth, we can further revise it.</a:t>
            </a:r>
          </a:p>
          <a:p>
            <a:r>
              <a:rPr lang="en-US" altLang="zh-CN" baseline="0" dirty="0"/>
              <a:t>Nokia: We already discussed n96 for several meetings, we didn’t see any analysis from companies. Any plan for that? </a:t>
            </a:r>
          </a:p>
          <a:p>
            <a:r>
              <a:rPr lang="en-US" altLang="zh-CN" baseline="0" dirty="0"/>
              <a:t>Huawei: We would Like to first agree some parameters i.e. channel arrangements, SU and so. We didn’t see any technical analysis for 6GHz band.</a:t>
            </a:r>
          </a:p>
          <a:p>
            <a:r>
              <a:rPr lang="en-US" altLang="zh-CN" baseline="0" dirty="0"/>
              <a:t>ZTE: Could you clarify which reference for this? Until this meeting, we only see Huawei paper. </a:t>
            </a:r>
          </a:p>
          <a:p>
            <a:r>
              <a:rPr lang="en-US" altLang="zh-CN" baseline="0" dirty="0"/>
              <a:t>Nokia: We already submit one paper on 6GHz 2010744. We didn’t see the issue. </a:t>
            </a:r>
          </a:p>
          <a:p>
            <a:r>
              <a:rPr lang="en-US" altLang="zh-CN" baseline="0" dirty="0"/>
              <a:t>ZTE: We didn’t see filter data, lack of enough evidence. </a:t>
            </a:r>
          </a:p>
          <a:p>
            <a:r>
              <a:rPr lang="en-US" altLang="zh-CN" baseline="0" dirty="0"/>
              <a:t>Huawei: Similar view as ZTE.</a:t>
            </a:r>
          </a:p>
          <a:p>
            <a:r>
              <a:rPr lang="en-US" altLang="zh-CN" baseline="0" dirty="0"/>
              <a:t>QC: We have concern on companies say want to further study but we faced to close the WI.</a:t>
            </a:r>
          </a:p>
          <a:p>
            <a:r>
              <a:rPr lang="en-US" altLang="zh-CN" baseline="0" dirty="0"/>
              <a:t>Huawei: Nokia proposed same OOB for same 1C and 1H; now Nokia change their position. Then how we can conclude with sudden views changes.</a:t>
            </a:r>
          </a:p>
          <a:p>
            <a:r>
              <a:rPr lang="en-US" altLang="zh-CN" baseline="0" dirty="0"/>
              <a:t>Nokia: We don’t change position, we are proposing alignment. We probably make misunderstanding on 10MHz but our intention is to have alignment among 1C and 1H. </a:t>
            </a:r>
          </a:p>
          <a:p>
            <a:r>
              <a:rPr lang="en-US" altLang="zh-CN" baseline="0" dirty="0"/>
              <a:t>Huawei: Even for 5GHz, we still have technical issues, we still need based on consensus and technical justification basis.</a:t>
            </a:r>
          </a:p>
          <a:p>
            <a:endParaRPr lang="en-US" altLang="zh-CN" baseline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4EB6-6904-4879-AF1A-C10C5D4B84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30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Huawei: We don’t 1-H for  LTE LAA.</a:t>
            </a:r>
            <a:r>
              <a:rPr lang="en-US" altLang="zh-CN" baseline="0" dirty="0"/>
              <a:t> </a:t>
            </a:r>
          </a:p>
          <a:p>
            <a:r>
              <a:rPr lang="en-US" altLang="zh-CN" baseline="0" dirty="0"/>
              <a:t>ZTE: Reusing the offset values. </a:t>
            </a:r>
            <a:endParaRPr lang="en-US" altLang="zh-CN" dirty="0"/>
          </a:p>
          <a:p>
            <a:r>
              <a:rPr lang="en-US" altLang="zh-CN" dirty="0"/>
              <a:t>E///:We already agreed reusing NR requirements in past meeting.</a:t>
            </a:r>
            <a:r>
              <a:rPr lang="en-US" altLang="zh-CN" baseline="0" dirty="0"/>
              <a:t> </a:t>
            </a:r>
          </a:p>
          <a:p>
            <a:r>
              <a:rPr lang="en-US" altLang="zh-CN" baseline="0" dirty="0"/>
              <a:t>Nokia: we should be consistent to reuse legacy NR for both 1-C and 1-H, also OOBE. We design NR_U based on NR not based on LTE.</a:t>
            </a:r>
          </a:p>
          <a:p>
            <a:r>
              <a:rPr lang="en-US" altLang="zh-CN" baseline="0" dirty="0"/>
              <a:t>ZTE: I think that WF high levels, details still need to discuss. We need to further discuss and optimize and justify the difference. </a:t>
            </a:r>
          </a:p>
          <a:p>
            <a:r>
              <a:rPr lang="en-US" altLang="zh-CN" dirty="0"/>
              <a:t>E///:</a:t>
            </a:r>
            <a:r>
              <a:rPr lang="en-US" altLang="zh-CN" baseline="0" dirty="0"/>
              <a:t> Why you prefer option 1?</a:t>
            </a:r>
          </a:p>
          <a:p>
            <a:r>
              <a:rPr lang="en-US" altLang="zh-CN" baseline="0" dirty="0"/>
              <a:t>Huawei: For Type 1-c, we will reuse same design for LAA and NR-U for type 1-C, better reuse this requirements.</a:t>
            </a:r>
          </a:p>
          <a:p>
            <a:r>
              <a:rPr lang="en-US" altLang="zh-CN" baseline="0" dirty="0"/>
              <a:t>ZTE: We have similar as Huawei.</a:t>
            </a:r>
          </a:p>
          <a:p>
            <a:r>
              <a:rPr lang="en-US" altLang="zh-CN" baseline="0" dirty="0"/>
              <a:t>QC: Make sense to use NR requirements considering NR difference compared LTE. We have wide CHBW.</a:t>
            </a:r>
          </a:p>
          <a:p>
            <a:r>
              <a:rPr lang="en-US" altLang="zh-CN" baseline="0" dirty="0"/>
              <a:t>Nokia: We also need to ensure other CHBW can be works well except 20MHz.</a:t>
            </a:r>
          </a:p>
          <a:p>
            <a:endParaRPr lang="en-US" altLang="zh-CN" baseline="0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50410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baseline="0" dirty="0"/>
              <a:t>ZTE: We believe this requirements is band related.</a:t>
            </a:r>
          </a:p>
          <a:p>
            <a:r>
              <a:rPr lang="en-US" altLang="zh-CN" baseline="0" dirty="0"/>
              <a:t>Nokia</a:t>
            </a:r>
            <a:r>
              <a:rPr lang="zh-CN" altLang="en-US" baseline="0" dirty="0"/>
              <a:t>：</a:t>
            </a:r>
            <a:r>
              <a:rPr lang="en-US" altLang="zh-CN" baseline="0" dirty="0"/>
              <a:t>Why is band specific? What’s kind of analysis we needed ?</a:t>
            </a:r>
          </a:p>
          <a:p>
            <a:r>
              <a:rPr lang="en-US" altLang="zh-CN" baseline="0" dirty="0"/>
              <a:t>ZTE: We think as package with </a:t>
            </a:r>
            <a:r>
              <a:rPr lang="en-US" altLang="zh-CN" baseline="0" dirty="0" err="1"/>
              <a:t>delta_FOOB</a:t>
            </a:r>
            <a:r>
              <a:rPr lang="en-US" altLang="zh-CN" baseline="0" dirty="0"/>
              <a:t>.</a:t>
            </a:r>
          </a:p>
          <a:p>
            <a:r>
              <a:rPr lang="en-US" altLang="zh-CN" baseline="0" dirty="0"/>
              <a:t>Nokia: This band agonistic ,why we need treat as a package.</a:t>
            </a:r>
          </a:p>
          <a:p>
            <a:endParaRPr lang="en-US" altLang="zh-CN" baseline="0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50410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Nokia: We</a:t>
            </a:r>
            <a:r>
              <a:rPr lang="en-US" altLang="zh-CN" baseline="0" dirty="0"/>
              <a:t> already this in previous meeting for LO leakage, we are fine to </a:t>
            </a:r>
            <a:r>
              <a:rPr lang="en-US" altLang="zh-CN" baseline="0" dirty="0" err="1"/>
              <a:t>Px</a:t>
            </a:r>
            <a:r>
              <a:rPr lang="en-US" altLang="zh-CN" baseline="0" dirty="0"/>
              <a:t> modification. We are fine to work with such exception for some cases.</a:t>
            </a:r>
          </a:p>
          <a:p>
            <a:r>
              <a:rPr lang="en-US" altLang="zh-CN" baseline="0" dirty="0"/>
              <a:t>Huawei</a:t>
            </a:r>
            <a:r>
              <a:rPr lang="zh-CN" altLang="en-US" baseline="0" dirty="0"/>
              <a:t>：</a:t>
            </a:r>
            <a:r>
              <a:rPr lang="en-US" altLang="zh-CN" baseline="0" dirty="0"/>
              <a:t>We also mention to reuse BS requirements in previously agreed WF.</a:t>
            </a:r>
          </a:p>
          <a:p>
            <a:r>
              <a:rPr lang="en-US" altLang="zh-CN" baseline="0" dirty="0"/>
              <a:t>ZTE: Prated is typo, that’s not comprise. 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753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D73-965A-4B6D-8F80-CA2902517E87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DB9D-CA64-4337-888B-DE4E88925E59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3AA-4700-4E79-A133-2D8603E19353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3317-B36A-4639-8F4F-08EA19B370E9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A09F-62FD-4A98-AEDF-61B9315FC934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38C7-460B-4252-8BCB-269CCB2B6AE6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08C0-CD51-457D-9341-C9A110DF8BF4}" type="datetime1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3409-7C7D-4879-986C-CD9056700DA3}" type="datetime1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706F-0BAB-4FCC-A6B6-9D2449C68EA3}" type="datetime1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1DF-092E-4159-94B0-95A213FE7ECD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4AB6-92E0-41FB-BEEE-CAEB88C7F3AE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118B-F49E-4F5A-A26D-E438A17C868D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111" y="1874169"/>
            <a:ext cx="10385777" cy="1807912"/>
          </a:xfrm>
        </p:spPr>
        <p:txBody>
          <a:bodyPr>
            <a:normAutofit/>
          </a:bodyPr>
          <a:lstStyle/>
          <a:p>
            <a:r>
              <a:rPr lang="en-US" dirty="0"/>
              <a:t>WF on NR-U BS </a:t>
            </a:r>
            <a:r>
              <a:rPr lang="en-US" dirty="0" err="1"/>
              <a:t>Tx</a:t>
            </a:r>
            <a:r>
              <a:rPr lang="en-US" dirty="0"/>
              <a:t> and Rx remaining requirements for NR-U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884905"/>
            <a:ext cx="9144000" cy="1655762"/>
          </a:xfrm>
        </p:spPr>
        <p:txBody>
          <a:bodyPr/>
          <a:lstStyle/>
          <a:p>
            <a:r>
              <a:rPr lang="en-US" dirty="0"/>
              <a:t>ZTE, 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64166" y="474132"/>
            <a:ext cx="262472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R4-2012607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5770" y="288925"/>
            <a:ext cx="44805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#96e</a:t>
            </a:r>
          </a:p>
          <a:p>
            <a:r>
              <a:rPr lang="en-US" b="1" dirty="0"/>
              <a:t>17th Aug - 28th Aug.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436" y="1026198"/>
            <a:ext cx="10515600" cy="5378765"/>
          </a:xfrm>
        </p:spPr>
        <p:txBody>
          <a:bodyPr>
            <a:normAutofit fontScale="92500" lnSpcReduction="20000"/>
          </a:bodyPr>
          <a:lstStyle/>
          <a:p>
            <a:pPr marL="180975" lvl="1" indent="-180975">
              <a:spcBef>
                <a:spcPts val="0"/>
              </a:spcBef>
            </a:pPr>
            <a:r>
              <a:rPr lang="en-US" altLang="en-GB" sz="2000" dirty="0">
                <a:solidFill>
                  <a:schemeClr val="tx1"/>
                </a:solidFill>
              </a:rPr>
              <a:t>In RAN4#96e,open issues are identified for NR-U BS requirements which needs further discussion, open issues are listed as following</a:t>
            </a:r>
            <a:r>
              <a:rPr lang="en-US" altLang="en-GB" sz="2000" strike="sngStrike" dirty="0">
                <a:solidFill>
                  <a:schemeClr val="tx1"/>
                </a:solidFill>
              </a:rPr>
              <a:t>: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    1)   How to reflect NR-U BS to support AAS BS type;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    2)  IBB/OOBB requirements for NR-U BS;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    3)  Δf</a:t>
            </a:r>
            <a:r>
              <a:rPr lang="en-US" altLang="en-GB" sz="2000" baseline="-25000" dirty="0">
                <a:solidFill>
                  <a:schemeClr val="tx1"/>
                </a:solidFill>
              </a:rPr>
              <a:t>OBUE</a:t>
            </a:r>
            <a:r>
              <a:rPr lang="en-US" altLang="en-GB" sz="2000" dirty="0">
                <a:solidFill>
                  <a:schemeClr val="tx1"/>
                </a:solidFill>
              </a:rPr>
              <a:t> and Δf</a:t>
            </a:r>
            <a:r>
              <a:rPr lang="en-US" altLang="en-GB" sz="2000" baseline="-25000" dirty="0">
                <a:solidFill>
                  <a:schemeClr val="tx1"/>
                </a:solidFill>
              </a:rPr>
              <a:t>OOBB</a:t>
            </a:r>
            <a:r>
              <a:rPr lang="en-US" altLang="en-GB" sz="2000" dirty="0">
                <a:solidFill>
                  <a:schemeClr val="tx1"/>
                </a:solidFill>
              </a:rPr>
              <a:t> for NR-U BS type 1-C and 1-H;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    4)   F</a:t>
            </a:r>
            <a:r>
              <a:rPr lang="en-US" altLang="en-GB" sz="2000" dirty="0">
                <a:sym typeface="+mn-ea"/>
              </a:rPr>
              <a:t>requency offset of i</a:t>
            </a:r>
            <a:r>
              <a:rPr lang="en-US" altLang="en-GB" sz="2000" dirty="0">
                <a:solidFill>
                  <a:schemeClr val="tx1"/>
                </a:solidFill>
              </a:rPr>
              <a:t>nterferer signal for RX ACS and IMD requirements;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    5)   LO leakage exception for NR-U BS Tx </a:t>
            </a: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Note :  1) and 4) has been resolved in the GTW meeting with following agreement: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rgbClr val="92D05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rgbClr val="92D050"/>
                </a:solidFill>
              </a:rPr>
              <a:t>Proposal 1: Prated,C,AC used in WF [4] and CR [3] should be updated as Prated,x;</a:t>
            </a: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rgbClr val="92D050"/>
                </a:solidFill>
              </a:rPr>
              <a:t>Proposal 1: to use the following frequency offset for ACS interfering signal in Table 7.4.1.2-2a in R4-2010960;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rgbClr val="92D050"/>
                </a:solidFill>
              </a:rPr>
              <a:t>Proposal 4: to use the following frequency offset for RX IMD interfering signal in Table 7.7.2-2a in R4-2010960;</a:t>
            </a: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Reference: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[1]R4-2010738, CR to TS 38.104: Introduction of NR-U into BS core specification,Nokia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[2]R4-2010743, Discussion on BS core specification drafting ,Nokia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[3]R4-2010959,NR-U BS Tx requirements, ZTE Corporation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[4]R4-2010960, NR-U BS Rx ACS, IBB, OOBB, IMD requirements, ZTE Corporation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[5]R4-2010495</a:t>
            </a: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pl-PL" altLang="en-GB" sz="2100" dirty="0">
                <a:solidFill>
                  <a:srgbClr val="FF0000"/>
                </a:solidFill>
              </a:rPr>
              <a:t>[6] </a:t>
            </a:r>
            <a:r>
              <a:rPr lang="en-US" altLang="ja-JP" sz="2100" dirty="0">
                <a:solidFill>
                  <a:srgbClr val="FF0000"/>
                </a:solidFill>
              </a:rPr>
              <a:t>R4-1</a:t>
            </a:r>
            <a:r>
              <a:rPr lang="pl-PL" altLang="ja-JP" sz="2100" dirty="0">
                <a:solidFill>
                  <a:srgbClr val="FF0000"/>
                </a:solidFill>
              </a:rPr>
              <a:t>902505, </a:t>
            </a:r>
            <a:r>
              <a:rPr lang="en-GB" altLang="ja-JP" sz="2200" dirty="0">
                <a:solidFill>
                  <a:srgbClr val="FF0000"/>
                </a:solidFill>
              </a:rPr>
              <a:t>WF on </a:t>
            </a:r>
            <a:r>
              <a:rPr lang="pl-PL" altLang="ja-JP" sz="2200" dirty="0">
                <a:solidFill>
                  <a:srgbClr val="FF0000"/>
                </a:solidFill>
              </a:rPr>
              <a:t>NR-U BS RF requirements, </a:t>
            </a:r>
            <a:r>
              <a:rPr lang="pl-PL" altLang="ja-JP" sz="2000" dirty="0">
                <a:solidFill>
                  <a:srgbClr val="FF0000"/>
                </a:solidFill>
              </a:rPr>
              <a:t>Nokia, Nokia Shanghai Bell</a:t>
            </a:r>
            <a:endParaRPr kumimoji="1" lang="ja-JP" altLang="en-US" sz="2000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ja-JP" sz="19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411" y="1005468"/>
            <a:ext cx="10515600" cy="5378765"/>
          </a:xfrm>
        </p:spPr>
        <p:txBody>
          <a:bodyPr>
            <a:normAutofit fontScale="92500" lnSpcReduction="2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GB" altLang="ja-JP" sz="1800" dirty="0">
                <a:solidFill>
                  <a:srgbClr val="FF0000"/>
                </a:solidFill>
              </a:rPr>
              <a:t>As a reminder in-band and out-of-band </a:t>
            </a:r>
            <a:r>
              <a:rPr lang="pl-PL" altLang="ja-JP" sz="1800" dirty="0">
                <a:solidFill>
                  <a:srgbClr val="FF0000"/>
                </a:solidFill>
              </a:rPr>
              <a:t>boundary </a:t>
            </a:r>
            <a:r>
              <a:rPr lang="en-GB" altLang="ja-JP" sz="1800" dirty="0">
                <a:solidFill>
                  <a:srgbClr val="FF0000"/>
                </a:solidFill>
              </a:rPr>
              <a:t>was discussed some time ago in RAN4 when </a:t>
            </a:r>
            <a:r>
              <a:rPr lang="pl-PL" altLang="ja-JP" sz="1800" dirty="0">
                <a:solidFill>
                  <a:srgbClr val="FF0000"/>
                </a:solidFill>
              </a:rPr>
              <a:t>AAS and NR was </a:t>
            </a:r>
            <a:r>
              <a:rPr lang="en-GB" altLang="ja-JP" sz="1800" dirty="0">
                <a:solidFill>
                  <a:srgbClr val="FF0000"/>
                </a:solidFill>
              </a:rPr>
              <a:t>introducing and agreed in [1].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Main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motivation</a:t>
            </a:r>
            <a:r>
              <a:rPr lang="pl-PL" altLang="ja-JP" sz="1800" dirty="0">
                <a:solidFill>
                  <a:srgbClr val="FF0000"/>
                </a:solidFill>
              </a:rPr>
              <a:t> to </a:t>
            </a:r>
            <a:r>
              <a:rPr lang="pl-PL" altLang="ja-JP" sz="1800" dirty="0" err="1">
                <a:solidFill>
                  <a:srgbClr val="FF0000"/>
                </a:solidFill>
              </a:rPr>
              <a:t>introduce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wider</a:t>
            </a:r>
            <a:r>
              <a:rPr lang="pl-PL" altLang="ja-JP" sz="1800" dirty="0">
                <a:solidFill>
                  <a:srgbClr val="FF0000"/>
                </a:solidFill>
              </a:rPr>
              <a:t> boundary was </a:t>
            </a:r>
            <a:r>
              <a:rPr lang="en-US" altLang="ja-JP" sz="1800" dirty="0">
                <a:solidFill>
                  <a:srgbClr val="FF0000"/>
                </a:solidFill>
              </a:rPr>
              <a:t>that for antenna arrays in which antenna and radio are closely integrated and there are a potentially large number of transmitters, the amount of space for integrating filters is limited</a:t>
            </a:r>
            <a:r>
              <a:rPr lang="pl-PL" altLang="ja-JP" sz="1800" dirty="0">
                <a:solidFill>
                  <a:srgbClr val="FF0000"/>
                </a:solidFill>
              </a:rPr>
              <a:t>.</a:t>
            </a:r>
            <a:r>
              <a:rPr lang="en-US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en-GB" altLang="ja-JP" sz="1800" dirty="0">
                <a:solidFill>
                  <a:srgbClr val="FF0000"/>
                </a:solidFill>
              </a:rPr>
              <a:t>It should be noted that that time boundary was discussed for all bands except Band 46</a:t>
            </a:r>
            <a:r>
              <a:rPr lang="pl-PL" altLang="ja-JP" sz="1800" dirty="0">
                <a:solidFill>
                  <a:srgbClr val="FF0000"/>
                </a:solidFill>
              </a:rPr>
              <a:t>. </a:t>
            </a:r>
            <a:r>
              <a:rPr lang="pl-PL" altLang="ja-JP" sz="1800" dirty="0" err="1">
                <a:solidFill>
                  <a:srgbClr val="FF0000"/>
                </a:solidFill>
              </a:rPr>
              <a:t>Also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that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time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there</a:t>
            </a:r>
            <a:r>
              <a:rPr lang="pl-PL" altLang="ja-JP" sz="1800" dirty="0">
                <a:solidFill>
                  <a:srgbClr val="FF0000"/>
                </a:solidFill>
              </a:rPr>
              <a:t> was no NR-U.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pl-PL" altLang="ja-JP" sz="1800" dirty="0">
                <a:solidFill>
                  <a:srgbClr val="FF0000"/>
                </a:solidFill>
              </a:rPr>
              <a:t>From [1]:</a:t>
            </a:r>
            <a:endParaRPr lang="en-US" altLang="ja-JP" sz="1800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1800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pl-PL" altLang="en-GB" sz="1800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pl-PL" altLang="en-GB" sz="1800" dirty="0">
                <a:solidFill>
                  <a:srgbClr val="FF0000"/>
                </a:solidFill>
              </a:rPr>
              <a:t>[1] </a:t>
            </a:r>
            <a:r>
              <a:rPr lang="en-US" altLang="ja-JP" sz="1800" dirty="0">
                <a:solidFill>
                  <a:srgbClr val="FF0000"/>
                </a:solidFill>
                <a:ea typeface="MS PGothic" pitchFamily="34" charset="-128"/>
              </a:rPr>
              <a:t>R4-1711779</a:t>
            </a:r>
            <a:r>
              <a:rPr lang="pl-PL" altLang="ja-JP" sz="1800" dirty="0">
                <a:solidFill>
                  <a:srgbClr val="FF0000"/>
                </a:solidFill>
              </a:rPr>
              <a:t>, </a:t>
            </a:r>
            <a:r>
              <a:rPr lang="en-GB" altLang="ja-JP" sz="1800" dirty="0">
                <a:solidFill>
                  <a:srgbClr val="FF0000"/>
                </a:solidFill>
              </a:rPr>
              <a:t>WF on in-band and out-of-band boundary</a:t>
            </a:r>
            <a:r>
              <a:rPr lang="pl-PL" altLang="ja-JP" sz="1800" dirty="0">
                <a:solidFill>
                  <a:srgbClr val="FF0000"/>
                </a:solidFill>
              </a:rPr>
              <a:t>, </a:t>
            </a:r>
            <a:r>
              <a:rPr lang="en-US" altLang="ja-JP" sz="1800" dirty="0">
                <a:solidFill>
                  <a:srgbClr val="FF0000"/>
                </a:solidFill>
              </a:rPr>
              <a:t>NTT DOCOMO, INC., Nokia, Ericsson, Huawei, ZTE</a:t>
            </a:r>
            <a:endParaRPr kumimoji="1" lang="ja-JP" altLang="en-US" sz="1800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ja-JP" sz="1800" dirty="0">
              <a:ea typeface="MS PGothic" pitchFamily="34" charset="-128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31E7B4-2DD7-48A8-9440-571F88F32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411" y="2336158"/>
            <a:ext cx="4572396" cy="34292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228002-C841-4FD4-8557-089708596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402" y="2423235"/>
            <a:ext cx="4572396" cy="342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1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WF for </a:t>
            </a:r>
            <a:r>
              <a:rPr lang="en-US" altLang="en-GB" dirty="0">
                <a:sym typeface="+mn-ea"/>
              </a:rPr>
              <a:t>Δf</a:t>
            </a:r>
            <a:r>
              <a:rPr lang="en-US" altLang="en-GB" baseline="-25000" dirty="0">
                <a:sym typeface="+mn-ea"/>
              </a:rPr>
              <a:t>OBUE</a:t>
            </a:r>
            <a:r>
              <a:rPr lang="en-US" altLang="en-GB" dirty="0">
                <a:sym typeface="+mn-ea"/>
              </a:rPr>
              <a:t>  and Δf</a:t>
            </a:r>
            <a:r>
              <a:rPr lang="en-US" altLang="en-GB" baseline="-25000" dirty="0">
                <a:sym typeface="+mn-ea"/>
              </a:rPr>
              <a:t>OOBB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For NR-U BS type 1-C for n46</a:t>
            </a:r>
            <a:endParaRPr lang="pl-PL" altLang="en-GB" sz="2000" dirty="0">
              <a:sym typeface="+mn-e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>
              <a:sym typeface="+mn-e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ym typeface="+mn-e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180975" lvl="1" indent="-180975">
              <a:spcBef>
                <a:spcPts val="0"/>
              </a:spcBef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For NR-U BS type 1-H for </a:t>
            </a:r>
            <a:r>
              <a:rPr lang="en-US" altLang="en-GB" sz="2000" dirty="0">
                <a:sym typeface="+mn-ea"/>
              </a:rPr>
              <a:t>n46</a:t>
            </a:r>
            <a:r>
              <a:rPr lang="pl-PL" altLang="en-GB" sz="2000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en-GB" sz="2000" dirty="0">
                <a:solidFill>
                  <a:schemeClr val="tx1"/>
                </a:solidFill>
              </a:rPr>
              <a:t>: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baseline="-25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表格 4"/>
          <p:cNvGraphicFramePr/>
          <p:nvPr>
            <p:extLst>
              <p:ext uri="{D42A27DB-BD31-4B8C-83A1-F6EECF244321}">
                <p14:modId xmlns:p14="http://schemas.microsoft.com/office/powerpoint/2010/main" val="681633758"/>
              </p:ext>
            </p:extLst>
          </p:nvPr>
        </p:nvGraphicFramePr>
        <p:xfrm>
          <a:off x="1099820" y="1502410"/>
          <a:ext cx="92329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NR-BS Type 1-C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>
                          <a:sym typeface="+mn-ea"/>
                        </a:rPr>
                        <a:t>OBUE</a:t>
                      </a:r>
                      <a:r>
                        <a:rPr lang="en-US" altLang="en-GB" sz="1800" dirty="0">
                          <a:sym typeface="+mn-ea"/>
                        </a:rPr>
                        <a:t>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>
                          <a:sym typeface="+mn-ea"/>
                        </a:rPr>
                        <a:t>OOBB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Supporting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>
                          <a:sym typeface="+mn-ea"/>
                        </a:rPr>
                        <a:t>Option 1</a:t>
                      </a:r>
                      <a:r>
                        <a:rPr lang="pl-PL" altLang="zh-CN" sz="1800" dirty="0">
                          <a:sym typeface="+mn-ea"/>
                        </a:rPr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en-GB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(legacy LTE/LAA</a:t>
                      </a:r>
                      <a:r>
                        <a:rPr lang="pl-PL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  <a:r>
                        <a:rPr lang="en-GB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values)</a:t>
                      </a:r>
                      <a:endParaRPr lang="en-GB" altLang="zh-CN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10MHz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20MHz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ZTE, </a:t>
                      </a:r>
                      <a:r>
                        <a:rPr lang="en-US" altLang="zh-CN" strike="noStrike" dirty="0"/>
                        <a:t>Huawei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Option 2</a:t>
                      </a:r>
                      <a:endParaRPr lang="pl-PL" altLang="zh-CN" dirty="0"/>
                    </a:p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altLang="zh-CN" noProof="0" dirty="0">
                          <a:solidFill>
                            <a:srgbClr val="FF0000"/>
                          </a:solidFill>
                        </a:rPr>
                        <a:t>legacy NR values)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[40MHz 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[60MHz]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Huawei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, Nokia</a:t>
                      </a:r>
                      <a:r>
                        <a:rPr lang="zh-CN" altLang="en-US" dirty="0">
                          <a:solidFill>
                            <a:srgbClr val="FF0000"/>
                          </a:solidFill>
                        </a:rPr>
                        <a:t>，</a:t>
                      </a: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Ericsson</a:t>
                      </a:r>
                      <a:endParaRPr lang="en-US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 gridSpan="4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00B050"/>
                          </a:solidFill>
                        </a:rPr>
                        <a:t>Agreement: </a:t>
                      </a:r>
                      <a:r>
                        <a:rPr lang="en-US" altLang="zh-CN" strike="noStrike" baseline="0" dirty="0">
                          <a:solidFill>
                            <a:srgbClr val="00B050"/>
                          </a:solidFill>
                        </a:rPr>
                        <a:t>option 2 with [ ].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extLst>
              <p:ext uri="{D42A27DB-BD31-4B8C-83A1-F6EECF244321}">
                <p14:modId xmlns:p14="http://schemas.microsoft.com/office/powerpoint/2010/main" val="2444958139"/>
              </p:ext>
            </p:extLst>
          </p:nvPr>
        </p:nvGraphicFramePr>
        <p:xfrm>
          <a:off x="1099820" y="4179536"/>
          <a:ext cx="92329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>
                          <a:sym typeface="+mn-ea"/>
                        </a:rPr>
                        <a:t>OBUE</a:t>
                      </a:r>
                      <a:r>
                        <a:rPr lang="en-US" altLang="en-GB" sz="1800" dirty="0">
                          <a:sym typeface="+mn-ea"/>
                        </a:rPr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>
                          <a:sym typeface="+mn-ea"/>
                        </a:rPr>
                        <a:t>OOBB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Supporting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>
                          <a:sym typeface="+mn-ea"/>
                        </a:rPr>
                        <a:t>Option 1</a:t>
                      </a:r>
                      <a:endParaRPr lang="pl-PL" altLang="zh-CN" sz="1800" dirty="0">
                        <a:sym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(legacy LTE/LAA</a:t>
                      </a:r>
                      <a:r>
                        <a:rPr lang="pl-PL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  <a:r>
                        <a:rPr lang="en-GB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values)</a:t>
                      </a:r>
                      <a:endParaRPr lang="en-GB" altLang="zh-CN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10MHz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20MHz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Option 2</a:t>
                      </a:r>
                      <a:endParaRPr lang="pl-PL" altLang="zh-CN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altLang="zh-CN" noProof="0" dirty="0">
                          <a:solidFill>
                            <a:srgbClr val="FF0000"/>
                          </a:solidFill>
                        </a:rPr>
                        <a:t>legacy NR values)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40MHz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60MHz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ZTE, Huawei</a:t>
                      </a:r>
                      <a:r>
                        <a:rPr lang="pl-PL" altLang="zh-CN" dirty="0"/>
                        <a:t>, 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Nokia</a:t>
                      </a: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,Ericsson</a:t>
                      </a:r>
                      <a:endParaRPr lang="en-US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 gridSpan="4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>
                          <a:solidFill>
                            <a:srgbClr val="00B050"/>
                          </a:solidFill>
                          <a:sym typeface="+mn-ea"/>
                        </a:rPr>
                        <a:t> Agreement: </a:t>
                      </a:r>
                      <a:r>
                        <a:rPr lang="en-US" altLang="zh-CN" sz="1800" strike="noStrike" baseline="0" dirty="0">
                          <a:solidFill>
                            <a:srgbClr val="00B050"/>
                          </a:solidFill>
                          <a:sym typeface="+mn-ea"/>
                        </a:rPr>
                        <a:t>option 2</a:t>
                      </a:r>
                      <a:endParaRPr lang="en-US" altLang="zh-CN" strike="noStrike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WF for </a:t>
            </a:r>
            <a:r>
              <a:rPr lang="en-US" altLang="en-GB" dirty="0">
                <a:sym typeface="+mn-ea"/>
              </a:rPr>
              <a:t>Δf</a:t>
            </a:r>
            <a:r>
              <a:rPr lang="en-US" altLang="en-GB" baseline="-25000" dirty="0">
                <a:sym typeface="+mn-ea"/>
              </a:rPr>
              <a:t>OBUE</a:t>
            </a:r>
            <a:r>
              <a:rPr lang="en-US" altLang="en-GB" dirty="0">
                <a:sym typeface="+mn-ea"/>
              </a:rPr>
              <a:t>  and Δf</a:t>
            </a:r>
            <a:r>
              <a:rPr lang="en-US" altLang="en-GB" baseline="-25000" dirty="0">
                <a:sym typeface="+mn-ea"/>
              </a:rPr>
              <a:t>OOBB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For NR-U BS type 1-C/1-H for n96</a:t>
            </a:r>
            <a:endParaRPr lang="pl-PL" altLang="en-GB" sz="2000" dirty="0">
              <a:sym typeface="+mn-e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>
              <a:sym typeface="+mn-e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ym typeface="+mn-e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180975" lvl="1" indent="-180975">
              <a:spcBef>
                <a:spcPts val="0"/>
              </a:spcBef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baseline="-25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表格 4"/>
          <p:cNvGraphicFramePr/>
          <p:nvPr>
            <p:extLst>
              <p:ext uri="{D42A27DB-BD31-4B8C-83A1-F6EECF244321}">
                <p14:modId xmlns:p14="http://schemas.microsoft.com/office/powerpoint/2010/main" val="878058492"/>
              </p:ext>
            </p:extLst>
          </p:nvPr>
        </p:nvGraphicFramePr>
        <p:xfrm>
          <a:off x="990093" y="1613002"/>
          <a:ext cx="9232900" cy="2499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55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NR-BS Type 1-C/1-H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>
                          <a:sym typeface="+mn-ea"/>
                        </a:rPr>
                        <a:t>OBUE</a:t>
                      </a:r>
                      <a:r>
                        <a:rPr lang="en-US" altLang="en-GB" sz="1800" dirty="0">
                          <a:sym typeface="+mn-ea"/>
                        </a:rPr>
                        <a:t>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>
                          <a:sym typeface="+mn-ea"/>
                        </a:rPr>
                        <a:t>OOBB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Supporting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46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altLang="zh-CN" noProof="0" dirty="0">
                          <a:solidFill>
                            <a:schemeClr val="tx1"/>
                          </a:solidFill>
                        </a:rPr>
                        <a:t>Option1: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40MHz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60MHz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Nokia, E///, Qualcomm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4130">
                <a:tc gridSpan="4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trike="noStrike" baseline="0" dirty="0">
                          <a:solidFill>
                            <a:schemeClr val="tx1"/>
                          </a:solidFill>
                        </a:rPr>
                        <a:t>Option 2:  Further evaluation and analysis required with the  associated assumption with band plan, channel arrangements           ZTE, Huawei</a:t>
                      </a:r>
                    </a:p>
                    <a:p>
                      <a:pPr>
                        <a:buNone/>
                      </a:pPr>
                      <a:r>
                        <a:rPr lang="en-US" altLang="zh-CN" strike="noStrike" baseline="0" dirty="0">
                          <a:solidFill>
                            <a:schemeClr val="tx1"/>
                          </a:solidFill>
                        </a:rPr>
                        <a:t>Tentative Agreement: Agree with option 1 with [ ]. </a:t>
                      </a:r>
                    </a:p>
                    <a:p>
                      <a:pPr>
                        <a:buNone/>
                      </a:pPr>
                      <a:r>
                        <a:rPr lang="en-US" altLang="zh-CN" strike="noStrike" baseline="0" dirty="0">
                          <a:solidFill>
                            <a:schemeClr val="tx1"/>
                          </a:solidFill>
                        </a:rPr>
                        <a:t>Object by : Huawei and ZTE</a:t>
                      </a:r>
                    </a:p>
                    <a:p>
                      <a:pPr>
                        <a:buNone/>
                      </a:pPr>
                      <a:endParaRPr lang="en-US" altLang="zh-CN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22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IBB and OOBB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 fontScale="90000" lnSpcReduction="2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For NR-U BS type 1-C and 1-H for n46: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180975" lvl="1" indent="-180975">
              <a:spcBef>
                <a:spcPts val="0"/>
              </a:spcBef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baseline="-25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Note: for background for eLAA BS RX requirement could be found in the following R4-167192, R4-166293.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F6EF828-2645-4AC4-B7B6-9B3EB9948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377605"/>
              </p:ext>
            </p:extLst>
          </p:nvPr>
        </p:nvGraphicFramePr>
        <p:xfrm>
          <a:off x="871215" y="1295466"/>
          <a:ext cx="92329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>
                  <a:extLst>
                    <a:ext uri="{9D8B030D-6E8A-4147-A177-3AD203B41FA5}">
                      <a16:colId xmlns:a16="http://schemas.microsoft.com/office/drawing/2014/main" val="1465838630"/>
                    </a:ext>
                  </a:extLst>
                </a:gridCol>
                <a:gridCol w="4616450">
                  <a:extLst>
                    <a:ext uri="{9D8B030D-6E8A-4147-A177-3AD203B41FA5}">
                      <a16:colId xmlns:a16="http://schemas.microsoft.com/office/drawing/2014/main" val="1242535417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428017286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NR-BS Type 1-C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en-GB" sz="1800" dirty="0">
                          <a:solidFill>
                            <a:srgbClr val="FF0000"/>
                          </a:solidFill>
                          <a:sym typeface="+mn-ea"/>
                        </a:rPr>
                        <a:t>General </a:t>
                      </a:r>
                      <a:r>
                        <a:rPr lang="pl-PL" altLang="en-GB" sz="1800" dirty="0" err="1">
                          <a:solidFill>
                            <a:srgbClr val="FF0000"/>
                          </a:solidFill>
                          <a:sym typeface="+mn-ea"/>
                        </a:rPr>
                        <a:t>blocking</a:t>
                      </a:r>
                      <a:r>
                        <a:rPr lang="pl-PL" altLang="en-GB" sz="180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  <a:r>
                        <a:rPr lang="pl-PL" altLang="en-GB" sz="1800" dirty="0" err="1">
                          <a:solidFill>
                            <a:srgbClr val="FF0000"/>
                          </a:solidFill>
                          <a:sym typeface="+mn-ea"/>
                        </a:rPr>
                        <a:t>requirement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Supporting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07727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>
                          <a:solidFill>
                            <a:srgbClr val="FF0000"/>
                          </a:solidFill>
                          <a:sym typeface="+mn-ea"/>
                        </a:rPr>
                        <a:t>Option 1</a:t>
                      </a:r>
                      <a:r>
                        <a:rPr lang="pl-PL" altLang="zh-CN" sz="180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To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reuse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 LTE/LAA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requirement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ZTE, Huawei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423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Option 2</a:t>
                      </a:r>
                      <a:endParaRPr lang="pl-PL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To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reuse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 NR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requirement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Nokia</a:t>
                      </a: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,E///,QC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662643"/>
                  </a:ext>
                </a:extLst>
              </a:tr>
              <a:tr h="381000">
                <a:tc gridSpan="3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trike="noStrike" baseline="0" dirty="0">
                          <a:solidFill>
                            <a:srgbClr val="00B050"/>
                          </a:solidFill>
                        </a:rPr>
                        <a:t>Follow previous agreement in R4-1902505 proposal 6 (option2) 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23479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2702FEF-EF15-4BFC-8EB6-A5567C10B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922832"/>
              </p:ext>
            </p:extLst>
          </p:nvPr>
        </p:nvGraphicFramePr>
        <p:xfrm>
          <a:off x="871214" y="3750869"/>
          <a:ext cx="92329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>
                  <a:extLst>
                    <a:ext uri="{9D8B030D-6E8A-4147-A177-3AD203B41FA5}">
                      <a16:colId xmlns:a16="http://schemas.microsoft.com/office/drawing/2014/main" val="1465838630"/>
                    </a:ext>
                  </a:extLst>
                </a:gridCol>
                <a:gridCol w="4616450">
                  <a:extLst>
                    <a:ext uri="{9D8B030D-6E8A-4147-A177-3AD203B41FA5}">
                      <a16:colId xmlns:a16="http://schemas.microsoft.com/office/drawing/2014/main" val="1242535417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428017286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NR-BS Type 1-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en-GB" sz="1800" dirty="0">
                          <a:solidFill>
                            <a:srgbClr val="FF0000"/>
                          </a:solidFill>
                          <a:sym typeface="+mn-ea"/>
                        </a:rPr>
                        <a:t>General </a:t>
                      </a:r>
                      <a:r>
                        <a:rPr lang="pl-PL" altLang="en-GB" sz="1800" dirty="0" err="1">
                          <a:solidFill>
                            <a:srgbClr val="FF0000"/>
                          </a:solidFill>
                          <a:sym typeface="+mn-ea"/>
                        </a:rPr>
                        <a:t>blocking</a:t>
                      </a:r>
                      <a:r>
                        <a:rPr lang="pl-PL" altLang="en-GB" sz="180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  <a:r>
                        <a:rPr lang="pl-PL" altLang="en-GB" sz="1800" dirty="0" err="1">
                          <a:solidFill>
                            <a:srgbClr val="FF0000"/>
                          </a:solidFill>
                          <a:sym typeface="+mn-ea"/>
                        </a:rPr>
                        <a:t>requirement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Supporting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07727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>
                          <a:solidFill>
                            <a:srgbClr val="FF0000"/>
                          </a:solidFill>
                          <a:sym typeface="+mn-ea"/>
                        </a:rPr>
                        <a:t>Option 1</a:t>
                      </a:r>
                      <a:r>
                        <a:rPr lang="pl-PL" altLang="zh-CN" sz="180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To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reuse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 LTE/LAA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requirement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ZTE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423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Option 2</a:t>
                      </a:r>
                      <a:endParaRPr lang="pl-PL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To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reuse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 NR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requirement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Nokia</a:t>
                      </a: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,Huawei, E///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662643"/>
                  </a:ext>
                </a:extLst>
              </a:tr>
              <a:tr h="381000">
                <a:tc gridSpan="3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00B050"/>
                          </a:solidFill>
                        </a:rPr>
                        <a:t>Agreement: Option 2</a:t>
                      </a:r>
                      <a:endParaRPr lang="en-US" altLang="zh-CN" strike="sngStrike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23479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IBB and OOBB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 fontScale="90000" lnSpcReduction="2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For NR-U BS type 1-C and 1-H for n96: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180975" lvl="1" indent="-180975">
              <a:spcBef>
                <a:spcPts val="0"/>
              </a:spcBef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baseline="-25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Note: for background for eLAA BS RX requirement could be found in the following R4-167192, R4-166293.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F6EF828-2645-4AC4-B7B6-9B3EB9948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162095"/>
              </p:ext>
            </p:extLst>
          </p:nvPr>
        </p:nvGraphicFramePr>
        <p:xfrm>
          <a:off x="871215" y="1295466"/>
          <a:ext cx="92329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>
                  <a:extLst>
                    <a:ext uri="{9D8B030D-6E8A-4147-A177-3AD203B41FA5}">
                      <a16:colId xmlns:a16="http://schemas.microsoft.com/office/drawing/2014/main" val="1465838630"/>
                    </a:ext>
                  </a:extLst>
                </a:gridCol>
                <a:gridCol w="4616450">
                  <a:extLst>
                    <a:ext uri="{9D8B030D-6E8A-4147-A177-3AD203B41FA5}">
                      <a16:colId xmlns:a16="http://schemas.microsoft.com/office/drawing/2014/main" val="1242535417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428017286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NR-BS Type 1-C/1H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en-GB" sz="1800" dirty="0">
                          <a:solidFill>
                            <a:srgbClr val="FF0000"/>
                          </a:solidFill>
                          <a:sym typeface="+mn-ea"/>
                        </a:rPr>
                        <a:t>General </a:t>
                      </a:r>
                      <a:r>
                        <a:rPr lang="pl-PL" altLang="en-GB" sz="1800" dirty="0" err="1">
                          <a:solidFill>
                            <a:srgbClr val="FF0000"/>
                          </a:solidFill>
                          <a:sym typeface="+mn-ea"/>
                        </a:rPr>
                        <a:t>blocking</a:t>
                      </a:r>
                      <a:r>
                        <a:rPr lang="pl-PL" altLang="en-GB" sz="180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  <a:r>
                        <a:rPr lang="pl-PL" altLang="en-GB" sz="1800" dirty="0" err="1">
                          <a:solidFill>
                            <a:srgbClr val="FF0000"/>
                          </a:solidFill>
                          <a:sym typeface="+mn-ea"/>
                        </a:rPr>
                        <a:t>requirement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Supporting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07727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Option 1</a:t>
                      </a:r>
                      <a:endParaRPr lang="pl-PL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To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reuse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 NR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requirement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Nokia, E///, 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662643"/>
                  </a:ext>
                </a:extLst>
              </a:tr>
              <a:tr h="38100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trike="noStrike" baseline="0" dirty="0">
                          <a:solidFill>
                            <a:schemeClr val="tx1"/>
                          </a:solidFill>
                        </a:rPr>
                        <a:t>Option 2:  Further evaluation and analysis required with the  associated assumption with band plan, channel arrangements           ZTE, Huawei</a:t>
                      </a:r>
                    </a:p>
                    <a:p>
                      <a:pPr>
                        <a:buNone/>
                      </a:pPr>
                      <a:endParaRPr lang="en-US" altLang="zh-CN" strike="noStrike" baseline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US" altLang="zh-CN" strike="noStrike" baseline="0" dirty="0">
                          <a:solidFill>
                            <a:schemeClr val="tx1"/>
                          </a:solidFill>
                        </a:rPr>
                        <a:t>Tentative Agreement: Agree with option 1 with [ ]. </a:t>
                      </a:r>
                    </a:p>
                    <a:p>
                      <a:pPr>
                        <a:buNone/>
                      </a:pPr>
                      <a:endParaRPr lang="en-US" altLang="zh-CN" strike="noStrike" baseline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US" altLang="zh-CN" strike="noStrike" baseline="0" dirty="0">
                          <a:solidFill>
                            <a:schemeClr val="tx1"/>
                          </a:solidFill>
                        </a:rPr>
                        <a:t>Object by : Huawei and ZTE as they need time to further check and analyze.</a:t>
                      </a:r>
                    </a:p>
                    <a:p>
                      <a:pPr>
                        <a:buNone/>
                      </a:pPr>
                      <a:endParaRPr lang="en-US" altLang="zh-CN" strike="noStrike" baseline="0" dirty="0">
                        <a:solidFill>
                          <a:srgbClr val="00B050"/>
                        </a:solidFill>
                      </a:endParaRPr>
                    </a:p>
                    <a:p>
                      <a:pPr>
                        <a:buNone/>
                      </a:pPr>
                      <a:endParaRPr lang="en-US" altLang="zh-CN" strike="noStrike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234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163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LO leakage for NR-U punctured channels (applied for both 5GHz and 6GHz)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endParaRPr lang="en-US" altLang="en-GB" sz="2000" baseline="-25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An exception to the spectrum emission requirements for the non-transmitted 20 MHz channels allows a single 2 MHz bandwidth to extend to P</a:t>
            </a:r>
            <a:r>
              <a:rPr lang="en-US" altLang="en-GB" sz="2000" baseline="-25000" dirty="0"/>
              <a:t>rated,x</a:t>
            </a:r>
            <a:r>
              <a:rPr lang="en-US" altLang="en-GB" sz="2000" dirty="0"/>
              <a:t>-28dB , or -20 dBm, whichever is the greatest. 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Option 1: to define LO leakage exception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GB" sz="2000" dirty="0"/>
              <a:t>Nokia</a:t>
            </a:r>
            <a:endParaRPr lang="en-US" altLang="en-GB" sz="2000" strike="sngStrike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Option 2: not to define LO leakage exception 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GB" sz="2000" dirty="0"/>
              <a:t>ZTE, Huawei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rgbClr val="FFC000"/>
                </a:solidFill>
              </a:rPr>
              <a:t>Tentative Agreement</a:t>
            </a:r>
            <a:r>
              <a:rPr lang="zh-CN" altLang="en-US" sz="2000" dirty="0">
                <a:solidFill>
                  <a:srgbClr val="FFC000"/>
                </a:solidFill>
              </a:rPr>
              <a:t>：</a:t>
            </a:r>
            <a:r>
              <a:rPr lang="en-US" altLang="zh-CN" sz="2000" dirty="0">
                <a:solidFill>
                  <a:srgbClr val="FFC000"/>
                </a:solidFill>
              </a:rPr>
              <a:t>Option 2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zh-CN" sz="2000" dirty="0">
              <a:solidFill>
                <a:srgbClr val="FFC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zh-CN" sz="2000" dirty="0">
                <a:solidFill>
                  <a:srgbClr val="FFC000"/>
                </a:solidFill>
              </a:rPr>
              <a:t>Nokia : Object this tentative agreements. 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Note :To define LO leakage exception will degrade the UE performance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GB" altLang="en-GB" sz="2000" dirty="0">
                <a:solidFill>
                  <a:srgbClr val="FF0000"/>
                </a:solidFill>
              </a:rPr>
              <a:t>Note: LO leakage exception is define</a:t>
            </a:r>
            <a:r>
              <a:rPr lang="pl-PL" altLang="en-GB" sz="2000" dirty="0">
                <a:solidFill>
                  <a:srgbClr val="FF0000"/>
                </a:solidFill>
              </a:rPr>
              <a:t>d</a:t>
            </a:r>
            <a:r>
              <a:rPr lang="en-GB" altLang="en-GB" sz="2000" dirty="0">
                <a:solidFill>
                  <a:srgbClr val="FF0000"/>
                </a:solidFill>
              </a:rPr>
              <a:t> also </a:t>
            </a:r>
            <a:r>
              <a:rPr lang="pl-PL" altLang="en-GB" sz="2000" dirty="0">
                <a:solidFill>
                  <a:srgbClr val="FF0000"/>
                </a:solidFill>
              </a:rPr>
              <a:t>in UE </a:t>
            </a:r>
            <a:r>
              <a:rPr lang="en-GB" altLang="en-GB" sz="2000" dirty="0">
                <a:solidFill>
                  <a:srgbClr val="FF0000"/>
                </a:solidFill>
              </a:rPr>
              <a:t>specification.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91B95-E9BF-474C-85E6-715C282D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band n96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9F7F3-34D9-445E-8D25-02EE95F92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To d</a:t>
            </a:r>
            <a:r>
              <a:rPr lang="en-GB" dirty="0" err="1"/>
              <a:t>efine</a:t>
            </a:r>
            <a:r>
              <a:rPr lang="en-US" dirty="0"/>
              <a:t> Local Are BS at </a:t>
            </a:r>
            <a:r>
              <a:rPr lang="pl-PL" dirty="0"/>
              <a:t>RAN4#96e</a:t>
            </a:r>
            <a:r>
              <a:rPr lang="en-US" dirty="0"/>
              <a:t> meeting and study further MR BS in the coming meeting.</a:t>
            </a:r>
            <a:endParaRPr lang="pl-PL" dirty="0"/>
          </a:p>
          <a:p>
            <a:r>
              <a:rPr lang="pl-PL" dirty="0"/>
              <a:t>The </a:t>
            </a:r>
            <a:r>
              <a:rPr lang="en-US" dirty="0"/>
              <a:t>the following NF will be used to derive Rx requirements</a:t>
            </a:r>
            <a:r>
              <a:rPr lang="pl-PL" dirty="0"/>
              <a:t>: </a:t>
            </a:r>
          </a:p>
          <a:p>
            <a:pPr lvl="1"/>
            <a:r>
              <a:rPr lang="en-US" dirty="0"/>
              <a:t>11dB for Medium Range BS</a:t>
            </a:r>
            <a:endParaRPr lang="pl-PL" dirty="0"/>
          </a:p>
          <a:p>
            <a:pPr lvl="1"/>
            <a:r>
              <a:rPr lang="en-US" dirty="0"/>
              <a:t>14dB for Local Area BS</a:t>
            </a:r>
            <a:endParaRPr lang="pl-P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61915-ABF0-42E0-951C-97F48E95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52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1635</Words>
  <Application>Microsoft Office PowerPoint</Application>
  <PresentationFormat>Widescreen</PresentationFormat>
  <Paragraphs>273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WF on NR-U BS Tx and Rx remaining requirements for NR-U</vt:lpstr>
      <vt:lpstr>Background </vt:lpstr>
      <vt:lpstr>Background </vt:lpstr>
      <vt:lpstr>WF for ΔfOBUE  and ΔfOOBB</vt:lpstr>
      <vt:lpstr>WF for ΔfOBUE  and ΔfOOBB</vt:lpstr>
      <vt:lpstr>IBB and OOBB requirements</vt:lpstr>
      <vt:lpstr>IBB and OOBB requirements</vt:lpstr>
      <vt:lpstr>LO leakage for NR-U punctured channels (applied for both 5GHz and 6GHz)</vt:lpstr>
      <vt:lpstr>Additional band n96 aspects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Golebiowski, Bartlomiej (Nokia - PL/Wroclaw)</cp:lastModifiedBy>
  <cp:revision>170</cp:revision>
  <dcterms:created xsi:type="dcterms:W3CDTF">2018-08-21T06:09:00Z</dcterms:created>
  <dcterms:modified xsi:type="dcterms:W3CDTF">2020-08-26T21:16:53Z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0x01010057487C7AB0FA344C95D548FCA1A0E6B1</vt:lpwstr>
  </property>
  <property fmtid="{D5CDD505-2E9C-101B-9397-08002B2CF9AE}" pid="3" name="KSOProductBuildVer">
    <vt:lpwstr>2052-10.8.2.7027</vt:lpwstr>
  </property>
  <property fmtid="{D5CDD505-2E9C-101B-9397-08002B2CF9AE}" pid="4" name="NSCPROP_SA">
    <vt:lpwstr>C:\Users\Administrator\Downloads\R4-2008766 draft  WF on NR-U BS OBUE_NOK.pptx</vt:lpwstr>
  </property>
</Properties>
</file>