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98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527" autoAdjust="0"/>
  </p:normalViewPr>
  <p:slideViewPr>
    <p:cSldViewPr snapToGrid="0">
      <p:cViewPr varScale="1">
        <p:scale>
          <a:sx n="56" d="100"/>
          <a:sy n="56" d="100"/>
        </p:scale>
        <p:origin x="12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41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53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NR-U BS </a:t>
            </a:r>
            <a:r>
              <a:rPr lang="en-US" dirty="0" err="1"/>
              <a:t>Tx</a:t>
            </a:r>
            <a:r>
              <a:rPr lang="en-US" dirty="0"/>
              <a:t> and Rx remaining requirements for NR-U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ZTE,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R4-2012607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770" y="288925"/>
            <a:ext cx="4480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#96e</a:t>
            </a:r>
          </a:p>
          <a:p>
            <a:r>
              <a:rPr lang="en-US" b="1" dirty="0"/>
              <a:t>17th Aug - 28th Aug.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36" y="1026198"/>
            <a:ext cx="10515600" cy="5378765"/>
          </a:xfrm>
        </p:spPr>
        <p:txBody>
          <a:bodyPr>
            <a:normAutofit fontScale="92500" lnSpcReduction="20000"/>
          </a:bodyPr>
          <a:lstStyle/>
          <a:p>
            <a:pPr marL="180975" lvl="1" indent="-180975">
              <a:spcBef>
                <a:spcPts val="0"/>
              </a:spcBef>
            </a:pPr>
            <a:r>
              <a:rPr lang="en-US" altLang="en-GB" sz="2000" dirty="0" smtClean="0">
                <a:solidFill>
                  <a:schemeClr val="tx1"/>
                </a:solidFill>
              </a:rPr>
              <a:t>In RAN4#96e,open </a:t>
            </a:r>
            <a:r>
              <a:rPr lang="en-US" altLang="en-GB" sz="2000" dirty="0">
                <a:solidFill>
                  <a:schemeClr val="tx1"/>
                </a:solidFill>
              </a:rPr>
              <a:t>issues are identified for NR-U BS requirements which needs further discussion, open issues are listed as following</a:t>
            </a:r>
            <a:r>
              <a:rPr lang="en-US" altLang="en-GB" sz="2000" strike="sngStrike" dirty="0">
                <a:solidFill>
                  <a:schemeClr val="tx1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1)   How to reflect NR-U BS to support AAS BS type;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2)  IBB/OOBB requirements for NR-U BS;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3)  Δf</a:t>
            </a:r>
            <a:r>
              <a:rPr lang="en-US" altLang="en-GB" sz="2000" baseline="-25000" dirty="0">
                <a:solidFill>
                  <a:schemeClr val="tx1"/>
                </a:solidFill>
              </a:rPr>
              <a:t>OBUE</a:t>
            </a:r>
            <a:r>
              <a:rPr lang="en-US" altLang="en-GB" sz="2000" dirty="0">
                <a:solidFill>
                  <a:schemeClr val="tx1"/>
                </a:solidFill>
              </a:rPr>
              <a:t> and Δf</a:t>
            </a:r>
            <a:r>
              <a:rPr lang="en-US" altLang="en-GB" sz="2000" baseline="-25000" dirty="0">
                <a:solidFill>
                  <a:schemeClr val="tx1"/>
                </a:solidFill>
              </a:rPr>
              <a:t>OOBB</a:t>
            </a:r>
            <a:r>
              <a:rPr lang="en-US" altLang="en-GB" sz="2000" dirty="0">
                <a:solidFill>
                  <a:schemeClr val="tx1"/>
                </a:solidFill>
              </a:rPr>
              <a:t> for NR-U BS type 1-C and 1-H;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4)   F</a:t>
            </a:r>
            <a:r>
              <a:rPr lang="en-US" altLang="en-GB" sz="2000" dirty="0">
                <a:sym typeface="+mn-ea"/>
              </a:rPr>
              <a:t>requency offset of i</a:t>
            </a:r>
            <a:r>
              <a:rPr lang="en-US" altLang="en-GB" sz="2000" dirty="0">
                <a:solidFill>
                  <a:schemeClr val="tx1"/>
                </a:solidFill>
              </a:rPr>
              <a:t>nterferer signal for RX ACS and IMD requirements;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5)   LO leakage exception for NR-U BS Tx 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 :  1) and 4) has been resolved in the GTW meeting with following agreement: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rgbClr val="92D05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Prated,C,AC used in WF [4] and CR [3] should be updated as Prated,x;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to use the following frequency offset for ACS interfering signal in Table 7.4.1.2-2a in R4-2010960;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4: to use the following frequency offset for RX IMD interfering signal in Table 7.7.2-2a in R4-2010960;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Reference: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[1]R4-2010738, CR to TS 38.104: Introduction of NR-U into BS core specification,Nokia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[2]R4-2010743, Discussion on BS core specification drafting 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[3]R4-2010959,NR-U BS Tx requirements, ZTE Corporation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[4]R4-2010960, NR-U BS Rx ACS, IBB, OOBB, IMD requirements, ZTE Corporation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[5]R4-2010495</a:t>
            </a: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pl-PL" altLang="en-GB" sz="2100" dirty="0">
                <a:solidFill>
                  <a:srgbClr val="FF0000"/>
                </a:solidFill>
              </a:rPr>
              <a:t>[6] </a:t>
            </a:r>
            <a:r>
              <a:rPr lang="en-US" altLang="ja-JP" sz="2100" dirty="0">
                <a:solidFill>
                  <a:srgbClr val="FF0000"/>
                </a:solidFill>
              </a:rPr>
              <a:t>R4-1</a:t>
            </a:r>
            <a:r>
              <a:rPr lang="pl-PL" altLang="ja-JP" sz="2100" dirty="0">
                <a:solidFill>
                  <a:srgbClr val="FF0000"/>
                </a:solidFill>
              </a:rPr>
              <a:t>902505, </a:t>
            </a:r>
            <a:r>
              <a:rPr lang="en-GB" altLang="ja-JP" sz="2200" dirty="0">
                <a:solidFill>
                  <a:srgbClr val="FF0000"/>
                </a:solidFill>
              </a:rPr>
              <a:t>WF on </a:t>
            </a:r>
            <a:r>
              <a:rPr lang="pl-PL" altLang="ja-JP" sz="2200" dirty="0">
                <a:solidFill>
                  <a:srgbClr val="FF0000"/>
                </a:solidFill>
              </a:rPr>
              <a:t>NR-U BS RF requirements, </a:t>
            </a:r>
            <a:r>
              <a:rPr lang="pl-PL" altLang="ja-JP" sz="2000" dirty="0">
                <a:solidFill>
                  <a:srgbClr val="FF0000"/>
                </a:solidFill>
              </a:rPr>
              <a:t>Nokia, Nokia Shanghai Bell</a:t>
            </a:r>
            <a:endParaRPr kumimoji="1" lang="ja-JP" altLang="en-US" sz="20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ja-JP" sz="19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411" y="1005468"/>
            <a:ext cx="10515600" cy="5378765"/>
          </a:xfrm>
        </p:spPr>
        <p:txBody>
          <a:bodyPr>
            <a:normAutofit fontScale="925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GB" altLang="ja-JP" sz="1800" dirty="0">
                <a:solidFill>
                  <a:srgbClr val="FF0000"/>
                </a:solidFill>
              </a:rPr>
              <a:t>As a reminder in-band and out-of-band </a:t>
            </a:r>
            <a:r>
              <a:rPr lang="pl-PL" altLang="ja-JP" sz="1800" dirty="0">
                <a:solidFill>
                  <a:srgbClr val="FF0000"/>
                </a:solidFill>
              </a:rPr>
              <a:t>boundary </a:t>
            </a:r>
            <a:r>
              <a:rPr lang="en-GB" altLang="ja-JP" sz="1800" dirty="0">
                <a:solidFill>
                  <a:srgbClr val="FF0000"/>
                </a:solidFill>
              </a:rPr>
              <a:t>was discussed some time ago in RAN4 when </a:t>
            </a:r>
            <a:r>
              <a:rPr lang="pl-PL" altLang="ja-JP" sz="1800" dirty="0">
                <a:solidFill>
                  <a:srgbClr val="FF0000"/>
                </a:solidFill>
              </a:rPr>
              <a:t>AAS and NR was </a:t>
            </a:r>
            <a:r>
              <a:rPr lang="en-GB" altLang="ja-JP" sz="1800" dirty="0">
                <a:solidFill>
                  <a:srgbClr val="FF0000"/>
                </a:solidFill>
              </a:rPr>
              <a:t>introducing and agreed in [1].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Main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motivation</a:t>
            </a:r>
            <a:r>
              <a:rPr lang="pl-PL" altLang="ja-JP" sz="1800" dirty="0">
                <a:solidFill>
                  <a:srgbClr val="FF0000"/>
                </a:solidFill>
              </a:rPr>
              <a:t> to </a:t>
            </a:r>
            <a:r>
              <a:rPr lang="pl-PL" altLang="ja-JP" sz="1800" dirty="0" err="1">
                <a:solidFill>
                  <a:srgbClr val="FF0000"/>
                </a:solidFill>
              </a:rPr>
              <a:t>introduce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wider</a:t>
            </a:r>
            <a:r>
              <a:rPr lang="pl-PL" altLang="ja-JP" sz="1800" dirty="0">
                <a:solidFill>
                  <a:srgbClr val="FF0000"/>
                </a:solidFill>
              </a:rPr>
              <a:t> boundary was </a:t>
            </a:r>
            <a:r>
              <a:rPr lang="en-US" altLang="ja-JP" sz="1800" dirty="0">
                <a:solidFill>
                  <a:srgbClr val="FF0000"/>
                </a:solidFill>
              </a:rPr>
              <a:t>that for antenna arrays in which antenna and radio are closely integrated and there are a potentially large number of transmitters, the amount of space for integrating filters is limited</a:t>
            </a:r>
            <a:r>
              <a:rPr lang="pl-PL" altLang="ja-JP" sz="1800" dirty="0">
                <a:solidFill>
                  <a:srgbClr val="FF0000"/>
                </a:solidFill>
              </a:rPr>
              <a:t>.</a:t>
            </a:r>
            <a:r>
              <a:rPr lang="en-US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en-GB" altLang="ja-JP" sz="1800" dirty="0">
                <a:solidFill>
                  <a:srgbClr val="FF0000"/>
                </a:solidFill>
              </a:rPr>
              <a:t>It should be noted that that time boundary was discussed for all bands except Band 46</a:t>
            </a:r>
            <a:r>
              <a:rPr lang="pl-PL" altLang="ja-JP" sz="1800" dirty="0">
                <a:solidFill>
                  <a:srgbClr val="FF0000"/>
                </a:solidFill>
              </a:rPr>
              <a:t>. </a:t>
            </a:r>
            <a:r>
              <a:rPr lang="pl-PL" altLang="ja-JP" sz="1800" dirty="0" err="1">
                <a:solidFill>
                  <a:srgbClr val="FF0000"/>
                </a:solidFill>
              </a:rPr>
              <a:t>Also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that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time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there</a:t>
            </a:r>
            <a:r>
              <a:rPr lang="pl-PL" altLang="ja-JP" sz="1800" dirty="0">
                <a:solidFill>
                  <a:srgbClr val="FF0000"/>
                </a:solidFill>
              </a:rPr>
              <a:t> was no NR-U.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pl-PL" altLang="ja-JP" sz="1800" dirty="0">
                <a:solidFill>
                  <a:srgbClr val="FF0000"/>
                </a:solidFill>
              </a:rPr>
              <a:t>From [1]: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pl-PL" altLang="en-GB" sz="1800" dirty="0">
                <a:solidFill>
                  <a:srgbClr val="FF0000"/>
                </a:solidFill>
              </a:rPr>
              <a:t>[1] </a:t>
            </a:r>
            <a:r>
              <a:rPr lang="en-US" altLang="ja-JP" sz="1800" dirty="0">
                <a:solidFill>
                  <a:srgbClr val="FF0000"/>
                </a:solidFill>
                <a:ea typeface="MS PGothic" pitchFamily="34" charset="-128"/>
              </a:rPr>
              <a:t>R4-1711779</a:t>
            </a:r>
            <a:r>
              <a:rPr lang="pl-PL" altLang="ja-JP" sz="1800" dirty="0">
                <a:solidFill>
                  <a:srgbClr val="FF0000"/>
                </a:solidFill>
              </a:rPr>
              <a:t>, </a:t>
            </a:r>
            <a:r>
              <a:rPr lang="en-GB" altLang="ja-JP" sz="1800" dirty="0">
                <a:solidFill>
                  <a:srgbClr val="FF0000"/>
                </a:solidFill>
              </a:rPr>
              <a:t>WF on in-band and out-of-band boundary</a:t>
            </a:r>
            <a:r>
              <a:rPr lang="pl-PL" altLang="ja-JP" sz="1800" dirty="0">
                <a:solidFill>
                  <a:srgbClr val="FF0000"/>
                </a:solidFill>
              </a:rPr>
              <a:t>, </a:t>
            </a:r>
            <a:r>
              <a:rPr lang="en-US" altLang="ja-JP" sz="1800" dirty="0">
                <a:solidFill>
                  <a:srgbClr val="FF0000"/>
                </a:solidFill>
              </a:rPr>
              <a:t>NTT DOCOMO, INC., Nokia, Ericsson, Huawei, ZTE</a:t>
            </a:r>
            <a:endParaRPr kumimoji="1" lang="ja-JP" altLang="en-US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ja-JP" sz="1800" dirty="0">
              <a:ea typeface="MS PGothic" pitchFamily="34" charset="-128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31E7B4-2DD7-48A8-9440-571F88F32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11" y="2336158"/>
            <a:ext cx="4572396" cy="3429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4228002-C841-4FD4-8557-089708596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402" y="2423235"/>
            <a:ext cx="4572396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</a:t>
            </a:r>
            <a:r>
              <a:rPr lang="en-US" altLang="en-GB" dirty="0">
                <a:sym typeface="+mn-ea"/>
              </a:rPr>
              <a:t>Δf</a:t>
            </a:r>
            <a:r>
              <a:rPr lang="en-US" altLang="en-GB" baseline="-25000" dirty="0">
                <a:sym typeface="+mn-ea"/>
              </a:rPr>
              <a:t>OBUE</a:t>
            </a:r>
            <a:r>
              <a:rPr lang="en-US" altLang="en-GB" dirty="0">
                <a:sym typeface="+mn-ea"/>
              </a:rPr>
              <a:t>  and Δf</a:t>
            </a:r>
            <a:r>
              <a:rPr lang="en-US" altLang="en-GB" baseline="-25000" dirty="0">
                <a:sym typeface="+mn-ea"/>
              </a:rPr>
              <a:t>OOBB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for </a:t>
            </a:r>
            <a:r>
              <a:rPr lang="en-US" altLang="en-GB" sz="2000" dirty="0" smtClean="0">
                <a:sym typeface="+mn-ea"/>
              </a:rPr>
              <a:t>n46</a:t>
            </a: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For NR-U BS type 1-H for </a:t>
            </a:r>
            <a:r>
              <a:rPr lang="en-US" altLang="en-GB" sz="2000" dirty="0" smtClean="0">
                <a:sym typeface="+mn-ea"/>
              </a:rPr>
              <a:t>n46</a:t>
            </a:r>
            <a:r>
              <a:rPr lang="pl-PL" altLang="en-GB" sz="2000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en-GB" sz="2000" dirty="0">
                <a:solidFill>
                  <a:schemeClr val="tx1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val="1023427763"/>
              </p:ext>
            </p:extLst>
          </p:nvPr>
        </p:nvGraphicFramePr>
        <p:xfrm>
          <a:off x="1099820" y="1502410"/>
          <a:ext cx="923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ym typeface="+mn-ea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(legacy LTE/LAA</a:t>
                      </a:r>
                      <a:r>
                        <a:rPr lang="pl-PL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values)</a:t>
                      </a:r>
                      <a:endParaRPr lang="en-GB" altLang="zh-CN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ZTE, 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Option 2</a:t>
                      </a:r>
                      <a:endParaRPr lang="pl-PL" altLang="zh-CN" dirty="0"/>
                    </a:p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altLang="zh-CN" noProof="0" dirty="0">
                          <a:solidFill>
                            <a:srgbClr val="FF0000"/>
                          </a:solidFill>
                        </a:rPr>
                        <a:t>legacy NR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Huawei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, Nokia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Recommend Agreement: </a:t>
                      </a:r>
                      <a:r>
                        <a:rPr lang="en-US" altLang="zh-CN" strike="sngStrike" baseline="0" dirty="0">
                          <a:solidFill>
                            <a:srgbClr val="00B050"/>
                          </a:solidFill>
                        </a:rPr>
                        <a:t>option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extLst>
              <p:ext uri="{D42A27DB-BD31-4B8C-83A1-F6EECF244321}">
                <p14:modId xmlns:p14="http://schemas.microsoft.com/office/powerpoint/2010/main" val="1532848807"/>
              </p:ext>
            </p:extLst>
          </p:nvPr>
        </p:nvGraphicFramePr>
        <p:xfrm>
          <a:off x="1099820" y="4179536"/>
          <a:ext cx="923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ym typeface="+mn-ea"/>
                        </a:rPr>
                        <a:t>Option 1</a:t>
                      </a:r>
                      <a:endParaRPr lang="pl-PL" altLang="zh-CN" sz="1800" dirty="0"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(legacy LTE/LAA</a:t>
                      </a:r>
                      <a:r>
                        <a:rPr lang="pl-PL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values)</a:t>
                      </a:r>
                      <a:endParaRPr lang="en-GB" altLang="zh-CN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Option 2</a:t>
                      </a:r>
                      <a:endParaRPr lang="pl-PL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altLang="zh-CN" noProof="0" dirty="0">
                          <a:solidFill>
                            <a:srgbClr val="FF0000"/>
                          </a:solidFill>
                        </a:rPr>
                        <a:t>legacy NR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ZTE, Huawei</a:t>
                      </a:r>
                      <a:r>
                        <a:rPr lang="pl-PL" altLang="zh-CN" dirty="0"/>
                        <a:t>, 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sym typeface="+mn-ea"/>
                        </a:rPr>
                        <a:t>Recommend Agreement: </a:t>
                      </a:r>
                      <a:r>
                        <a:rPr lang="en-US" altLang="zh-CN" sz="1800" strike="sngStrike" baseline="0" dirty="0">
                          <a:solidFill>
                            <a:srgbClr val="00B050"/>
                          </a:solidFill>
                          <a:sym typeface="+mn-ea"/>
                        </a:rPr>
                        <a:t>option 2</a:t>
                      </a:r>
                      <a:endParaRPr lang="en-US" altLang="zh-CN" strike="sngStrike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IBB and OOBB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fontScale="90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and 1-H for </a:t>
            </a:r>
            <a:r>
              <a:rPr lang="en-US" altLang="en-GB" sz="2000" dirty="0" smtClean="0">
                <a:sym typeface="+mn-ea"/>
              </a:rPr>
              <a:t>n46:</a:t>
            </a:r>
            <a:endParaRPr lang="en-US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Note: for background for eLAA BS RX requirement could be found in the following R4-167192, R4-166293.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F6EF828-2645-4AC4-B7B6-9B3EB9948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9215"/>
              </p:ext>
            </p:extLst>
          </p:nvPr>
        </p:nvGraphicFramePr>
        <p:xfrm>
          <a:off x="922421" y="1536867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=""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=""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LTE/LAA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ZTE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7423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2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Recommend Agreement: </a:t>
                      </a:r>
                      <a:endParaRPr lang="en-US" altLang="zh-CN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823479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F2702FEF-EF15-4BFC-8EB6-A5567C10B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037498"/>
              </p:ext>
            </p:extLst>
          </p:nvPr>
        </p:nvGraphicFramePr>
        <p:xfrm>
          <a:off x="922421" y="3429000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=""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=""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=""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LTE/LAA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ZTE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7423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2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 smtClean="0">
                          <a:solidFill>
                            <a:srgbClr val="FF0000"/>
                          </a:solidFill>
                        </a:rPr>
                        <a:t>Nokia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Recommend Agreement: </a:t>
                      </a:r>
                      <a:endParaRPr lang="en-US" altLang="zh-CN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82347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LO leakage for NR-U punctured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An exception to the spectrum emission requirements for the non-transmitted 20 MHz channels allows a single 2 MHz bandwidth to extend to P</a:t>
            </a:r>
            <a:r>
              <a:rPr lang="en-US" altLang="en-GB" sz="2000" baseline="-25000" dirty="0"/>
              <a:t>rated,x</a:t>
            </a:r>
            <a:r>
              <a:rPr lang="en-US" altLang="en-GB" sz="2000" dirty="0"/>
              <a:t>-28dB , or -20 dBm, whichever is the greatest.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1: to define LO leakage exception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Nokia, Huawei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2: not to define LO leakage exception 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ZTE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 :To define LO leakage exception will degrade the UE performance </a:t>
            </a:r>
            <a:endParaRPr lang="en-US" altLang="en-GB" sz="20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GB" altLang="en-GB" sz="2000" dirty="0" smtClean="0">
                <a:solidFill>
                  <a:srgbClr val="FF0000"/>
                </a:solidFill>
              </a:rPr>
              <a:t>Note</a:t>
            </a:r>
            <a:r>
              <a:rPr lang="en-GB" altLang="en-GB" sz="2000" dirty="0">
                <a:solidFill>
                  <a:srgbClr val="FF0000"/>
                </a:solidFill>
              </a:rPr>
              <a:t>: LO leakage exception is define</a:t>
            </a:r>
            <a:r>
              <a:rPr lang="pl-PL" altLang="en-GB" sz="2000" dirty="0">
                <a:solidFill>
                  <a:srgbClr val="FF0000"/>
                </a:solidFill>
              </a:rPr>
              <a:t>d</a:t>
            </a:r>
            <a:r>
              <a:rPr lang="en-GB" altLang="en-GB" sz="2000" dirty="0">
                <a:solidFill>
                  <a:srgbClr val="FF0000"/>
                </a:solidFill>
              </a:rPr>
              <a:t> also </a:t>
            </a:r>
            <a:r>
              <a:rPr lang="pl-PL" altLang="en-GB" sz="2000" dirty="0">
                <a:solidFill>
                  <a:srgbClr val="FF0000"/>
                </a:solidFill>
              </a:rPr>
              <a:t>in UE </a:t>
            </a:r>
            <a:r>
              <a:rPr lang="en-GB" altLang="en-GB" sz="2000" dirty="0">
                <a:solidFill>
                  <a:srgbClr val="FF0000"/>
                </a:solidFill>
              </a:rPr>
              <a:t>specification.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645</Words>
  <Application>Microsoft Office PowerPoint</Application>
  <PresentationFormat>Widescreen</PresentationFormat>
  <Paragraphs>154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等线</vt:lpstr>
      <vt:lpstr>游ゴシック</vt:lpstr>
      <vt:lpstr>Arial</vt:lpstr>
      <vt:lpstr>Calibri</vt:lpstr>
      <vt:lpstr>Calibri Light</vt:lpstr>
      <vt:lpstr>Office Theme</vt:lpstr>
      <vt:lpstr>WF on NR-U BS Tx and Rx remaining requirements for NR-U</vt:lpstr>
      <vt:lpstr>Background </vt:lpstr>
      <vt:lpstr>Background </vt:lpstr>
      <vt:lpstr>WF for ΔfOBUE  and ΔfOOBB</vt:lpstr>
      <vt:lpstr>IBB and OOBB requirements</vt:lpstr>
      <vt:lpstr>LO leakage for NR-U punctured channels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薛飞10164284</cp:lastModifiedBy>
  <cp:revision>156</cp:revision>
  <dcterms:created xsi:type="dcterms:W3CDTF">2018-08-21T06:09:00Z</dcterms:created>
  <dcterms:modified xsi:type="dcterms:W3CDTF">2020-08-26T03:14:11Z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2052-10.8.2.7027</vt:lpwstr>
  </property>
  <property fmtid="{D5CDD505-2E9C-101B-9397-08002B2CF9AE}" pid="4" name="NSCPROP_SA">
    <vt:lpwstr>C:\Users\Administrator\Downloads\R4-2008766 draft  WF on NR-U BS OBUE_NOK.pptx</vt:lpwstr>
  </property>
</Properties>
</file>