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8"/>
  </p:notesMasterIdLst>
  <p:sldIdLst>
    <p:sldId id="256" r:id="rId2"/>
    <p:sldId id="261" r:id="rId3"/>
    <p:sldId id="298" r:id="rId4"/>
    <p:sldId id="295" r:id="rId5"/>
    <p:sldId id="296" r:id="rId6"/>
    <p:sldId id="29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度样式 2 - 强调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无样式，网格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987" autoAdjust="0"/>
    <p:restoredTop sz="75527" autoAdjust="0"/>
  </p:normalViewPr>
  <p:slideViewPr>
    <p:cSldViewPr snapToGrid="0">
      <p:cViewPr varScale="1">
        <p:scale>
          <a:sx n="80" d="100"/>
          <a:sy n="80" d="100"/>
        </p:scale>
        <p:origin x="1128" y="8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1C03CF0-6E0B-4875-9977-F910DD15014E}" type="datetimeFigureOut">
              <a:rPr lang="en-US" smtClean="0"/>
              <a:t>8/25/2020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7BD4EB6-6904-4879-AF1A-C10C5D4B844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05759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13504108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文本占位符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 altLang="zh-CN" dirty="0"/>
          </a:p>
        </p:txBody>
      </p:sp>
    </p:spTree>
    <p:extLst>
      <p:ext uri="{BB962C8B-B14F-4D97-AF65-F5344CB8AC3E}">
        <p14:creationId xmlns:p14="http://schemas.microsoft.com/office/powerpoint/2010/main" val="347532906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8E66D73-965A-4B6D-8F80-CA2902517E87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BD7DB9D-CA64-4337-888B-DE4E88925E59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21173AA-4700-4E79-A133-2D8603E19353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87B3317-B36A-4639-8F4F-08EA19B370E9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44A09F-62FD-4A98-AEDF-61B9315FC934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3D38C7-460B-4252-8BCB-269CCB2B6AE6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D5D08C0-CD51-457D-9341-C9A110DF8BF4}" type="datetime1">
              <a:rPr lang="en-US" smtClean="0"/>
              <a:t>8/25/2020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2C53409-7C7D-4879-986C-CD9056700DA3}" type="datetime1">
              <a:rPr lang="en-US" smtClean="0"/>
              <a:t>8/25/2020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B76706F-0BAB-4FCC-A6B6-9D2449C68EA3}" type="datetime1">
              <a:rPr lang="en-US" smtClean="0"/>
              <a:t>8/25/2020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3E71DF-092E-4159-94B0-95A213FE7ECD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72C4AB6-92E0-41FB-BEEE-CAEB88C7F3AE}" type="datetime1">
              <a:rPr lang="en-US" smtClean="0"/>
              <a:t>8/25/2020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4118B-F49E-4F5A-A26D-E438A17C868D}" type="datetime1">
              <a:rPr lang="en-US" smtClean="0"/>
              <a:t>8/25/2020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A895D4C-8F8D-4A03-BC45-F746214387B6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03111" y="1874169"/>
            <a:ext cx="10385777" cy="1807912"/>
          </a:xfrm>
        </p:spPr>
        <p:txBody>
          <a:bodyPr>
            <a:normAutofit/>
          </a:bodyPr>
          <a:lstStyle/>
          <a:p>
            <a:r>
              <a:rPr lang="en-US" dirty="0"/>
              <a:t>WF on NR-U BS </a:t>
            </a:r>
            <a:r>
              <a:rPr lang="en-US" dirty="0" err="1"/>
              <a:t>Tx</a:t>
            </a:r>
            <a:r>
              <a:rPr lang="en-US" dirty="0"/>
              <a:t> and Rx remaining requirements for NR-U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3999" y="3884905"/>
            <a:ext cx="9144000" cy="1655762"/>
          </a:xfrm>
        </p:spPr>
        <p:txBody>
          <a:bodyPr/>
          <a:lstStyle/>
          <a:p>
            <a:r>
              <a:rPr lang="en-US" dirty="0"/>
              <a:t>ZTE, …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8664166" y="474132"/>
            <a:ext cx="2624723" cy="3683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b="1" dirty="0"/>
              <a:t>R4-2012607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45770" y="288925"/>
            <a:ext cx="4480560" cy="6451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/>
              <a:t>3GPP TSG-RAN WG4 #96e</a:t>
            </a:r>
          </a:p>
          <a:p>
            <a:r>
              <a:rPr lang="en-US" b="1" dirty="0"/>
              <a:t>17th Aug - 28th Aug. 2020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1</a:t>
            </a:fld>
            <a:endParaRPr lang="en-US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52436" y="102619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180975" lvl="1" indent="-180975">
              <a:spcBef>
                <a:spcPts val="0"/>
              </a:spcBef>
            </a:pPr>
            <a:r>
              <a:rPr lang="pl-PL" altLang="en-GB" sz="2000" dirty="0">
                <a:solidFill>
                  <a:srgbClr val="FF0000"/>
                </a:solidFill>
              </a:rPr>
              <a:t>In RAN4#90 </a:t>
            </a:r>
            <a:r>
              <a:rPr lang="en-GB" altLang="en-GB" sz="2000" dirty="0">
                <a:solidFill>
                  <a:srgbClr val="FF0000"/>
                </a:solidFill>
              </a:rPr>
              <a:t>meeting in </a:t>
            </a:r>
            <a:r>
              <a:rPr lang="pl-PL" altLang="en-GB" sz="2000" dirty="0">
                <a:solidFill>
                  <a:srgbClr val="FF0000"/>
                </a:solidFill>
              </a:rPr>
              <a:t>the </a:t>
            </a:r>
            <a:r>
              <a:rPr lang="en-GB" altLang="en-GB" sz="2000" dirty="0">
                <a:solidFill>
                  <a:srgbClr val="FF0000"/>
                </a:solidFill>
              </a:rPr>
              <a:t>WF [6] it was agreed to reuse many legacy NR FR1 requirements (i.e. Tx intermodulation, IBB/OOBB etc.)  </a:t>
            </a:r>
          </a:p>
          <a:p>
            <a:pPr marL="180975" lvl="1" indent="-180975">
              <a:spcBef>
                <a:spcPts val="0"/>
              </a:spcBef>
            </a:pPr>
            <a:r>
              <a:rPr lang="en-US" altLang="en-GB" sz="2000" dirty="0">
                <a:solidFill>
                  <a:schemeClr val="tx1"/>
                </a:solidFill>
              </a:rPr>
              <a:t>In RAN4#96e, </a:t>
            </a:r>
            <a:r>
              <a:rPr lang="pl-PL" altLang="en-GB" sz="2000" dirty="0">
                <a:solidFill>
                  <a:schemeClr val="tx1"/>
                </a:solidFill>
              </a:rPr>
              <a:t>in </a:t>
            </a:r>
            <a:r>
              <a:rPr lang="pl-PL" altLang="en-GB" sz="2000" dirty="0">
                <a:solidFill>
                  <a:srgbClr val="FF0000"/>
                </a:solidFill>
              </a:rPr>
              <a:t>[3] and [4]</a:t>
            </a:r>
            <a:r>
              <a:rPr lang="en-US" altLang="en-GB" sz="2000" strike="sngStrike" dirty="0"/>
              <a:t>lots of </a:t>
            </a:r>
            <a:r>
              <a:rPr lang="en-GB" altLang="en-GB" sz="2000" dirty="0">
                <a:solidFill>
                  <a:srgbClr val="FF0000"/>
                </a:solidFill>
              </a:rPr>
              <a:t>some proposals on the Tx and RX requirements were proposed for discussion i.e.</a:t>
            </a:r>
            <a:r>
              <a:rPr lang="pl-PL" altLang="en-GB" sz="2000" dirty="0">
                <a:solidFill>
                  <a:srgbClr val="FF0000"/>
                </a:solidFill>
              </a:rPr>
              <a:t> </a:t>
            </a:r>
            <a:r>
              <a:rPr lang="en-US" altLang="en-GB" sz="2000" strike="sngStrike" dirty="0">
                <a:solidFill>
                  <a:schemeClr val="tx1"/>
                </a:solidFill>
              </a:rPr>
              <a:t>open issues are identified for NR-U BS requirements which needs further discussion, open issues are listed as following</a:t>
            </a:r>
            <a:r>
              <a:rPr lang="en-US" altLang="en-GB" sz="2000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1)   How to reflect NR-U BS to support AAS BS type;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2)  IBB/OOBB requirements for NR-U BS;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3) 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OBUE</a:t>
            </a:r>
            <a:r>
              <a:rPr lang="en-US" altLang="en-GB" sz="2000" dirty="0">
                <a:solidFill>
                  <a:schemeClr val="tx1"/>
                </a:solidFill>
              </a:rPr>
              <a:t> and Δf</a:t>
            </a:r>
            <a:r>
              <a:rPr lang="en-US" altLang="en-GB" sz="2000" baseline="-25000" dirty="0">
                <a:solidFill>
                  <a:schemeClr val="tx1"/>
                </a:solidFill>
              </a:rPr>
              <a:t>OOBB</a:t>
            </a:r>
            <a:r>
              <a:rPr lang="en-US" altLang="en-GB" sz="2000" dirty="0">
                <a:solidFill>
                  <a:schemeClr val="tx1"/>
                </a:solidFill>
              </a:rPr>
              <a:t> for NR-U BS type 1-C and 1-H;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4)   F</a:t>
            </a:r>
            <a:r>
              <a:rPr lang="en-US" altLang="en-GB" sz="2000" dirty="0">
                <a:sym typeface="+mn-ea"/>
              </a:rPr>
              <a:t>requency offset of i</a:t>
            </a:r>
            <a:r>
              <a:rPr lang="en-US" altLang="en-GB" sz="2000" dirty="0">
                <a:solidFill>
                  <a:schemeClr val="tx1"/>
                </a:solidFill>
              </a:rPr>
              <a:t>nterferer signal for RX ACS and IMD requirements;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    5)   LO leakage exception for NR-U BS Tx 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 :  1) and 4) has been resolved in the GTW meeting with following agreement: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rgbClr val="92D05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Prated,C,AC used in WF [4] and CR [3] should be updated as Prated,x;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1: to use the following frequency offset for ACS interfering signal in Table 7.4.1.2-2a in R4-2010960;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rgbClr val="92D050"/>
                </a:solidFill>
              </a:rPr>
              <a:t>Proposal 4: to use the following frequency offset for RX IMD interfering signal in Table 7.7.2-2a in R4-2010960;</a:t>
            </a: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Reference: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[1]R4-2010738, CR to TS 38.104: Introduction of NR-U into BS core specification,Nokia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[2]R4-2010743, Discussion on BS core specification drafting ,Nokia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[3]R4-2010959,NR-U BS Tx requirements, ZTE Corporation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[4]R4-2010960, NR-U BS Rx ACS, IBB, OOBB, IMD requirements, ZTE Corporation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[5]R4-2010495</a:t>
            </a: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2100" dirty="0">
                <a:solidFill>
                  <a:srgbClr val="FF0000"/>
                </a:solidFill>
              </a:rPr>
              <a:t>[6] </a:t>
            </a:r>
            <a:r>
              <a:rPr lang="en-US" altLang="ja-JP" sz="2100" dirty="0">
                <a:solidFill>
                  <a:srgbClr val="FF0000"/>
                </a:solidFill>
              </a:rPr>
              <a:t>R4-1</a:t>
            </a:r>
            <a:r>
              <a:rPr lang="pl-PL" altLang="ja-JP" sz="2100" dirty="0">
                <a:solidFill>
                  <a:srgbClr val="FF0000"/>
                </a:solidFill>
              </a:rPr>
              <a:t>902505, </a:t>
            </a:r>
            <a:r>
              <a:rPr lang="en-GB" altLang="ja-JP" sz="2200" dirty="0">
                <a:solidFill>
                  <a:srgbClr val="FF0000"/>
                </a:solidFill>
              </a:rPr>
              <a:t>WF on </a:t>
            </a:r>
            <a:r>
              <a:rPr lang="pl-PL" altLang="ja-JP" sz="2200" dirty="0">
                <a:solidFill>
                  <a:srgbClr val="FF0000"/>
                </a:solidFill>
              </a:rPr>
              <a:t>NR-U BS RF requirements, </a:t>
            </a:r>
            <a:r>
              <a:rPr lang="pl-PL" altLang="ja-JP" sz="2000" dirty="0">
                <a:solidFill>
                  <a:srgbClr val="FF0000"/>
                </a:solidFill>
              </a:rPr>
              <a:t>Nokia, Nokia Shanghai Bell</a:t>
            </a:r>
            <a:endParaRPr kumimoji="1" lang="ja-JP" altLang="en-US" sz="20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9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2</a:t>
            </a:fld>
            <a:endParaRPr lang="en-US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>
                <a:solidFill>
                  <a:srgbClr val="FF0000"/>
                </a:solidFill>
              </a:rPr>
              <a:t>Background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47411" y="1005468"/>
            <a:ext cx="10515600" cy="5378765"/>
          </a:xfrm>
        </p:spPr>
        <p:txBody>
          <a:bodyPr>
            <a:normAutofit fontScale="925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GB" altLang="ja-JP" sz="1800" dirty="0">
                <a:solidFill>
                  <a:srgbClr val="FF0000"/>
                </a:solidFill>
              </a:rPr>
              <a:t>As a reminder in-band and out-of-band </a:t>
            </a:r>
            <a:r>
              <a:rPr lang="pl-PL" altLang="ja-JP" sz="1800" dirty="0">
                <a:solidFill>
                  <a:srgbClr val="FF0000"/>
                </a:solidFill>
              </a:rPr>
              <a:t>boundary </a:t>
            </a:r>
            <a:r>
              <a:rPr lang="en-GB" altLang="ja-JP" sz="1800" dirty="0">
                <a:solidFill>
                  <a:srgbClr val="FF0000"/>
                </a:solidFill>
              </a:rPr>
              <a:t>was discussed some time ago in RAN4 when </a:t>
            </a:r>
            <a:r>
              <a:rPr lang="pl-PL" altLang="ja-JP" sz="1800" dirty="0">
                <a:solidFill>
                  <a:srgbClr val="FF0000"/>
                </a:solidFill>
              </a:rPr>
              <a:t>AAS and NR was </a:t>
            </a:r>
            <a:r>
              <a:rPr lang="en-GB" altLang="ja-JP" sz="1800" dirty="0">
                <a:solidFill>
                  <a:srgbClr val="FF0000"/>
                </a:solidFill>
              </a:rPr>
              <a:t>introducing and agreed in [1].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Main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motivation</a:t>
            </a:r>
            <a:r>
              <a:rPr lang="pl-PL" altLang="ja-JP" sz="1800" dirty="0">
                <a:solidFill>
                  <a:srgbClr val="FF0000"/>
                </a:solidFill>
              </a:rPr>
              <a:t> to </a:t>
            </a:r>
            <a:r>
              <a:rPr lang="pl-PL" altLang="ja-JP" sz="1800" dirty="0" err="1">
                <a:solidFill>
                  <a:srgbClr val="FF0000"/>
                </a:solidFill>
              </a:rPr>
              <a:t>introduce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wider</a:t>
            </a:r>
            <a:r>
              <a:rPr lang="pl-PL" altLang="ja-JP" sz="1800" dirty="0">
                <a:solidFill>
                  <a:srgbClr val="FF0000"/>
                </a:solidFill>
              </a:rPr>
              <a:t> boundary was </a:t>
            </a:r>
            <a:r>
              <a:rPr lang="en-US" altLang="ja-JP" sz="1800" dirty="0">
                <a:solidFill>
                  <a:srgbClr val="FF0000"/>
                </a:solidFill>
              </a:rPr>
              <a:t>that for antenna arrays in which antenna and radio are closely integrated and there are a potentially large number of transmitters, the amount of space for integrating filters is limited</a:t>
            </a:r>
            <a:r>
              <a:rPr lang="pl-PL" altLang="ja-JP" sz="1800" dirty="0">
                <a:solidFill>
                  <a:srgbClr val="FF0000"/>
                </a:solidFill>
              </a:rPr>
              <a:t>.</a:t>
            </a:r>
            <a:r>
              <a:rPr lang="en-US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en-GB" altLang="ja-JP" sz="1800" dirty="0">
                <a:solidFill>
                  <a:srgbClr val="FF0000"/>
                </a:solidFill>
              </a:rPr>
              <a:t>It should be noted that that time boundary was discussed for all bands except Band 46</a:t>
            </a:r>
            <a:r>
              <a:rPr lang="pl-PL" altLang="ja-JP" sz="1800" dirty="0">
                <a:solidFill>
                  <a:srgbClr val="FF0000"/>
                </a:solidFill>
              </a:rPr>
              <a:t>. </a:t>
            </a:r>
            <a:r>
              <a:rPr lang="pl-PL" altLang="ja-JP" sz="1800" dirty="0" err="1">
                <a:solidFill>
                  <a:srgbClr val="FF0000"/>
                </a:solidFill>
              </a:rPr>
              <a:t>Also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that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time</a:t>
            </a:r>
            <a:r>
              <a:rPr lang="pl-PL" altLang="ja-JP" sz="1800" dirty="0">
                <a:solidFill>
                  <a:srgbClr val="FF0000"/>
                </a:solidFill>
              </a:rPr>
              <a:t> </a:t>
            </a:r>
            <a:r>
              <a:rPr lang="pl-PL" altLang="ja-JP" sz="1800" dirty="0" err="1">
                <a:solidFill>
                  <a:srgbClr val="FF0000"/>
                </a:solidFill>
              </a:rPr>
              <a:t>there</a:t>
            </a:r>
            <a:r>
              <a:rPr lang="pl-PL" altLang="ja-JP" sz="1800" dirty="0">
                <a:solidFill>
                  <a:srgbClr val="FF0000"/>
                </a:solidFill>
              </a:rPr>
              <a:t> was no NR-U. 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pl-PL" altLang="ja-JP" sz="1800" dirty="0">
                <a:solidFill>
                  <a:srgbClr val="FF0000"/>
                </a:solidFill>
              </a:rPr>
              <a:t>From [1]:</a:t>
            </a:r>
            <a:endParaRPr lang="en-US" altLang="ja-JP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pl-PL" altLang="en-GB" sz="1800" dirty="0">
                <a:solidFill>
                  <a:srgbClr val="FF0000"/>
                </a:solidFill>
              </a:rPr>
              <a:t>[1] </a:t>
            </a:r>
            <a:r>
              <a:rPr lang="en-US" altLang="ja-JP" sz="1800" dirty="0">
                <a:solidFill>
                  <a:srgbClr val="FF0000"/>
                </a:solidFill>
                <a:ea typeface="MS PGothic" pitchFamily="34" charset="-128"/>
              </a:rPr>
              <a:t>R4-1711779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GB" altLang="ja-JP" sz="1800" dirty="0">
                <a:solidFill>
                  <a:srgbClr val="FF0000"/>
                </a:solidFill>
              </a:rPr>
              <a:t>WF on in-band and out-of-band boundary</a:t>
            </a:r>
            <a:r>
              <a:rPr lang="pl-PL" altLang="ja-JP" sz="1800" dirty="0">
                <a:solidFill>
                  <a:srgbClr val="FF0000"/>
                </a:solidFill>
              </a:rPr>
              <a:t>, </a:t>
            </a:r>
            <a:r>
              <a:rPr lang="en-US" altLang="ja-JP" sz="1800" dirty="0">
                <a:solidFill>
                  <a:srgbClr val="FF0000"/>
                </a:solidFill>
              </a:rPr>
              <a:t>NTT DOCOMO, INC., Nokia, Ericsson, Huawei, ZTE</a:t>
            </a:r>
            <a:endParaRPr kumimoji="1" lang="ja-JP" altLang="en-US" sz="1800" dirty="0">
              <a:solidFill>
                <a:srgbClr val="FF0000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ja-JP" sz="1800" dirty="0">
              <a:ea typeface="MS PGothic" pitchFamily="34" charset="-128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3</a:t>
            </a:fld>
            <a:endParaRPr lang="en-US"/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D431E7B4-2DD7-48A8-9440-571F88F32BF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47411" y="2336158"/>
            <a:ext cx="4572396" cy="3429297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B4228002-C841-4FD4-8557-089708596DC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24402" y="2423235"/>
            <a:ext cx="4572396" cy="34292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4324141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WF for </a:t>
            </a:r>
            <a:r>
              <a:rPr lang="en-US" altLang="en-GB" dirty="0">
                <a:sym typeface="+mn-ea"/>
              </a:rPr>
              <a:t>Δf</a:t>
            </a:r>
            <a:r>
              <a:rPr lang="en-US" altLang="en-GB" baseline="-25000" dirty="0">
                <a:sym typeface="+mn-ea"/>
              </a:rPr>
              <a:t>OBUE</a:t>
            </a:r>
            <a:r>
              <a:rPr lang="en-US" altLang="en-GB" dirty="0">
                <a:sym typeface="+mn-ea"/>
              </a:rPr>
              <a:t>  and Δf</a:t>
            </a:r>
            <a:r>
              <a:rPr lang="en-US" altLang="en-GB" baseline="-25000" dirty="0">
                <a:sym typeface="+mn-ea"/>
              </a:rPr>
              <a:t>OOBB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for </a:t>
            </a:r>
            <a:r>
              <a:rPr lang="en-US" altLang="en-GB" sz="2000" strike="sngStrike" dirty="0">
                <a:sym typeface="+mn-ea"/>
              </a:rPr>
              <a:t>n46</a:t>
            </a:r>
            <a:r>
              <a:rPr lang="pl-PL" altLang="en-GB" sz="2000" dirty="0">
                <a:solidFill>
                  <a:srgbClr val="FF0000"/>
                </a:solidFill>
                <a:sym typeface="+mn-ea"/>
              </a:rPr>
              <a:t>NR-U</a:t>
            </a:r>
            <a:r>
              <a:rPr lang="en-US" altLang="en-GB" sz="2000" dirty="0">
                <a:sym typeface="+mn-ea"/>
              </a:rPr>
              <a:t>:</a:t>
            </a: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pl-PL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ym typeface="+mn-ea"/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olidFill>
                  <a:schemeClr val="tx1"/>
                </a:solidFill>
              </a:rPr>
              <a:t>For NR-U BS type 1-H for </a:t>
            </a:r>
            <a:r>
              <a:rPr lang="en-US" altLang="en-GB" sz="2000" strike="sngStrike" dirty="0">
                <a:sym typeface="+mn-ea"/>
              </a:rPr>
              <a:t>n46</a:t>
            </a:r>
            <a:r>
              <a:rPr lang="pl-PL" altLang="en-GB" sz="2000" dirty="0">
                <a:solidFill>
                  <a:srgbClr val="FF0000"/>
                </a:solidFill>
                <a:sym typeface="+mn-ea"/>
              </a:rPr>
              <a:t>NR-U </a:t>
            </a:r>
            <a:r>
              <a:rPr lang="en-US" altLang="en-GB" sz="2000" dirty="0">
                <a:solidFill>
                  <a:schemeClr val="tx1"/>
                </a:solidFill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4</a:t>
            </a:fld>
            <a:endParaRPr lang="en-US"/>
          </a:p>
        </p:txBody>
      </p:sp>
      <p:graphicFrame>
        <p:nvGraphicFramePr>
          <p:cNvPr id="5" name="表格 4"/>
          <p:cNvGraphicFramePr/>
          <p:nvPr>
            <p:extLst>
              <p:ext uri="{D42A27DB-BD31-4B8C-83A1-F6EECF244321}">
                <p14:modId xmlns:p14="http://schemas.microsoft.com/office/powerpoint/2010/main" val="1023427763"/>
              </p:ext>
            </p:extLst>
          </p:nvPr>
        </p:nvGraphicFramePr>
        <p:xfrm>
          <a:off x="1099820" y="1502410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ym typeface="+mn-ea"/>
                        </a:rPr>
                        <a:t> </a:t>
                      </a:r>
                    </a:p>
                    <a:p>
                      <a:pPr>
                        <a:buNone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Ericsson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Huawei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, Nokia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00B050"/>
                          </a:solidFill>
                        </a:rPr>
                        <a:t>Recommend Agreement: </a:t>
                      </a:r>
                      <a:r>
                        <a:rPr lang="en-US" altLang="zh-CN" strike="sngStrike" baseline="0" dirty="0">
                          <a:solidFill>
                            <a:srgbClr val="00B050"/>
                          </a:solidFill>
                        </a:rPr>
                        <a:t>option 1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7" name="表格 6"/>
          <p:cNvGraphicFramePr/>
          <p:nvPr>
            <p:extLst>
              <p:ext uri="{D42A27DB-BD31-4B8C-83A1-F6EECF244321}">
                <p14:modId xmlns:p14="http://schemas.microsoft.com/office/powerpoint/2010/main" val="2328320590"/>
              </p:ext>
            </p:extLst>
          </p:nvPr>
        </p:nvGraphicFramePr>
        <p:xfrm>
          <a:off x="1099820" y="4041512"/>
          <a:ext cx="9232900" cy="204216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OBUE</a:t>
                      </a:r>
                      <a:r>
                        <a:rPr lang="en-US" altLang="en-GB" sz="1800" dirty="0">
                          <a:sym typeface="+mn-ea"/>
                        </a:rPr>
                        <a:t> </a:t>
                      </a:r>
                      <a:endParaRPr lang="zh-CN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en-GB" sz="1800" dirty="0">
                          <a:sym typeface="+mn-ea"/>
                        </a:rPr>
                        <a:t>Δf</a:t>
                      </a:r>
                      <a:r>
                        <a:rPr lang="en-US" altLang="en-GB" sz="1800" baseline="-25000" dirty="0">
                          <a:sym typeface="+mn-ea"/>
                        </a:rPr>
                        <a:t>OOBB</a:t>
                      </a:r>
                      <a:endParaRPr lang="zh-CN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ym typeface="+mn-ea"/>
                        </a:rPr>
                        <a:t>Option 1</a:t>
                      </a:r>
                      <a:endParaRPr lang="pl-PL" altLang="zh-CN" sz="1800" dirty="0">
                        <a:sym typeface="+mn-ea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(legacy LTE/LAA</a:t>
                      </a:r>
                      <a:r>
                        <a:rPr lang="pl-PL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en-GB" altLang="zh-CN" sz="1800" noProof="0" dirty="0">
                          <a:solidFill>
                            <a:srgbClr val="FF0000"/>
                          </a:solidFill>
                          <a:sym typeface="+mn-ea"/>
                        </a:rPr>
                        <a:t>values)</a:t>
                      </a:r>
                      <a:endParaRPr lang="en-GB" altLang="zh-CN" noProof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10MHz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20MHz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Option 2</a:t>
                      </a:r>
                      <a:endParaRPr lang="pl-PL" altLang="zh-CN" dirty="0"/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(</a:t>
                      </a:r>
                      <a:r>
                        <a:rPr lang="en-GB" altLang="zh-CN" noProof="0" dirty="0">
                          <a:solidFill>
                            <a:srgbClr val="FF0000"/>
                          </a:solidFill>
                        </a:rPr>
                        <a:t>legacy NR values)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40MHz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/>
                        <a:t>60MHz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/>
                        <a:t>ZTE, Huawei</a:t>
                      </a:r>
                      <a:r>
                        <a:rPr lang="pl-PL" altLang="zh-CN" dirty="0"/>
                        <a:t>, 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endParaRPr lang="en-US" altLang="zh-CN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81000">
                <a:tc gridSpan="4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00B050"/>
                          </a:solidFill>
                          <a:sym typeface="+mn-ea"/>
                        </a:rPr>
                        <a:t>Recommend Agreement: </a:t>
                      </a:r>
                      <a:r>
                        <a:rPr lang="en-US" altLang="zh-CN" sz="1800" strike="sngStrike" baseline="0" dirty="0">
                          <a:solidFill>
                            <a:srgbClr val="00B050"/>
                          </a:solidFill>
                          <a:sym typeface="+mn-ea"/>
                        </a:rPr>
                        <a:t>option 2</a:t>
                      </a:r>
                      <a:endParaRPr lang="en-US" altLang="zh-CN" strike="sngStrike" baseline="0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IBB and OOBB requirements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 fontScale="90000" lnSpcReduction="20000"/>
          </a:bodyPr>
          <a:lstStyle/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>
                <a:sym typeface="+mn-ea"/>
              </a:rPr>
              <a:t>For NR-U BS type 1-C and 1-H for </a:t>
            </a:r>
            <a:r>
              <a:rPr lang="en-US" altLang="en-GB" sz="2000" strike="sngStrike" dirty="0">
                <a:sym typeface="+mn-ea"/>
              </a:rPr>
              <a:t>n46</a:t>
            </a:r>
            <a:r>
              <a:rPr lang="pl-PL" altLang="en-GB" sz="2000" dirty="0">
                <a:solidFill>
                  <a:srgbClr val="FF0000"/>
                </a:solidFill>
                <a:sym typeface="+mn-ea"/>
              </a:rPr>
              <a:t>NR-U</a:t>
            </a:r>
            <a:r>
              <a:rPr lang="en-US" altLang="en-GB" sz="2000" dirty="0">
                <a:sym typeface="+mn-ea"/>
              </a:rPr>
              <a:t>: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180975" lvl="1" indent="-180975">
              <a:spcBef>
                <a:spcPts val="0"/>
              </a:spcBef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Note: for background for eLAA BS RX requirement could be found in the following R4-167192, R4-166293.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5</a:t>
            </a:fld>
            <a:endParaRPr lang="en-US"/>
          </a:p>
        </p:txBody>
      </p:sp>
      <p:graphicFrame>
        <p:nvGraphicFramePr>
          <p:cNvPr id="5" name="Table 4">
            <a:extLst>
              <a:ext uri="{FF2B5EF4-FFF2-40B4-BE49-F238E27FC236}">
                <a16:creationId xmlns:a16="http://schemas.microsoft.com/office/drawing/2014/main" id="{FF6EF828-2645-4AC4-B7B6-9B3EB99487E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6299215"/>
              </p:ext>
            </p:extLst>
          </p:nvPr>
        </p:nvGraphicFramePr>
        <p:xfrm>
          <a:off x="922421" y="1536867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1-C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ZTE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Nokia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Recommend Agreement: </a:t>
                      </a:r>
                      <a:endParaRPr lang="en-US" altLang="zh-CN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34799"/>
                  </a:ext>
                </a:extLst>
              </a:tr>
            </a:tbl>
          </a:graphicData>
        </a:graphic>
      </p:graphicFrame>
      <p:graphicFrame>
        <p:nvGraphicFramePr>
          <p:cNvPr id="7" name="Table 6">
            <a:extLst>
              <a:ext uri="{FF2B5EF4-FFF2-40B4-BE49-F238E27FC236}">
                <a16:creationId xmlns:a16="http://schemas.microsoft.com/office/drawing/2014/main" id="{F2702FEF-EF15-4BFC-8EB6-A5567C10B2C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70747568"/>
              </p:ext>
            </p:extLst>
          </p:nvPr>
        </p:nvGraphicFramePr>
        <p:xfrm>
          <a:off x="922421" y="3429000"/>
          <a:ext cx="9232900" cy="1524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308225">
                  <a:extLst>
                    <a:ext uri="{9D8B030D-6E8A-4147-A177-3AD203B41FA5}">
                      <a16:colId xmlns:a16="http://schemas.microsoft.com/office/drawing/2014/main" val="1465838630"/>
                    </a:ext>
                  </a:extLst>
                </a:gridCol>
                <a:gridCol w="4616450">
                  <a:extLst>
                    <a:ext uri="{9D8B030D-6E8A-4147-A177-3AD203B41FA5}">
                      <a16:colId xmlns:a16="http://schemas.microsoft.com/office/drawing/2014/main" val="1242535417"/>
                    </a:ext>
                  </a:extLst>
                </a:gridCol>
                <a:gridCol w="2308225">
                  <a:extLst>
                    <a:ext uri="{9D8B030D-6E8A-4147-A177-3AD203B41FA5}">
                      <a16:colId xmlns:a16="http://schemas.microsoft.com/office/drawing/2014/main" val="4280172866"/>
                    </a:ext>
                  </a:extLst>
                </a:gridCol>
              </a:tblGrid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NR-BS Type 1-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H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General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blocking</a:t>
                      </a:r>
                      <a:r>
                        <a:rPr lang="pl-PL" altLang="en-GB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  <a:r>
                        <a:rPr lang="pl-PL" altLang="en-GB" sz="1800" dirty="0" err="1">
                          <a:solidFill>
                            <a:srgbClr val="FF0000"/>
                          </a:solidFill>
                          <a:sym typeface="+mn-ea"/>
                        </a:rPr>
                        <a:t>requirement</a:t>
                      </a:r>
                      <a:endParaRPr lang="zh-CN" alt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>
                          <a:solidFill>
                            <a:srgbClr val="FF0000"/>
                          </a:solidFill>
                        </a:rPr>
                        <a:t>Supporting companies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01077275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Option 1</a:t>
                      </a:r>
                      <a:r>
                        <a:rPr lang="pl-PL" altLang="zh-CN" sz="1800" dirty="0">
                          <a:solidFill>
                            <a:srgbClr val="FF0000"/>
                          </a:solidFill>
                          <a:sym typeface="+mn-ea"/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LTE/LAA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0742318"/>
                  </a:ext>
                </a:extLst>
              </a:tr>
              <a:tr h="381000"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Option 2</a:t>
                      </a:r>
                      <a:endParaRPr lang="pl-PL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To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reuse</a:t>
                      </a: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 NR </a:t>
                      </a:r>
                      <a:r>
                        <a:rPr lang="pl-PL" altLang="zh-CN" dirty="0" err="1">
                          <a:solidFill>
                            <a:srgbClr val="FF0000"/>
                          </a:solidFill>
                        </a:rPr>
                        <a:t>requirement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pl-PL" altLang="zh-CN" dirty="0">
                          <a:solidFill>
                            <a:srgbClr val="FF0000"/>
                          </a:solidFill>
                        </a:rPr>
                        <a:t>ZTE, Nokia</a:t>
                      </a:r>
                      <a:endParaRPr lang="en-US" altLang="zh-CN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34662643"/>
                  </a:ext>
                </a:extLst>
              </a:tr>
              <a:tr h="381000">
                <a:tc gridSpan="3">
                  <a:txBody>
                    <a:bodyPr/>
                    <a:lstStyle/>
                    <a:p>
                      <a:pPr>
                        <a:buNone/>
                      </a:pPr>
                      <a:r>
                        <a:rPr lang="en-US" altLang="zh-CN" dirty="0">
                          <a:solidFill>
                            <a:srgbClr val="FF0000"/>
                          </a:solidFill>
                        </a:rPr>
                        <a:t>Recommend Agreement: </a:t>
                      </a:r>
                      <a:endParaRPr lang="en-US" altLang="zh-CN" strike="sngStrike" baseline="0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zh-CN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1823479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56605"/>
            <a:ext cx="10515600" cy="648863"/>
          </a:xfrm>
        </p:spPr>
        <p:txBody>
          <a:bodyPr>
            <a:normAutofit fontScale="90000"/>
          </a:bodyPr>
          <a:lstStyle/>
          <a:p>
            <a:r>
              <a:rPr lang="en-US" dirty="0"/>
              <a:t>LO leakage for NR-U punctured channels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005468"/>
            <a:ext cx="10515600" cy="5378765"/>
          </a:xfrm>
        </p:spPr>
        <p:txBody>
          <a:bodyPr>
            <a:normAutofit/>
          </a:bodyPr>
          <a:lstStyle/>
          <a:p>
            <a:pPr marL="0" lvl="1" indent="0">
              <a:spcBef>
                <a:spcPts val="0"/>
              </a:spcBef>
              <a:buNone/>
            </a:pPr>
            <a:endParaRPr lang="en-US" altLang="en-GB" sz="2000" baseline="-25000" dirty="0">
              <a:solidFill>
                <a:schemeClr val="tx1"/>
              </a:solidFill>
            </a:endParaRP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An exception to the spectrum emission requirements for the non-transmitted 20 MHz channels allows a single 2 MHz bandwidth to extend to P</a:t>
            </a:r>
            <a:r>
              <a:rPr lang="en-US" altLang="en-GB" sz="2000" baseline="-25000" dirty="0"/>
              <a:t>rated,x</a:t>
            </a:r>
            <a:r>
              <a:rPr lang="en-US" altLang="en-GB" sz="2000" dirty="0"/>
              <a:t>-28dB , or -20 dBm, whichever is the greatest. </a:t>
            </a:r>
          </a:p>
          <a:p>
            <a:pPr marL="0" lvl="1" indent="0">
              <a:spcBef>
                <a:spcPts val="0"/>
              </a:spcBef>
              <a:buNone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1: to define LO leakage exception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Nokia, Huawei</a:t>
            </a:r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dirty="0"/>
              <a:t>Option 2: not to define LO leakage exception 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r>
              <a:rPr lang="en-US" altLang="en-GB" sz="2000" dirty="0"/>
              <a:t>ZTE</a:t>
            </a:r>
          </a:p>
          <a:p>
            <a:pPr marL="342900" lvl="1" indent="-342900">
              <a:spcBef>
                <a:spcPts val="0"/>
              </a:spcBef>
              <a:buFont typeface="Arial" panose="020B0604020202020204" pitchFamily="34" charset="0"/>
              <a:buChar char="•"/>
            </a:pPr>
            <a:endParaRPr lang="en-US" altLang="en-GB" sz="2000" dirty="0"/>
          </a:p>
          <a:p>
            <a:pPr marL="0" lvl="1" indent="0">
              <a:spcBef>
                <a:spcPts val="0"/>
              </a:spcBef>
              <a:buNone/>
            </a:pPr>
            <a:r>
              <a:rPr lang="en-US" altLang="en-GB" sz="2000" strike="sngStrike" dirty="0"/>
              <a:t>Note :To define LO leakage exception will degrade the UE performance as there are no LO indication to UE to do the calibration which is different from UE LO leakage where RAN1/2 signaling is supported.</a:t>
            </a:r>
            <a:endParaRPr lang="pl-PL" altLang="en-GB" sz="2000" strike="sngStrike" dirty="0"/>
          </a:p>
          <a:p>
            <a:pPr marL="0" lvl="1" indent="0">
              <a:spcBef>
                <a:spcPts val="0"/>
              </a:spcBef>
              <a:buNone/>
            </a:pPr>
            <a:r>
              <a:rPr lang="en-GB" altLang="en-GB" sz="2000" dirty="0">
                <a:solidFill>
                  <a:srgbClr val="FF0000"/>
                </a:solidFill>
              </a:rPr>
              <a:t>Note: LO leakage exception is define</a:t>
            </a:r>
            <a:r>
              <a:rPr lang="pl-PL" altLang="en-GB" sz="2000" dirty="0">
                <a:solidFill>
                  <a:srgbClr val="FF0000"/>
                </a:solidFill>
              </a:rPr>
              <a:t>d</a:t>
            </a:r>
            <a:r>
              <a:rPr lang="en-GB" altLang="en-GB" sz="2000" dirty="0">
                <a:solidFill>
                  <a:srgbClr val="FF0000"/>
                </a:solidFill>
              </a:rPr>
              <a:t> also </a:t>
            </a:r>
            <a:r>
              <a:rPr lang="pl-PL" altLang="en-GB" sz="2000" dirty="0">
                <a:solidFill>
                  <a:srgbClr val="FF0000"/>
                </a:solidFill>
              </a:rPr>
              <a:t>in UE </a:t>
            </a:r>
            <a:r>
              <a:rPr lang="en-GB" altLang="en-GB" sz="2000" dirty="0">
                <a:solidFill>
                  <a:srgbClr val="FF0000"/>
                </a:solidFill>
              </a:rPr>
              <a:t>specification.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A895D4C-8F8D-4A03-BC45-F746214387B6}" type="slidenum">
              <a:rPr lang="en-US" smtClean="0"/>
              <a:t>6</a:t>
            </a:fld>
            <a:endParaRPr lang="en-US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177</TotalTime>
  <Words>767</Words>
  <Application>Microsoft Office PowerPoint</Application>
  <PresentationFormat>Widescreen</PresentationFormat>
  <Paragraphs>154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WF on NR-U BS Tx and Rx remaining requirements for NR-U</vt:lpstr>
      <vt:lpstr>Background </vt:lpstr>
      <vt:lpstr>Background </vt:lpstr>
      <vt:lpstr>WF for ΔfOBUE  and ΔfOOBB</vt:lpstr>
      <vt:lpstr>IBB and OOBB requirements</vt:lpstr>
      <vt:lpstr>LO leakage for NR-U punctured channels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WF for NR PC3 fallback</dc:title>
  <dc:creator>Gene Fong</dc:creator>
  <cp:lastModifiedBy>Golebiowski, Bartlomiej (Nokia - PL/Wroclaw)</cp:lastModifiedBy>
  <cp:revision>152</cp:revision>
  <dcterms:created xsi:type="dcterms:W3CDTF">2018-08-21T06:09:00Z</dcterms:created>
  <dcterms:modified xsi:type="dcterms:W3CDTF">2020-08-25T21:41:56Z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0x01010057487C7AB0FA344C95D548FCA1A0E6B1</vt:lpwstr>
  </property>
  <property fmtid="{D5CDD505-2E9C-101B-9397-08002B2CF9AE}" pid="3" name="KSOProductBuildVer">
    <vt:lpwstr>2052-10.8.2.7027</vt:lpwstr>
  </property>
  <property fmtid="{D5CDD505-2E9C-101B-9397-08002B2CF9AE}" pid="4" name="NSCPROP_SA">
    <vt:lpwstr>C:\Users\Administrator\Downloads\R4-2008766 draft  WF on NR-U BS OBUE_NOK.pptx</vt:lpwstr>
  </property>
</Properties>
</file>