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95" r:id="rId4"/>
    <p:sldId id="296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527" autoAdjust="0"/>
  </p:normalViewPr>
  <p:slideViewPr>
    <p:cSldViewPr snapToGrid="0">
      <p:cViewPr varScale="1">
        <p:scale>
          <a:sx n="56" d="100"/>
          <a:sy n="56" d="100"/>
        </p:scale>
        <p:origin x="12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41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53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NR-U </a:t>
            </a:r>
            <a:r>
              <a:rPr lang="en-US" dirty="0" smtClean="0"/>
              <a:t>BS </a:t>
            </a:r>
            <a:r>
              <a:rPr lang="en-US" dirty="0" err="1" smtClean="0"/>
              <a:t>Tx</a:t>
            </a:r>
            <a:r>
              <a:rPr lang="en-US" dirty="0" smtClean="0"/>
              <a:t> and Rx </a:t>
            </a:r>
            <a:r>
              <a:rPr lang="en-US" dirty="0" smtClean="0"/>
              <a:t>remaining </a:t>
            </a:r>
            <a:r>
              <a:rPr lang="en-US" dirty="0" smtClean="0"/>
              <a:t>requirements for NR-U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R4-2012607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96e</a:t>
            </a:r>
            <a:endParaRPr lang="en-US" b="1" dirty="0"/>
          </a:p>
          <a:p>
            <a:r>
              <a:rPr lang="en-US" b="1" dirty="0" smtClean="0"/>
              <a:t>17th Aug </a:t>
            </a:r>
            <a:r>
              <a:rPr lang="en-US" b="1" dirty="0"/>
              <a:t>- </a:t>
            </a:r>
            <a:r>
              <a:rPr lang="en-US" b="1" dirty="0" smtClean="0"/>
              <a:t>28th Aug. </a:t>
            </a:r>
            <a:r>
              <a:rPr lang="en-US" b="1" dirty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2500"/>
          </a:bodyPr>
          <a:lstStyle/>
          <a:p>
            <a:pPr marL="180975" lvl="1" indent="-180975">
              <a:spcBef>
                <a:spcPts val="0"/>
              </a:spcBef>
            </a:pPr>
            <a:r>
              <a:rPr lang="en-US" altLang="en-GB" sz="2000" dirty="0">
                <a:solidFill>
                  <a:schemeClr val="tx1"/>
                </a:solidFill>
              </a:rPr>
              <a:t>In </a:t>
            </a:r>
            <a:r>
              <a:rPr lang="en-US" altLang="en-GB" sz="2000" dirty="0" smtClean="0">
                <a:solidFill>
                  <a:schemeClr val="tx1"/>
                </a:solidFill>
              </a:rPr>
              <a:t>RAN4#96e, lots of open issues are identified for NR-U BS requirements which needs further discussion, open issues are listed as following: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    1)   How to reflect NR-U BS to support AAS BS type;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    2)  IBB/OOBB requirements for NR-U BS;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    3)  Δf</a:t>
            </a:r>
            <a:r>
              <a:rPr lang="en-US" altLang="en-GB" sz="2000" baseline="-25000" dirty="0" smtClean="0">
                <a:solidFill>
                  <a:schemeClr val="tx1"/>
                </a:solidFill>
              </a:rPr>
              <a:t>OBUE</a:t>
            </a:r>
            <a:r>
              <a:rPr lang="en-US" altLang="en-GB" sz="2000" dirty="0" smtClean="0">
                <a:solidFill>
                  <a:schemeClr val="tx1"/>
                </a:solidFill>
              </a:rPr>
              <a:t> and Δf</a:t>
            </a:r>
            <a:r>
              <a:rPr lang="en-US" altLang="en-GB" sz="2000" baseline="-25000" dirty="0" smtClean="0">
                <a:solidFill>
                  <a:schemeClr val="tx1"/>
                </a:solidFill>
              </a:rPr>
              <a:t>OOBB</a:t>
            </a:r>
            <a:r>
              <a:rPr lang="en-US" altLang="en-GB" sz="2000" dirty="0" smtClean="0">
                <a:solidFill>
                  <a:schemeClr val="tx1"/>
                </a:solidFill>
              </a:rPr>
              <a:t> for NR-U BS type 1-C and 1-H;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    4)   F</a:t>
            </a:r>
            <a:r>
              <a:rPr lang="en-US" altLang="en-GB" sz="2000" dirty="0" smtClean="0">
                <a:sym typeface="+mn-ea"/>
              </a:rPr>
              <a:t>requency offset of i</a:t>
            </a:r>
            <a:r>
              <a:rPr lang="en-US" altLang="en-GB" sz="2000" dirty="0" smtClean="0">
                <a:solidFill>
                  <a:schemeClr val="tx1"/>
                </a:solidFill>
              </a:rPr>
              <a:t>nterferer signal for RX ACS and IMD requirements;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    5)   LO leakage exception for NR-U BS Tx 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  1) and 4) has been resolved in the GTW meeting with following agreement: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rgbClr val="92D05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Prated,C,AC used in WF [4] and CR [3] should be updated as Prated,x;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to use the following frequency offset for ACS interfering signal in Table 7.4.1.2-2a in R4-2010960;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4: to use the following frequency offset for RX IMD interfering signal in Table 7.7.2-2a in R4-2010960;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Reference: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[1]R4-2010738, CR to TS 38.104: Introduction of NR-U into BS core specification,Nokia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[2]R4-2010743, Discussion on BS core specification drafting 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[3]R4-2010959,NR-U BS Tx requirements, ZTE Corporation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[4]R4-2010960, NR-U BS Rx ACS, IBB, OOBB, IMD requirements, ZTE Corporation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[5]R4-2010495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</a:t>
            </a:r>
            <a:r>
              <a:rPr lang="en-US" altLang="en-GB" dirty="0" smtClean="0">
                <a:sym typeface="+mn-ea"/>
              </a:rPr>
              <a:t>Δf</a:t>
            </a:r>
            <a:r>
              <a:rPr lang="en-US" altLang="en-GB" baseline="-25000" dirty="0" smtClean="0">
                <a:sym typeface="+mn-ea"/>
              </a:rPr>
              <a:t>OBUE</a:t>
            </a:r>
            <a:r>
              <a:rPr lang="en-US" altLang="en-GB" dirty="0" smtClean="0">
                <a:sym typeface="+mn-ea"/>
              </a:rPr>
              <a:t>  and Δf</a:t>
            </a:r>
            <a:r>
              <a:rPr lang="en-US" altLang="en-GB" baseline="-25000" dirty="0" smtClean="0">
                <a:sym typeface="+mn-ea"/>
              </a:rPr>
              <a:t>OOBB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ym typeface="+mn-ea"/>
              </a:rPr>
              <a:t>For NR-U BS type 1-C for n46: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olidFill>
                  <a:schemeClr val="tx1"/>
                </a:solidFill>
              </a:rPr>
              <a:t>For NR-U BS type 1-H for n46: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1099820" y="1502410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/>
                <a:gridCol w="2308225"/>
                <a:gridCol w="2308225"/>
                <a:gridCol w="2308225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 smtClean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 smtClean="0">
                          <a:sym typeface="+mn-ea"/>
                        </a:rPr>
                        <a:t>OBUE</a:t>
                      </a:r>
                      <a:r>
                        <a:rPr lang="en-US" altLang="en-GB" sz="1800" dirty="0" smtClean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 smtClean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 smtClean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Option 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ZTE, Nokia, Ericsson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Huawei</a:t>
                      </a:r>
                    </a:p>
                  </a:txBody>
                  <a:tcPr/>
                </a:tc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00B050"/>
                          </a:solidFill>
                        </a:rPr>
                        <a:t>Recommend Agreement: option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1099820" y="3698240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/>
                <a:gridCol w="2308225"/>
                <a:gridCol w="2308225"/>
                <a:gridCol w="2308225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 smtClean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 smtClean="0">
                          <a:sym typeface="+mn-ea"/>
                        </a:rPr>
                        <a:t>OBUE</a:t>
                      </a:r>
                      <a:r>
                        <a:rPr lang="en-US" altLang="en-GB" sz="1800" dirty="0" smtClean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 smtClean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 smtClean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Option 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Nokia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ZTE, Huawei</a:t>
                      </a:r>
                    </a:p>
                  </a:txBody>
                  <a:tcPr/>
                </a:tc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00B050"/>
                          </a:solidFill>
                          <a:sym typeface="+mn-ea"/>
                        </a:rPr>
                        <a:t>Recommend Agreement: option 2</a:t>
                      </a:r>
                      <a:endParaRPr lang="en-US" alt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IBB and OOBB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0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>
                <a:sym typeface="+mn-ea"/>
              </a:rPr>
              <a:t>For NR-U BS type 1-C and 1-H for n46: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Note: for background for eLAA BS RX requirement could be found in the following R4-167192, R4-166293.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1471930" y="1464945"/>
          <a:ext cx="8489315" cy="419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0915"/>
                <a:gridCol w="1098550"/>
                <a:gridCol w="355600"/>
                <a:gridCol w="1090930"/>
                <a:gridCol w="1091565"/>
                <a:gridCol w="1332230"/>
                <a:gridCol w="1454785"/>
                <a:gridCol w="1094740"/>
              </a:tblGrid>
              <a:tr h="2006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Band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Frequency of Interfering Signal [MHz]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Interfering Signal mean power (dBm)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Wanted Signal mean power (dBm)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Interfering signal centre frequency minimum frequency offset </a:t>
                      </a:r>
                      <a:r>
                        <a:rPr lang="en-US" sz="9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to</a:t>
                      </a: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lower/higher Base Station RF Bandwidth edge</a:t>
                      </a:r>
                      <a:r>
                        <a:rPr lang="en-US" sz="9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or sub-block edge inside a sub-block gap</a:t>
                      </a: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Interfering Signal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10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n46</a:t>
                      </a:r>
                      <a:endParaRPr lang="en-US" altLang="en-US" sz="9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UL_low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altLang="en-GB" sz="900" dirty="0" smtClean="0">
                          <a:sym typeface="+mn-ea"/>
                        </a:rPr>
                        <a:t>Δf</a:t>
                      </a:r>
                      <a:r>
                        <a:rPr lang="en-US" altLang="en-GB" sz="900" baseline="-25000" dirty="0" smtClean="0">
                          <a:sym typeface="+mn-ea"/>
                        </a:rPr>
                        <a:t>OOBB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UL_high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altLang="en-GB" sz="900" dirty="0" smtClean="0">
                          <a:sym typeface="+mn-ea"/>
                        </a:rPr>
                        <a:t>Δf</a:t>
                      </a:r>
                      <a:r>
                        <a:rPr lang="en-US" altLang="en-GB" sz="900" baseline="-25000" dirty="0" smtClean="0">
                          <a:sym typeface="+mn-ea"/>
                        </a:rPr>
                        <a:t>OOBB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Range BS: -38</a:t>
                      </a:r>
                      <a:endParaRPr lang="en-US" sz="9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Area BS: -35</a:t>
                      </a:r>
                      <a:endParaRPr lang="en-US" altLang="en-US" sz="9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REFSENS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+6dB (Note 1)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±30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MHz DFT-s-OFDM NR signal15 kHz SCS, 100 RBs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0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UL_low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500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indent="0" algn="r">
                        <a:buNone/>
                      </a:pP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buNone/>
                      </a:pP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altLang="en-US" sz="900" b="0" baseline="-250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UL_high</a:t>
                      </a: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+</a:t>
                      </a:r>
                      <a:r>
                        <a:rPr lang="en-US" altLang="en-GB" sz="900" dirty="0" smtClean="0">
                          <a:sym typeface="+mn-ea"/>
                        </a:rPr>
                        <a:t>Δf</a:t>
                      </a:r>
                      <a:r>
                        <a:rPr lang="en-US" altLang="en-GB" sz="900" baseline="-25000" dirty="0" smtClean="0">
                          <a:sym typeface="+mn-ea"/>
                        </a:rPr>
                        <a:t>OOBB</a:t>
                      </a: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</a:p>
                    <a:p>
                      <a:pPr indent="0">
                        <a:buNone/>
                      </a:pP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UL_low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altLang="en-GB" sz="900" dirty="0" smtClean="0">
                          <a:sym typeface="+mn-ea"/>
                        </a:rPr>
                        <a:t>Δf</a:t>
                      </a:r>
                      <a:r>
                        <a:rPr lang="en-US" altLang="en-GB" sz="900" baseline="-25000" dirty="0" smtClean="0">
                          <a:sym typeface="+mn-ea"/>
                        </a:rPr>
                        <a:t>OOBB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altLang="en-US" sz="900" b="0" baseline="-250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UL_high</a:t>
                      </a:r>
                      <a:r>
                        <a:rPr lang="en-US" altLang="en-US" sz="9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+500)</a:t>
                      </a:r>
                    </a:p>
                    <a:p>
                      <a:pPr indent="0">
                        <a:buNone/>
                      </a:pP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REFSENS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+6dB (Note 1) 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Symbol" panose="05050102010706020507" charset="0"/>
                          <a:cs typeface="Symbol" panose="05050102010706020507" charset="0"/>
                        </a:rPr>
                        <a:t>¾</a:t>
                      </a:r>
                      <a:endParaRPr lang="en-US" altLang="en-US" sz="900" b="0">
                        <a:latin typeface="Symbol" panose="05050102010706020507" charset="0"/>
                        <a:ea typeface="Symbol" panose="05050102010706020507" charset="0"/>
                        <a:cs typeface="Symbol" panose="05050102010706020507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 carrier 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indent="0" algn="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UL_high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+500)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UL_low 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500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12750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REFSENS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+6dB (Note 1) 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Symbol" panose="05050102010706020507" charset="0"/>
                          <a:cs typeface="Symbol" panose="05050102010706020507" charset="0"/>
                        </a:rPr>
                        <a:t>¾</a:t>
                      </a:r>
                      <a:endParaRPr lang="en-US" altLang="en-US" sz="900" b="0">
                        <a:latin typeface="Symbol" panose="05050102010706020507" charset="0"/>
                        <a:ea typeface="Symbol" panose="05050102010706020507" charset="0"/>
                        <a:cs typeface="Symbol" panose="05050102010706020507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 carrier 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24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1:	P</a:t>
                      </a:r>
                      <a:r>
                        <a:rPr lang="en-US" sz="900" b="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REFSENS</a:t>
                      </a:r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depends on the channel bandwidth as specified in Table 7.2.2-2a and 7.2.2-3a.</a:t>
                      </a:r>
                      <a:endParaRPr lang="en-US" altLang="en-US" sz="9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LO leakage for NR-U punctured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An exception to the spectrum emission requirements for the non-transmitted 20 MHz channels allows a single 2 MHz bandwidth to extend to P</a:t>
            </a:r>
            <a:r>
              <a:rPr lang="en-US" altLang="en-GB" sz="2000" baseline="-25000" dirty="0"/>
              <a:t>rated,x</a:t>
            </a:r>
            <a:r>
              <a:rPr lang="en-US" altLang="en-GB" sz="2000" dirty="0"/>
              <a:t>-28dB , or -20 dBm, whichever is the greatest.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1: to define LO leakage </a:t>
            </a:r>
            <a:r>
              <a:rPr lang="en-US" altLang="en-GB" sz="2000" dirty="0" smtClean="0"/>
              <a:t>exception</a:t>
            </a:r>
            <a:endParaRPr lang="en-US" altLang="en-GB" sz="2000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Nokia, </a:t>
            </a:r>
            <a:r>
              <a:rPr lang="en-US" altLang="en-GB" sz="2000" dirty="0" smtClean="0"/>
              <a:t>Huawei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2: not to define LO leakage exception 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 smtClean="0"/>
              <a:t>ZTE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 smtClean="0"/>
              <a:t>Note :To define LO leakage exception will degrade the UE performance as there are no LO indication to UE to do the calibration which is different from UE LO leakage where RAN1/2 signaling is supported.</a:t>
            </a: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611</Words>
  <Application>Microsoft Office PowerPoint</Application>
  <PresentationFormat>Widescreen</PresentationFormat>
  <Paragraphs>142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等线</vt:lpstr>
      <vt:lpstr>宋体</vt:lpstr>
      <vt:lpstr>Arial</vt:lpstr>
      <vt:lpstr>Calibri</vt:lpstr>
      <vt:lpstr>Calibri Light</vt:lpstr>
      <vt:lpstr>Symbol</vt:lpstr>
      <vt:lpstr>Times New Roman</vt:lpstr>
      <vt:lpstr>Office Theme</vt:lpstr>
      <vt:lpstr>WF on NR-U BS Tx and Rx remaining requirements for NR-U</vt:lpstr>
      <vt:lpstr>Background </vt:lpstr>
      <vt:lpstr>WF for ΔfOBUE  and ΔfOOBB</vt:lpstr>
      <vt:lpstr>IBB and OOBB requirements</vt:lpstr>
      <vt:lpstr>LO leakage for NR-U punctured channels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薛飞10164284</cp:lastModifiedBy>
  <cp:revision>142</cp:revision>
  <dcterms:created xsi:type="dcterms:W3CDTF">2018-08-21T06:09:00Z</dcterms:created>
  <dcterms:modified xsi:type="dcterms:W3CDTF">2020-08-25T15:44:45Z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2052-10.8.2.7027</vt:lpwstr>
  </property>
  <property fmtid="{D5CDD505-2E9C-101B-9397-08002B2CF9AE}" pid="4" name="NSCPROP_SA">
    <vt:lpwstr>C:\Users\Administrator\Downloads\R4-2008766 draft  WF on NR-U BS OBUE_NOK.pptx</vt:lpwstr>
  </property>
</Properties>
</file>