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504768"/>
            <a:ext cx="9900863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the conclusion of </a:t>
            </a:r>
            <a:r>
              <a:rPr lang="en-GB" dirty="0"/>
              <a:t>RAN4#96e_#</a:t>
            </a:r>
            <a:r>
              <a:rPr lang="pl-PL" dirty="0"/>
              <a:t>305</a:t>
            </a:r>
            <a:r>
              <a:rPr lang="en-GB" dirty="0"/>
              <a:t>_NR_unlic_</a:t>
            </a:r>
            <a:r>
              <a:rPr lang="pl-PL" dirty="0"/>
              <a:t>BS</a:t>
            </a:r>
            <a:r>
              <a:rPr lang="en-GB" dirty="0"/>
              <a:t>_RF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0776"/>
            <a:ext cx="9144000" cy="1655762"/>
          </a:xfrm>
        </p:spPr>
        <p:txBody>
          <a:bodyPr/>
          <a:lstStyle/>
          <a:p>
            <a:r>
              <a:rPr lang="en-US" dirty="0"/>
              <a:t>Moderator (</a:t>
            </a:r>
            <a:r>
              <a:rPr lang="pl-PL" dirty="0"/>
              <a:t>Nokia</a:t>
            </a:r>
            <a:r>
              <a:rPr lang="en-US" dirty="0"/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</a:t>
            </a:r>
            <a:r>
              <a:rPr lang="en-US" b="1" dirty="0" err="1"/>
              <a:t>201xxxx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1" y="428916"/>
            <a:ext cx="34432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</a:t>
            </a:r>
            <a:r>
              <a:rPr lang="en-US" b="1" dirty="0" err="1"/>
              <a:t>WG4</a:t>
            </a:r>
            <a:r>
              <a:rPr lang="en-US" b="1" dirty="0"/>
              <a:t> #96-e</a:t>
            </a:r>
          </a:p>
          <a:p>
            <a:r>
              <a:rPr lang="en-US" b="1" dirty="0"/>
              <a:t>Aug 17</a:t>
            </a:r>
            <a:r>
              <a:rPr lang="en-US" b="1" baseline="30000" dirty="0"/>
              <a:t>th</a:t>
            </a:r>
            <a:r>
              <a:rPr lang="en-US" b="1" dirty="0"/>
              <a:t> ‒ 28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E9BB5-FBAC-4502-86E0-EDFC1DAE4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51E54-92D5-4892-B700-E0B676BFD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NR-U work item is scheduled to complete Sept. 2020</a:t>
            </a:r>
          </a:p>
          <a:p>
            <a:pPr lvl="1"/>
            <a:r>
              <a:rPr lang="en-US" dirty="0"/>
              <a:t>The WI has already received a </a:t>
            </a:r>
            <a:r>
              <a:rPr lang="en-US" dirty="0" err="1"/>
              <a:t>1Q</a:t>
            </a:r>
            <a:r>
              <a:rPr lang="en-US" dirty="0"/>
              <a:t> extension. </a:t>
            </a:r>
          </a:p>
          <a:p>
            <a:r>
              <a:rPr lang="en-US" dirty="0"/>
              <a:t>Significant progress was made on remaining open issues during RAN4 #96-e [1]</a:t>
            </a:r>
          </a:p>
          <a:p>
            <a:pPr lvl="1"/>
            <a:r>
              <a:rPr lang="en-US" dirty="0"/>
              <a:t>Some errors and corrections were identified very late in the meeting, a revised </a:t>
            </a:r>
            <a:r>
              <a:rPr lang="pl-PL" dirty="0"/>
              <a:t>Big </a:t>
            </a:r>
            <a:r>
              <a:rPr lang="en-US" dirty="0"/>
              <a:t>CR </a:t>
            </a:r>
            <a:r>
              <a:rPr lang="pl-PL" dirty="0"/>
              <a:t>BS c</a:t>
            </a:r>
            <a:r>
              <a:rPr lang="en-GB" dirty="0"/>
              <a:t>ore specification </a:t>
            </a:r>
            <a:r>
              <a:rPr lang="pl-PL" dirty="0"/>
              <a:t>38.104 </a:t>
            </a:r>
            <a:r>
              <a:rPr lang="en-US" dirty="0"/>
              <a:t>was prepared [2], post-meeting email approval was allowed by the RAN4 chairman</a:t>
            </a:r>
            <a:r>
              <a:rPr lang="pl-PL" dirty="0"/>
              <a:t>.</a:t>
            </a:r>
            <a:endParaRPr lang="en-US" dirty="0"/>
          </a:p>
          <a:p>
            <a:pPr lvl="1"/>
            <a:r>
              <a:rPr lang="en-US" dirty="0"/>
              <a:t>Additional comments were received during post-meeting email approval process [3]</a:t>
            </a:r>
          </a:p>
          <a:p>
            <a:pPr lvl="1"/>
            <a:r>
              <a:rPr lang="en-US" dirty="0"/>
              <a:t>Revisions to the CR during the email approval process should be minimized as much as possible</a:t>
            </a:r>
          </a:p>
        </p:txBody>
      </p:sp>
    </p:spTree>
    <p:extLst>
      <p:ext uri="{BB962C8B-B14F-4D97-AF65-F5344CB8AC3E}">
        <p14:creationId xmlns:p14="http://schemas.microsoft.com/office/powerpoint/2010/main" val="1437454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D1331-9795-45C9-828E-91590B9A3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4C00C-ABC5-43A7-9A29-032B0395A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Revise and agree* or technically endorse the CR</a:t>
            </a:r>
            <a:r>
              <a:rPr lang="pl-PL" dirty="0"/>
              <a:t> to 38.104, 36.104, 37.104, 37.105, 37.107</a:t>
            </a:r>
          </a:p>
          <a:p>
            <a:pPr lvl="1"/>
            <a:r>
              <a:rPr lang="en-US" altLang="en-GB" dirty="0" err="1">
                <a:sym typeface="+mn-ea"/>
              </a:rPr>
              <a:t>Δf</a:t>
            </a:r>
            <a:r>
              <a:rPr lang="en-US" altLang="en-GB" baseline="-25000" dirty="0" err="1">
                <a:sym typeface="+mn-ea"/>
              </a:rPr>
              <a:t>OBUE</a:t>
            </a:r>
            <a:r>
              <a:rPr lang="en-US" altLang="en-GB" dirty="0">
                <a:sym typeface="+mn-ea"/>
              </a:rPr>
              <a:t>  and </a:t>
            </a:r>
            <a:r>
              <a:rPr lang="en-US" altLang="en-GB" dirty="0" err="1">
                <a:sym typeface="+mn-ea"/>
              </a:rPr>
              <a:t>Δf</a:t>
            </a:r>
            <a:r>
              <a:rPr lang="en-US" altLang="en-GB" baseline="-25000" dirty="0" err="1">
                <a:sym typeface="+mn-ea"/>
              </a:rPr>
              <a:t>OOBB</a:t>
            </a:r>
            <a:r>
              <a:rPr lang="pl-PL" altLang="en-GB" baseline="-25000" dirty="0">
                <a:sym typeface="+mn-ea"/>
              </a:rPr>
              <a:t> </a:t>
            </a:r>
            <a:r>
              <a:rPr lang="pl-PL" altLang="en-GB" dirty="0">
                <a:sym typeface="+mn-ea"/>
              </a:rPr>
              <a:t>to</a:t>
            </a:r>
            <a:r>
              <a:rPr lang="en-GB" altLang="en-GB" dirty="0">
                <a:sym typeface="+mn-ea"/>
              </a:rPr>
              <a:t> be changed to TBD for operating bands &gt; 900MHz (only CR to 38.104)</a:t>
            </a:r>
          </a:p>
          <a:p>
            <a:pPr lvl="1"/>
            <a:r>
              <a:rPr lang="pl-PL" dirty="0"/>
              <a:t>Channel raster and </a:t>
            </a:r>
            <a:r>
              <a:rPr lang="en-GB" dirty="0"/>
              <a:t>sync raster for band n96 in square brackets </a:t>
            </a:r>
            <a:r>
              <a:rPr lang="en-GB" altLang="en-GB" dirty="0">
                <a:sym typeface="+mn-ea"/>
              </a:rPr>
              <a:t>(only CR to 38.104)</a:t>
            </a:r>
            <a:endParaRPr lang="en-GB" dirty="0"/>
          </a:p>
          <a:p>
            <a:pPr lvl="1"/>
            <a:r>
              <a:rPr lang="en-US" dirty="0"/>
              <a:t>For co-existence between 5GHz and 6GHz, </a:t>
            </a:r>
            <a:r>
              <a:rPr lang="en-GB" dirty="0"/>
              <a:t>add the note „Requirements do not apply to BS operating in band n46/n96”</a:t>
            </a:r>
            <a:r>
              <a:rPr lang="pl-PL" dirty="0"/>
              <a:t> (</a:t>
            </a:r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CRs</a:t>
            </a:r>
            <a:r>
              <a:rPr lang="pl-PL" dirty="0"/>
              <a:t> </a:t>
            </a:r>
            <a:r>
              <a:rPr lang="pl-PL" dirty="0" err="1"/>
              <a:t>except</a:t>
            </a:r>
            <a:r>
              <a:rPr lang="pl-PL" dirty="0"/>
              <a:t> 37.107)</a:t>
            </a:r>
            <a:endParaRPr lang="en-GB" dirty="0"/>
          </a:p>
          <a:p>
            <a:pPr lvl="1"/>
            <a:endParaRPr lang="pl-PL" dirty="0"/>
          </a:p>
          <a:p>
            <a:r>
              <a:rPr lang="en-US" dirty="0"/>
              <a:t>Agree to topics to be addressed under regular CR maintenance</a:t>
            </a:r>
          </a:p>
          <a:p>
            <a:pPr lvl="1"/>
            <a:r>
              <a:rPr lang="en-US" dirty="0"/>
              <a:t>Confirmation and/or revision of channel raster and sync raster (n96 only)</a:t>
            </a:r>
            <a:endParaRPr lang="pl-PL" dirty="0"/>
          </a:p>
          <a:p>
            <a:pPr lvl="1"/>
            <a:r>
              <a:rPr lang="en-US" dirty="0"/>
              <a:t>Confirmation of</a:t>
            </a:r>
            <a:r>
              <a:rPr lang="pl-PL" dirty="0"/>
              <a:t> </a:t>
            </a:r>
            <a:r>
              <a:rPr lang="en-US" altLang="en-GB" dirty="0" err="1">
                <a:sym typeface="+mn-ea"/>
              </a:rPr>
              <a:t>Δf</a:t>
            </a:r>
            <a:r>
              <a:rPr lang="en-US" altLang="en-GB" baseline="-25000" dirty="0" err="1">
                <a:sym typeface="+mn-ea"/>
              </a:rPr>
              <a:t>OBUE</a:t>
            </a:r>
            <a:r>
              <a:rPr lang="en-US" altLang="en-GB" dirty="0">
                <a:sym typeface="+mn-ea"/>
              </a:rPr>
              <a:t>  and </a:t>
            </a:r>
            <a:r>
              <a:rPr lang="en-US" altLang="en-GB" dirty="0" err="1">
                <a:sym typeface="+mn-ea"/>
              </a:rPr>
              <a:t>Δf</a:t>
            </a:r>
            <a:r>
              <a:rPr lang="en-US" altLang="en-GB" baseline="-25000" dirty="0" err="1">
                <a:sym typeface="+mn-ea"/>
              </a:rPr>
              <a:t>OOBB</a:t>
            </a:r>
            <a:r>
              <a:rPr lang="en-US" dirty="0"/>
              <a:t> (n96 only)</a:t>
            </a:r>
            <a:endParaRPr lang="pl-PL" dirty="0"/>
          </a:p>
          <a:p>
            <a:pPr lvl="1"/>
            <a:r>
              <a:rPr lang="en-US" dirty="0"/>
              <a:t>Confirmation and/or revision of </a:t>
            </a:r>
            <a:r>
              <a:rPr lang="pl-PL" dirty="0"/>
              <a:t>IBB and OOBB</a:t>
            </a:r>
            <a:r>
              <a:rPr lang="en-US" dirty="0"/>
              <a:t> (</a:t>
            </a:r>
            <a:r>
              <a:rPr lang="pl-PL" dirty="0"/>
              <a:t>n96 </a:t>
            </a:r>
            <a:r>
              <a:rPr lang="pl-PL" dirty="0" err="1"/>
              <a:t>only</a:t>
            </a:r>
            <a:r>
              <a:rPr lang="en-US" dirty="0"/>
              <a:t>)</a:t>
            </a:r>
            <a:endParaRPr lang="pl-PL" dirty="0"/>
          </a:p>
          <a:p>
            <a:pPr lvl="1"/>
            <a:r>
              <a:rPr lang="en-GB" dirty="0"/>
              <a:t>Confirmation and</a:t>
            </a:r>
            <a:r>
              <a:rPr lang="pl-PL" dirty="0"/>
              <a:t>/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en-GB" dirty="0"/>
              <a:t>revision</a:t>
            </a:r>
            <a:r>
              <a:rPr lang="pl-PL" dirty="0"/>
              <a:t> of -52dBm/MHz </a:t>
            </a:r>
            <a:r>
              <a:rPr lang="pl-PL" dirty="0" err="1"/>
              <a:t>requir</a:t>
            </a:r>
            <a:r>
              <a:rPr lang="en-GB" dirty="0" err="1"/>
              <a:t>ement</a:t>
            </a:r>
            <a:r>
              <a:rPr lang="pl-PL" dirty="0"/>
              <a:t> </a:t>
            </a:r>
            <a:r>
              <a:rPr lang="en-US" dirty="0"/>
              <a:t>(</a:t>
            </a:r>
            <a:r>
              <a:rPr lang="pl-PL" dirty="0"/>
              <a:t>n96 </a:t>
            </a:r>
            <a:r>
              <a:rPr lang="pl-PL" dirty="0" err="1"/>
              <a:t>only</a:t>
            </a:r>
            <a:r>
              <a:rPr lang="en-US" dirty="0"/>
              <a:t>)</a:t>
            </a:r>
            <a:endParaRPr lang="pl-PL" dirty="0"/>
          </a:p>
          <a:p>
            <a:pPr lvl="1"/>
            <a:r>
              <a:rPr lang="en-GB" dirty="0"/>
              <a:t>Confirmation and</a:t>
            </a:r>
            <a:r>
              <a:rPr lang="pl-PL" dirty="0"/>
              <a:t>/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revision</a:t>
            </a:r>
            <a:r>
              <a:rPr lang="pl-PL" dirty="0"/>
              <a:t> of </a:t>
            </a:r>
            <a:r>
              <a:rPr lang="en-US" dirty="0"/>
              <a:t>LO leakage for NR-U punctured channels</a:t>
            </a:r>
            <a:r>
              <a:rPr lang="pl-PL" dirty="0"/>
              <a:t> </a:t>
            </a:r>
            <a:r>
              <a:rPr lang="en-US" dirty="0"/>
              <a:t>(general)</a:t>
            </a:r>
            <a:endParaRPr lang="pl-PL" dirty="0"/>
          </a:p>
          <a:p>
            <a:pPr lvl="1"/>
            <a:r>
              <a:rPr lang="en-GB" dirty="0"/>
              <a:t>Address and conclude Medium </a:t>
            </a:r>
            <a:r>
              <a:rPr lang="pl-PL" dirty="0" err="1"/>
              <a:t>Range</a:t>
            </a:r>
            <a:r>
              <a:rPr lang="pl-PL" dirty="0"/>
              <a:t> BS </a:t>
            </a:r>
            <a:r>
              <a:rPr lang="en-GB" dirty="0"/>
              <a:t>requirements</a:t>
            </a:r>
            <a:r>
              <a:rPr lang="pl-PL" dirty="0"/>
              <a:t> </a:t>
            </a:r>
            <a:r>
              <a:rPr lang="en-US" dirty="0"/>
              <a:t>(</a:t>
            </a:r>
            <a:r>
              <a:rPr lang="pl-PL" dirty="0"/>
              <a:t>n96 </a:t>
            </a:r>
            <a:r>
              <a:rPr lang="pl-PL" dirty="0" err="1"/>
              <a:t>only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SU for 60 kHz SCS (general)</a:t>
            </a:r>
          </a:p>
          <a:p>
            <a:pPr lvl="1"/>
            <a:r>
              <a:rPr lang="en-US" dirty="0"/>
              <a:t>Other corrections identified or to be identified, business as usual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*Pending agreement of </a:t>
            </a:r>
            <a:r>
              <a:rPr lang="pl-PL" dirty="0"/>
              <a:t>UE</a:t>
            </a:r>
            <a:r>
              <a:rPr lang="en-US" dirty="0"/>
              <a:t> CR</a:t>
            </a:r>
          </a:p>
        </p:txBody>
      </p:sp>
    </p:spTree>
    <p:extLst>
      <p:ext uri="{BB962C8B-B14F-4D97-AF65-F5344CB8AC3E}">
        <p14:creationId xmlns:p14="http://schemas.microsoft.com/office/powerpoint/2010/main" val="947622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8054B-3B22-49F2-9E1B-8A300F7F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224CC-3F22-4C4E-BC48-AC271512D0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[1] R4-2012726, “Email discussion summary for [96e][107] </a:t>
            </a:r>
            <a:r>
              <a:rPr lang="en-US" dirty="0" err="1"/>
              <a:t>NR_unlic_UE_RF</a:t>
            </a:r>
            <a:r>
              <a:rPr lang="en-US" dirty="0"/>
              <a:t>,” Moderator (</a:t>
            </a:r>
            <a:r>
              <a:rPr lang="pl-PL" dirty="0"/>
              <a:t>Nokia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[2] R4-20</a:t>
            </a:r>
            <a:r>
              <a:rPr lang="pl-PL" dirty="0"/>
              <a:t>12608</a:t>
            </a:r>
            <a:r>
              <a:rPr lang="en-US" dirty="0"/>
              <a:t>, “</a:t>
            </a:r>
            <a:r>
              <a:rPr lang="en-GB" dirty="0"/>
              <a:t>CR to TS 38.104: Introduction of NR-U into BS core specification</a:t>
            </a:r>
            <a:r>
              <a:rPr lang="en-US" dirty="0"/>
              <a:t>” Nokia</a:t>
            </a:r>
            <a:r>
              <a:rPr lang="pl-PL" dirty="0"/>
              <a:t>, Verizon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[3] R4-2011758, “</a:t>
            </a:r>
            <a:r>
              <a:rPr lang="en-GB" dirty="0"/>
              <a:t>Post-meeting email discussion summary for [96e][305] NR_unlic_RF_BS</a:t>
            </a:r>
            <a:r>
              <a:rPr lang="pl-PL" dirty="0"/>
              <a:t>”, </a:t>
            </a:r>
            <a:r>
              <a:rPr lang="en-US" dirty="0"/>
              <a:t>Moderator (</a:t>
            </a:r>
            <a:r>
              <a:rPr lang="pl-PL" dirty="0"/>
              <a:t>Nokia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1597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413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WF on the conclusion of RAN4#96e_#305_NR_unlic_BS_RF</vt:lpstr>
      <vt:lpstr>Background</vt:lpstr>
      <vt:lpstr>Way forward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Golebiowski, Bartlomiej (Nokia - PL/Wroclaw)</cp:lastModifiedBy>
  <cp:revision>59</cp:revision>
  <dcterms:created xsi:type="dcterms:W3CDTF">2018-08-21T06:09:04Z</dcterms:created>
  <dcterms:modified xsi:type="dcterms:W3CDTF">2020-09-03T22:30:24Z</dcterms:modified>
</cp:coreProperties>
</file>