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62" r:id="rId5"/>
    <p:sldId id="263" r:id="rId6"/>
    <p:sldId id="261" r:id="rId7"/>
    <p:sldId id="264" r:id="rId8"/>
    <p:sldId id="266"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6" autoAdjust="0"/>
    <p:restoredTop sz="94660"/>
  </p:normalViewPr>
  <p:slideViewPr>
    <p:cSldViewPr snapToGrid="0">
      <p:cViewPr varScale="1">
        <p:scale>
          <a:sx n="78" d="100"/>
          <a:sy n="78" d="100"/>
        </p:scale>
        <p:origin x="802"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C00185-E94A-45FB-BC8F-7F4DD699A8F3}" type="datetimeFigureOut">
              <a:rPr lang="en-US" smtClean="0"/>
              <a:t>8/28/2020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98E749-83D5-42A9-A870-8AC6D6748646}" type="slidenum">
              <a:rPr lang="en-US" smtClean="0"/>
              <a:t>‹#›</a:t>
            </a:fld>
            <a:endParaRPr lang="en-US"/>
          </a:p>
        </p:txBody>
      </p:sp>
    </p:spTree>
    <p:extLst>
      <p:ext uri="{BB962C8B-B14F-4D97-AF65-F5344CB8AC3E}">
        <p14:creationId xmlns:p14="http://schemas.microsoft.com/office/powerpoint/2010/main" val="2913711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6</a:t>
            </a:fld>
            <a:endParaRPr lang="en-US"/>
          </a:p>
        </p:txBody>
      </p:sp>
    </p:spTree>
    <p:extLst>
      <p:ext uri="{BB962C8B-B14F-4D97-AF65-F5344CB8AC3E}">
        <p14:creationId xmlns:p14="http://schemas.microsoft.com/office/powerpoint/2010/main" val="2197896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7</a:t>
            </a:fld>
            <a:endParaRPr lang="en-US"/>
          </a:p>
        </p:txBody>
      </p:sp>
    </p:spTree>
    <p:extLst>
      <p:ext uri="{BB962C8B-B14F-4D97-AF65-F5344CB8AC3E}">
        <p14:creationId xmlns:p14="http://schemas.microsoft.com/office/powerpoint/2010/main" val="24363388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298E749-83D5-42A9-A870-8AC6D6748646}" type="slidenum">
              <a:rPr lang="en-US" smtClean="0"/>
              <a:t>8</a:t>
            </a:fld>
            <a:endParaRPr lang="en-US"/>
          </a:p>
        </p:txBody>
      </p:sp>
    </p:spTree>
    <p:extLst>
      <p:ext uri="{BB962C8B-B14F-4D97-AF65-F5344CB8AC3E}">
        <p14:creationId xmlns:p14="http://schemas.microsoft.com/office/powerpoint/2010/main" val="1136668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967061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281474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29430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E1497F-B839-4405-8393-54063B8ED4F9}" type="datetimeFigureOut">
              <a:rPr lang="en-US" smtClean="0"/>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860379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E1497F-B839-4405-8393-54063B8ED4F9}" type="datetimeFigureOut">
              <a:rPr lang="en-US" smtClean="0"/>
              <a:t>8/28/2020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941663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E1497F-B839-4405-8393-54063B8ED4F9}" type="datetimeFigureOut">
              <a:rPr lang="en-US" smtClean="0"/>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84933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E1497F-B839-4405-8393-54063B8ED4F9}" type="datetimeFigureOut">
              <a:rPr lang="en-US" smtClean="0"/>
              <a:t>8/28/2020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3669168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E1497F-B839-4405-8393-54063B8ED4F9}" type="datetimeFigureOut">
              <a:rPr lang="en-US" smtClean="0"/>
              <a:t>8/28/2020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245315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E1497F-B839-4405-8393-54063B8ED4F9}" type="datetimeFigureOut">
              <a:rPr lang="en-US" smtClean="0"/>
              <a:t>8/28/2020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1865154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4677443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E1497F-B839-4405-8393-54063B8ED4F9}" type="datetimeFigureOut">
              <a:rPr lang="en-US" smtClean="0"/>
              <a:t>8/28/2020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34F27-9515-4628-AF27-7F7605C79B3E}" type="slidenum">
              <a:rPr lang="en-US" smtClean="0"/>
              <a:t>‹#›</a:t>
            </a:fld>
            <a:endParaRPr lang="en-US"/>
          </a:p>
        </p:txBody>
      </p:sp>
    </p:spTree>
    <p:extLst>
      <p:ext uri="{BB962C8B-B14F-4D97-AF65-F5344CB8AC3E}">
        <p14:creationId xmlns:p14="http://schemas.microsoft.com/office/powerpoint/2010/main" val="568882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E1497F-B839-4405-8393-54063B8ED4F9}" type="datetimeFigureOut">
              <a:rPr lang="en-US" smtClean="0"/>
              <a:t>8/28/2020</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734F27-9515-4628-AF27-7F7605C79B3E}" type="slidenum">
              <a:rPr lang="en-US" smtClean="0"/>
              <a:t>‹#›</a:t>
            </a:fld>
            <a:endParaRPr lang="en-US"/>
          </a:p>
        </p:txBody>
      </p:sp>
    </p:spTree>
    <p:extLst>
      <p:ext uri="{BB962C8B-B14F-4D97-AF65-F5344CB8AC3E}">
        <p14:creationId xmlns:p14="http://schemas.microsoft.com/office/powerpoint/2010/main" val="247616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5B92D-C1D6-4F4D-9A35-742196D2A729}"/>
              </a:ext>
            </a:extLst>
          </p:cNvPr>
          <p:cNvSpPr>
            <a:spLocks noGrp="1"/>
          </p:cNvSpPr>
          <p:nvPr>
            <p:ph type="ctrTitle"/>
          </p:nvPr>
        </p:nvSpPr>
        <p:spPr/>
        <p:txBody>
          <a:bodyPr>
            <a:normAutofit/>
          </a:bodyPr>
          <a:lstStyle/>
          <a:p>
            <a:r>
              <a:rPr lang="en-US" dirty="0"/>
              <a:t>WF on NR Mobility Enhancements RRM</a:t>
            </a:r>
          </a:p>
        </p:txBody>
      </p:sp>
      <p:sp>
        <p:nvSpPr>
          <p:cNvPr id="3" name="Subtitle 2">
            <a:extLst>
              <a:ext uri="{FF2B5EF4-FFF2-40B4-BE49-F238E27FC236}">
                <a16:creationId xmlns:a16="http://schemas.microsoft.com/office/drawing/2014/main" id="{463153C7-90FD-45A9-BF64-956302D51DDC}"/>
              </a:ext>
            </a:extLst>
          </p:cNvPr>
          <p:cNvSpPr>
            <a:spLocks noGrp="1"/>
          </p:cNvSpPr>
          <p:nvPr>
            <p:ph type="subTitle" idx="1"/>
          </p:nvPr>
        </p:nvSpPr>
        <p:spPr/>
        <p:txBody>
          <a:bodyPr/>
          <a:lstStyle/>
          <a:p>
            <a:r>
              <a:rPr lang="en-US" dirty="0"/>
              <a:t>Intel Corporation </a:t>
            </a:r>
          </a:p>
        </p:txBody>
      </p:sp>
      <p:sp>
        <p:nvSpPr>
          <p:cNvPr id="4" name="Rectangle 1">
            <a:extLst>
              <a:ext uri="{FF2B5EF4-FFF2-40B4-BE49-F238E27FC236}">
                <a16:creationId xmlns:a16="http://schemas.microsoft.com/office/drawing/2014/main" id="{E8AB76A7-E345-489E-86E5-9C632EA7AE8C}"/>
              </a:ext>
            </a:extLst>
          </p:cNvPr>
          <p:cNvSpPr>
            <a:spLocks noChangeArrowheads="1"/>
          </p:cNvSpPr>
          <p:nvPr/>
        </p:nvSpPr>
        <p:spPr bwMode="auto">
          <a:xfrm>
            <a:off x="466724" y="516873"/>
            <a:ext cx="11325225" cy="83099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en-US" altLang="zh-CN" b="1" dirty="0"/>
              <a:t>3GPP TSG-RAN WG4 Meeting #96-e                             	            		 							  R4-2012270</a:t>
            </a:r>
          </a:p>
          <a:p>
            <a:r>
              <a:rPr lang="en-GB" b="1" dirty="0"/>
              <a:t>Electronic Meeting, 17</a:t>
            </a:r>
            <a:r>
              <a:rPr lang="en-GB" b="1" baseline="30000" dirty="0"/>
              <a:t>th</a:t>
            </a:r>
            <a:r>
              <a:rPr lang="en-GB" b="1" dirty="0"/>
              <a:t> – 28</a:t>
            </a:r>
            <a:r>
              <a:rPr lang="en-GB" b="1" baseline="30000" dirty="0"/>
              <a:t>th</a:t>
            </a:r>
            <a:r>
              <a:rPr lang="en-GB" b="1" dirty="0"/>
              <a:t> August 2020</a:t>
            </a:r>
            <a:endParaRPr lang="en-US" dirty="0"/>
          </a:p>
          <a:p>
            <a:endParaRPr lang="zh-CN" altLang="zh-CN" sz="1350" dirty="0"/>
          </a:p>
        </p:txBody>
      </p:sp>
    </p:spTree>
    <p:extLst>
      <p:ext uri="{BB962C8B-B14F-4D97-AF65-F5344CB8AC3E}">
        <p14:creationId xmlns:p14="http://schemas.microsoft.com/office/powerpoint/2010/main" val="2587994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21931-69F5-4145-BB6C-BC47DA8AB04B}"/>
              </a:ext>
            </a:extLst>
          </p:cNvPr>
          <p:cNvSpPr>
            <a:spLocks noGrp="1"/>
          </p:cNvSpPr>
          <p:nvPr>
            <p:ph type="title"/>
          </p:nvPr>
        </p:nvSpPr>
        <p:spPr/>
        <p:txBody>
          <a:bodyPr/>
          <a:lstStyle/>
          <a:p>
            <a:r>
              <a:rPr lang="en-US" b="1" dirty="0"/>
              <a:t>Background</a:t>
            </a:r>
          </a:p>
        </p:txBody>
      </p:sp>
      <p:sp>
        <p:nvSpPr>
          <p:cNvPr id="3" name="Content Placeholder 2">
            <a:extLst>
              <a:ext uri="{FF2B5EF4-FFF2-40B4-BE49-F238E27FC236}">
                <a16:creationId xmlns:a16="http://schemas.microsoft.com/office/drawing/2014/main" id="{49233B71-5988-48BD-8395-9F771CC12C0F}"/>
              </a:ext>
            </a:extLst>
          </p:cNvPr>
          <p:cNvSpPr>
            <a:spLocks noGrp="1"/>
          </p:cNvSpPr>
          <p:nvPr>
            <p:ph idx="1"/>
          </p:nvPr>
        </p:nvSpPr>
        <p:spPr>
          <a:xfrm>
            <a:off x="838200" y="1825625"/>
            <a:ext cx="10890380" cy="4351338"/>
          </a:xfrm>
        </p:spPr>
        <p:txBody>
          <a:bodyPr/>
          <a:lstStyle/>
          <a:p>
            <a:r>
              <a:rPr lang="en-US" dirty="0"/>
              <a:t>Agreements in this way forward are based on email discussion in R4-2012209 Email discussion summary for [96e][209] </a:t>
            </a:r>
            <a:r>
              <a:rPr lang="en-US" dirty="0" err="1"/>
              <a:t>NR_Mob_enh_RRM</a:t>
            </a:r>
            <a:endParaRPr lang="en-US" dirty="0"/>
          </a:p>
          <a:p>
            <a:endParaRPr lang="en-US" dirty="0"/>
          </a:p>
          <a:p>
            <a:r>
              <a:rPr lang="en-US" dirty="0"/>
              <a:t>Agreements in the last RAN4#95-e meeting can be found in:</a:t>
            </a:r>
          </a:p>
          <a:p>
            <a:pPr lvl="1"/>
            <a:r>
              <a:rPr lang="en-US" dirty="0"/>
              <a:t>R4-2009020 Email discussion summary for [95e][208] </a:t>
            </a:r>
            <a:r>
              <a:rPr lang="en-US" dirty="0" err="1"/>
              <a:t>NR_Mob_enh_RRM</a:t>
            </a:r>
            <a:endParaRPr lang="en-US" dirty="0"/>
          </a:p>
          <a:p>
            <a:pPr lvl="1"/>
            <a:r>
              <a:rPr lang="en-US" dirty="0"/>
              <a:t>R4-2008585 WF on MR Mobility Enhancements </a:t>
            </a:r>
          </a:p>
          <a:p>
            <a:pPr lvl="1"/>
            <a:endParaRPr lang="en-US" dirty="0"/>
          </a:p>
        </p:txBody>
      </p:sp>
    </p:spTree>
    <p:extLst>
      <p:ext uri="{BB962C8B-B14F-4D97-AF65-F5344CB8AC3E}">
        <p14:creationId xmlns:p14="http://schemas.microsoft.com/office/powerpoint/2010/main" val="284092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core requirement maintenance</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1-1: demodulation performance degradation for async intra-frequency DAPS handover and async intra-band inter-frequency DAPS handover</a:t>
            </a:r>
            <a:endParaRPr lang="en-US" dirty="0"/>
          </a:p>
          <a:p>
            <a:pPr lvl="1"/>
            <a:r>
              <a:rPr lang="en-US" dirty="0"/>
              <a:t>How to capture the performance degradation for asynchronous cases needs to be further studied </a:t>
            </a:r>
            <a:endParaRPr lang="en-GB" dirty="0"/>
          </a:p>
          <a:p>
            <a:pPr lvl="1"/>
            <a:endParaRPr lang="en-GB" dirty="0"/>
          </a:p>
        </p:txBody>
      </p:sp>
    </p:spTree>
    <p:extLst>
      <p:ext uri="{BB962C8B-B14F-4D97-AF65-F5344CB8AC3E}">
        <p14:creationId xmlns:p14="http://schemas.microsoft.com/office/powerpoint/2010/main" val="1577554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4" y="1589"/>
            <a:ext cx="11314339" cy="1325563"/>
          </a:xfrm>
        </p:spPr>
        <p:txBody>
          <a:bodyPr>
            <a:normAutofit/>
          </a:bodyPr>
          <a:lstStyle/>
          <a:p>
            <a:r>
              <a:rPr lang="en-US" sz="4000" b="1" dirty="0"/>
              <a:t>Agreement for core requirement maintenance (Cont.)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1-2: requirement applicability</a:t>
            </a:r>
            <a:endParaRPr lang="en-US" dirty="0"/>
          </a:p>
          <a:p>
            <a:pPr lvl="0"/>
            <a:r>
              <a:rPr lang="en-GB" dirty="0"/>
              <a:t>Agreement: update existing applicability to: </a:t>
            </a:r>
          </a:p>
          <a:p>
            <a:pPr lvl="1"/>
            <a:r>
              <a:rPr lang="en-GB" dirty="0"/>
              <a:t>requirements only apply if 	</a:t>
            </a:r>
          </a:p>
          <a:p>
            <a:pPr lvl="2"/>
            <a:r>
              <a:rPr lang="en-US" dirty="0"/>
              <a:t>the UE indicates ‘no-gap’ via </a:t>
            </a:r>
            <a:r>
              <a:rPr lang="en-US" i="1" dirty="0" err="1"/>
              <a:t>intraFreq-needForGap</a:t>
            </a:r>
            <a:r>
              <a:rPr lang="en-US" dirty="0"/>
              <a:t> for intra-frequency measurement of source cell and intra-frequency measurement of target cell, or </a:t>
            </a:r>
            <a:r>
              <a:rPr lang="en-GB" dirty="0"/>
              <a:t>   </a:t>
            </a:r>
            <a:endParaRPr lang="en-US" dirty="0"/>
          </a:p>
          <a:p>
            <a:pPr lvl="2"/>
            <a:r>
              <a:rPr lang="en-GB" dirty="0"/>
              <a:t>the SSB of source cell is completely contained in the active DL BWP of the source cell, and the SSB of target cell is completely contained in the active DL BWP of the target cell, or</a:t>
            </a:r>
            <a:endParaRPr lang="en-US" dirty="0"/>
          </a:p>
          <a:p>
            <a:pPr lvl="2"/>
            <a:r>
              <a:rPr lang="en-GB" dirty="0"/>
              <a:t>the initial DL and UL BWP of source cell is confined within the active DL and UL BWP of the source cell respectively, and the initial DL and UL BWP of target cell is confined within the active DL and UL BWP of the target cell respectively.</a:t>
            </a:r>
            <a:endParaRPr lang="en-US" dirty="0"/>
          </a:p>
          <a:p>
            <a:pPr lvl="0"/>
            <a:endParaRPr lang="en-GB" dirty="0"/>
          </a:p>
        </p:txBody>
      </p:sp>
    </p:spTree>
    <p:extLst>
      <p:ext uri="{BB962C8B-B14F-4D97-AF65-F5344CB8AC3E}">
        <p14:creationId xmlns:p14="http://schemas.microsoft.com/office/powerpoint/2010/main" val="989047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838200" y="1219200"/>
            <a:ext cx="10515600" cy="5397498"/>
          </a:xfrm>
        </p:spPr>
        <p:txBody>
          <a:bodyPr>
            <a:normAutofit/>
          </a:bodyPr>
          <a:lstStyle/>
          <a:p>
            <a:r>
              <a:rPr lang="en-GB" b="1" u="sng" dirty="0"/>
              <a:t>Issue 1-3: new UE capability regarding uplink Tx switching</a:t>
            </a:r>
            <a:endParaRPr lang="en-US" dirty="0"/>
          </a:p>
          <a:p>
            <a:pPr lvl="0"/>
            <a:r>
              <a:rPr lang="en-GB" dirty="0"/>
              <a:t>No agreement in RAN4#96e to introduce the UE capability for UE which doesn’t support simultaneous UL transmission to indicated whether the uplink Tx switching between source cell(s) and target cell(s) for inter-frequency DAPS handover is supported and what switching period is required for UE switching between source and target uplink carriers.</a:t>
            </a:r>
          </a:p>
          <a:p>
            <a:pPr lvl="0"/>
            <a:r>
              <a:rPr lang="en-GB" dirty="0"/>
              <a:t>This new UE capability can be considered in future release.</a:t>
            </a:r>
          </a:p>
          <a:p>
            <a:pPr lvl="0"/>
            <a:endParaRPr lang="en-GB" dirty="0"/>
          </a:p>
        </p:txBody>
      </p:sp>
      <p:sp>
        <p:nvSpPr>
          <p:cNvPr id="6" name="Title 1">
            <a:extLst>
              <a:ext uri="{FF2B5EF4-FFF2-40B4-BE49-F238E27FC236}">
                <a16:creationId xmlns:a16="http://schemas.microsoft.com/office/drawing/2014/main" id="{1595C906-DF3C-4C11-8AC0-C6C784FD2961}"/>
              </a:ext>
            </a:extLst>
          </p:cNvPr>
          <p:cNvSpPr txBox="1">
            <a:spLocks/>
          </p:cNvSpPr>
          <p:nvPr/>
        </p:nvSpPr>
        <p:spPr>
          <a:xfrm>
            <a:off x="638174" y="1589"/>
            <a:ext cx="113143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b="1"/>
              <a:t>Agreement for core requirement maintenance (Cont.)</a:t>
            </a:r>
            <a:endParaRPr lang="en-US" sz="4000" b="1" dirty="0"/>
          </a:p>
        </p:txBody>
      </p:sp>
    </p:spTree>
    <p:extLst>
      <p:ext uri="{BB962C8B-B14F-4D97-AF65-F5344CB8AC3E}">
        <p14:creationId xmlns:p14="http://schemas.microsoft.com/office/powerpoint/2010/main" val="31001319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case list</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r>
              <a:rPr lang="en-US" altLang="zh-CN" sz="2400" dirty="0"/>
              <a:t>CR owners shall provide CRs in RAN4#97e, following section number below  </a:t>
            </a:r>
            <a:endParaRPr lang="en-US" sz="20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u="sng" dirty="0"/>
          </a:p>
          <a:p>
            <a:pPr marL="0" indent="0" hangingPunct="0">
              <a:buNone/>
            </a:pPr>
            <a:endParaRPr lang="en-US" sz="2400" dirty="0"/>
          </a:p>
        </p:txBody>
      </p:sp>
      <p:graphicFrame>
        <p:nvGraphicFramePr>
          <p:cNvPr id="5" name="Table 4">
            <a:extLst>
              <a:ext uri="{FF2B5EF4-FFF2-40B4-BE49-F238E27FC236}">
                <a16:creationId xmlns:a16="http://schemas.microsoft.com/office/drawing/2014/main" id="{F7BE3805-B1BD-41F4-A2CA-700E61058186}"/>
              </a:ext>
            </a:extLst>
          </p:cNvPr>
          <p:cNvGraphicFramePr>
            <a:graphicFrameLocks noGrp="1"/>
          </p:cNvGraphicFramePr>
          <p:nvPr>
            <p:extLst>
              <p:ext uri="{D42A27DB-BD31-4B8C-83A1-F6EECF244321}">
                <p14:modId xmlns:p14="http://schemas.microsoft.com/office/powerpoint/2010/main" val="3330432125"/>
              </p:ext>
            </p:extLst>
          </p:nvPr>
        </p:nvGraphicFramePr>
        <p:xfrm>
          <a:off x="778133" y="1562736"/>
          <a:ext cx="9970732" cy="3901440"/>
        </p:xfrm>
        <a:graphic>
          <a:graphicData uri="http://schemas.openxmlformats.org/drawingml/2006/table">
            <a:tbl>
              <a:tblPr firstRow="1" firstCol="1" bandRow="1">
                <a:tableStyleId>{5C22544A-7EE6-4342-B048-85BDC9FD1C3A}</a:tableStyleId>
              </a:tblPr>
              <a:tblGrid>
                <a:gridCol w="1677423">
                  <a:extLst>
                    <a:ext uri="{9D8B030D-6E8A-4147-A177-3AD203B41FA5}">
                      <a16:colId xmlns:a16="http://schemas.microsoft.com/office/drawing/2014/main" val="1048592464"/>
                    </a:ext>
                  </a:extLst>
                </a:gridCol>
                <a:gridCol w="5123059">
                  <a:extLst>
                    <a:ext uri="{9D8B030D-6E8A-4147-A177-3AD203B41FA5}">
                      <a16:colId xmlns:a16="http://schemas.microsoft.com/office/drawing/2014/main" val="4239284531"/>
                    </a:ext>
                  </a:extLst>
                </a:gridCol>
                <a:gridCol w="1585125">
                  <a:extLst>
                    <a:ext uri="{9D8B030D-6E8A-4147-A177-3AD203B41FA5}">
                      <a16:colId xmlns:a16="http://schemas.microsoft.com/office/drawing/2014/main" val="861609966"/>
                    </a:ext>
                  </a:extLst>
                </a:gridCol>
                <a:gridCol w="1585125">
                  <a:extLst>
                    <a:ext uri="{9D8B030D-6E8A-4147-A177-3AD203B41FA5}">
                      <a16:colId xmlns:a16="http://schemas.microsoft.com/office/drawing/2014/main" val="2597106849"/>
                    </a:ext>
                  </a:extLst>
                </a:gridCol>
              </a:tblGrid>
              <a:tr h="0">
                <a:tc>
                  <a:txBody>
                    <a:bodyPr/>
                    <a:lstStyle/>
                    <a:p>
                      <a:pPr marL="0" marR="0" algn="ctr" fontAlgn="base" hangingPunct="0">
                        <a:spcBef>
                          <a:spcPts val="0"/>
                        </a:spcBef>
                        <a:spcAft>
                          <a:spcPts val="900"/>
                        </a:spcAft>
                      </a:pPr>
                      <a:r>
                        <a:rPr lang="en-GB" sz="1200" kern="1200" dirty="0">
                          <a:effectLst/>
                        </a:rPr>
                        <a:t>Test case number</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900"/>
                        </a:spcAft>
                      </a:pPr>
                      <a:r>
                        <a:rPr lang="en-GB" sz="1600" kern="1200" dirty="0">
                          <a:effectLst/>
                        </a:rPr>
                        <a:t>Test purpose</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fontAlgn="base" hangingPunct="0">
                        <a:spcBef>
                          <a:spcPts val="0"/>
                        </a:spcBef>
                        <a:spcAft>
                          <a:spcPts val="900"/>
                        </a:spcAft>
                      </a:pPr>
                      <a:r>
                        <a:rPr lang="en-GB" sz="1200" kern="1200" dirty="0">
                          <a:effectLst/>
                        </a:rPr>
                        <a:t>Section number</a:t>
                      </a:r>
                      <a:endParaRPr lang="en-US"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defTabSz="914400" rtl="0" eaLnBrk="1" fontAlgn="base" latinLnBrk="0" hangingPunct="0">
                        <a:spcBef>
                          <a:spcPts val="0"/>
                        </a:spcBef>
                        <a:spcAft>
                          <a:spcPts val="900"/>
                        </a:spcAft>
                      </a:pPr>
                      <a:r>
                        <a:rPr lang="en-GB" sz="1200" b="1" kern="1200" dirty="0">
                          <a:solidFill>
                            <a:schemeClr val="lt1"/>
                          </a:solidFill>
                          <a:effectLst/>
                          <a:latin typeface="+mn-lt"/>
                          <a:ea typeface="+mn-ea"/>
                          <a:cs typeface="+mn-cs"/>
                        </a:rPr>
                        <a:t>Responsible company</a:t>
                      </a:r>
                      <a:endParaRPr lang="en-US" sz="1200" b="1" kern="1200" dirty="0">
                        <a:solidFill>
                          <a:schemeClr val="lt1"/>
                        </a:solidFill>
                        <a:effectLst/>
                        <a:latin typeface="+mn-lt"/>
                        <a:ea typeface="+mn-ea"/>
                        <a:cs typeface="+mn-cs"/>
                      </a:endParaRPr>
                    </a:p>
                  </a:txBody>
                  <a:tcPr marL="68580" marR="68580" marT="0" marB="0"/>
                </a:tc>
                <a:extLst>
                  <a:ext uri="{0D108BD9-81ED-4DB2-BD59-A6C34878D82A}">
                    <a16:rowId xmlns:a16="http://schemas.microsoft.com/office/drawing/2014/main" val="4102840901"/>
                  </a:ext>
                </a:extLst>
              </a:tr>
              <a:tr h="0">
                <a:tc>
                  <a:txBody>
                    <a:bodyPr/>
                    <a:lstStyle/>
                    <a:p>
                      <a:pPr marL="0" marR="0" algn="ctr" fontAlgn="base" hangingPunct="0">
                        <a:spcBef>
                          <a:spcPts val="0"/>
                        </a:spcBef>
                        <a:spcAft>
                          <a:spcPts val="900"/>
                        </a:spcAft>
                      </a:pPr>
                      <a:r>
                        <a:rPr lang="en-GB" sz="1200" kern="1200">
                          <a:effectLst/>
                        </a:rPr>
                        <a:t>1</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Intra-frequency 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A.6.3.1.7</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Qualcomm</a:t>
                      </a:r>
                    </a:p>
                  </a:txBody>
                  <a:tcPr/>
                </a:tc>
                <a:extLst>
                  <a:ext uri="{0D108BD9-81ED-4DB2-BD59-A6C34878D82A}">
                    <a16:rowId xmlns:a16="http://schemas.microsoft.com/office/drawing/2014/main" val="1241388281"/>
                  </a:ext>
                </a:extLst>
              </a:tr>
              <a:tr h="0">
                <a:tc>
                  <a:txBody>
                    <a:bodyPr/>
                    <a:lstStyle/>
                    <a:p>
                      <a:pPr marL="0" marR="0" algn="ctr" fontAlgn="base" hangingPunct="0">
                        <a:spcBef>
                          <a:spcPts val="0"/>
                        </a:spcBef>
                        <a:spcAft>
                          <a:spcPts val="900"/>
                        </a:spcAft>
                      </a:pPr>
                      <a:r>
                        <a:rPr lang="en-GB" sz="1200" kern="1200">
                          <a:effectLst/>
                        </a:rPr>
                        <a:t>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Intra-frequency async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A.6.3.1.8</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Qualcomm</a:t>
                      </a:r>
                    </a:p>
                  </a:txBody>
                  <a:tcPr/>
                </a:tc>
                <a:extLst>
                  <a:ext uri="{0D108BD9-81ED-4DB2-BD59-A6C34878D82A}">
                    <a16:rowId xmlns:a16="http://schemas.microsoft.com/office/drawing/2014/main" val="2380762967"/>
                  </a:ext>
                </a:extLst>
              </a:tr>
              <a:tr h="0">
                <a:tc>
                  <a:txBody>
                    <a:bodyPr/>
                    <a:lstStyle/>
                    <a:p>
                      <a:pPr marL="0" marR="0" algn="ctr" fontAlgn="base" hangingPunct="0">
                        <a:spcBef>
                          <a:spcPts val="0"/>
                        </a:spcBef>
                        <a:spcAft>
                          <a:spcPts val="900"/>
                        </a:spcAft>
                      </a:pPr>
                      <a:r>
                        <a:rPr lang="en-GB" sz="1200" kern="1200">
                          <a:effectLst/>
                        </a:rPr>
                        <a:t>3</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Intra-band Inter-frequency 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A.6.3.1.9</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altLang="zh-CN" sz="1400" kern="1200" dirty="0">
                          <a:solidFill>
                            <a:schemeClr val="dk1"/>
                          </a:solidFill>
                          <a:effectLst/>
                          <a:latin typeface="+mn-lt"/>
                          <a:ea typeface="+mn-ea"/>
                          <a:cs typeface="+mn-cs"/>
                        </a:rPr>
                        <a:t>Intel</a:t>
                      </a:r>
                      <a:endParaRPr lang="en-US" sz="1400" kern="1200" dirty="0">
                        <a:solidFill>
                          <a:schemeClr val="dk1"/>
                        </a:solidFill>
                        <a:effectLst/>
                        <a:latin typeface="+mn-lt"/>
                        <a:ea typeface="+mn-ea"/>
                        <a:cs typeface="+mn-cs"/>
                      </a:endParaRPr>
                    </a:p>
                  </a:txBody>
                  <a:tcPr/>
                </a:tc>
                <a:extLst>
                  <a:ext uri="{0D108BD9-81ED-4DB2-BD59-A6C34878D82A}">
                    <a16:rowId xmlns:a16="http://schemas.microsoft.com/office/drawing/2014/main" val="284975859"/>
                  </a:ext>
                </a:extLst>
              </a:tr>
              <a:tr h="0">
                <a:tc>
                  <a:txBody>
                    <a:bodyPr/>
                    <a:lstStyle/>
                    <a:p>
                      <a:pPr marL="0" marR="0" algn="ctr" fontAlgn="base" hangingPunct="0">
                        <a:spcBef>
                          <a:spcPts val="0"/>
                        </a:spcBef>
                        <a:spcAft>
                          <a:spcPts val="900"/>
                        </a:spcAft>
                      </a:pPr>
                      <a:r>
                        <a:rPr lang="en-GB" sz="1200" kern="1200">
                          <a:effectLst/>
                        </a:rPr>
                        <a:t>4</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Intra-band Inter-frequency async DAPS handover test in SA for FR1</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A.6.3.1.10</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altLang="zh-CN" sz="1400" kern="1200" dirty="0">
                          <a:solidFill>
                            <a:schemeClr val="dk1"/>
                          </a:solidFill>
                          <a:effectLst/>
                          <a:latin typeface="+mn-lt"/>
                          <a:ea typeface="+mn-ea"/>
                          <a:cs typeface="+mn-cs"/>
                        </a:rPr>
                        <a:t>Intel </a:t>
                      </a:r>
                      <a:endParaRPr lang="en-US" sz="1400" kern="1200" dirty="0">
                        <a:solidFill>
                          <a:schemeClr val="dk1"/>
                        </a:solidFill>
                        <a:effectLst/>
                        <a:latin typeface="+mn-lt"/>
                        <a:ea typeface="+mn-ea"/>
                        <a:cs typeface="+mn-cs"/>
                      </a:endParaRPr>
                    </a:p>
                  </a:txBody>
                  <a:tcPr/>
                </a:tc>
                <a:extLst>
                  <a:ext uri="{0D108BD9-81ED-4DB2-BD59-A6C34878D82A}">
                    <a16:rowId xmlns:a16="http://schemas.microsoft.com/office/drawing/2014/main" val="2848836098"/>
                  </a:ext>
                </a:extLst>
              </a:tr>
              <a:tr h="0">
                <a:tc>
                  <a:txBody>
                    <a:bodyPr/>
                    <a:lstStyle/>
                    <a:p>
                      <a:pPr marL="0" marR="0" algn="ctr" fontAlgn="base" hangingPunct="0">
                        <a:spcBef>
                          <a:spcPts val="0"/>
                        </a:spcBef>
                        <a:spcAft>
                          <a:spcPts val="900"/>
                        </a:spcAft>
                      </a:pPr>
                      <a:r>
                        <a:rPr lang="en-GB" sz="1200" kern="1200">
                          <a:effectLst/>
                        </a:rPr>
                        <a:t>5</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Inter-band Inter-frequency sync DAPS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A.6.3.1.11</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112482540"/>
                  </a:ext>
                </a:extLst>
              </a:tr>
              <a:tr h="0">
                <a:tc>
                  <a:txBody>
                    <a:bodyPr/>
                    <a:lstStyle/>
                    <a:p>
                      <a:pPr marL="0" marR="0" algn="ctr" fontAlgn="base" hangingPunct="0">
                        <a:spcBef>
                          <a:spcPts val="0"/>
                        </a:spcBef>
                        <a:spcAft>
                          <a:spcPts val="900"/>
                        </a:spcAft>
                      </a:pPr>
                      <a:r>
                        <a:rPr lang="en-GB" sz="1200" kern="1200">
                          <a:effectLst/>
                        </a:rPr>
                        <a:t>6</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Inter-band Inter-frequency async DAPS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A.6.3.1.12</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4054590244"/>
                  </a:ext>
                </a:extLst>
              </a:tr>
              <a:tr h="0">
                <a:tc>
                  <a:txBody>
                    <a:bodyPr/>
                    <a:lstStyle/>
                    <a:p>
                      <a:pPr marL="0" marR="0" algn="ctr" fontAlgn="base" hangingPunct="0">
                        <a:spcBef>
                          <a:spcPts val="0"/>
                        </a:spcBef>
                        <a:spcAft>
                          <a:spcPts val="900"/>
                        </a:spcAft>
                      </a:pPr>
                      <a:r>
                        <a:rPr lang="en-GB" sz="1200" kern="1200">
                          <a:effectLst/>
                        </a:rPr>
                        <a:t>7</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intrafrequency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A.6.3.1.13</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55640000"/>
                  </a:ext>
                </a:extLst>
              </a:tr>
              <a:tr h="0">
                <a:tc>
                  <a:txBody>
                    <a:bodyPr/>
                    <a:lstStyle/>
                    <a:p>
                      <a:pPr marL="0" marR="0" algn="ctr" fontAlgn="base" hangingPunct="0">
                        <a:spcBef>
                          <a:spcPts val="0"/>
                        </a:spcBef>
                        <a:spcAft>
                          <a:spcPts val="900"/>
                        </a:spcAft>
                      </a:pPr>
                      <a:r>
                        <a:rPr lang="en-GB" sz="1200" kern="1200">
                          <a:effectLst/>
                        </a:rPr>
                        <a:t>8</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interfrequency handover test in SA for FR1</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A.6.3.1.14</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1924952259"/>
                  </a:ext>
                </a:extLst>
              </a:tr>
              <a:tr h="0">
                <a:tc>
                  <a:txBody>
                    <a:bodyPr/>
                    <a:lstStyle/>
                    <a:p>
                      <a:pPr marL="0" marR="0" algn="ctr" fontAlgn="base" hangingPunct="0">
                        <a:spcBef>
                          <a:spcPts val="0"/>
                        </a:spcBef>
                        <a:spcAft>
                          <a:spcPts val="900"/>
                        </a:spcAft>
                      </a:pPr>
                      <a:r>
                        <a:rPr lang="en-GB" sz="1200" kern="1200">
                          <a:effectLst/>
                        </a:rPr>
                        <a:t>9</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Inter-frequency sync DAPS handover test in SA for FR1-FR2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A.6.3.1.15</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3897924521"/>
                  </a:ext>
                </a:extLst>
              </a:tr>
              <a:tr h="0">
                <a:tc>
                  <a:txBody>
                    <a:bodyPr/>
                    <a:lstStyle/>
                    <a:p>
                      <a:pPr marL="0" marR="0" algn="ctr" fontAlgn="base" hangingPunct="0">
                        <a:spcBef>
                          <a:spcPts val="0"/>
                        </a:spcBef>
                        <a:spcAft>
                          <a:spcPts val="900"/>
                        </a:spcAft>
                      </a:pPr>
                      <a:r>
                        <a:rPr lang="en-GB" sz="1200" kern="1200">
                          <a:effectLst/>
                        </a:rPr>
                        <a:t>10</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Inter-frequency async DAPS handover test in SA for FR1-FR2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A.6.3.1.16</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Huawei</a:t>
                      </a:r>
                    </a:p>
                  </a:txBody>
                  <a:tcPr/>
                </a:tc>
                <a:extLst>
                  <a:ext uri="{0D108BD9-81ED-4DB2-BD59-A6C34878D82A}">
                    <a16:rowId xmlns:a16="http://schemas.microsoft.com/office/drawing/2014/main" val="3315454479"/>
                  </a:ext>
                </a:extLst>
              </a:tr>
              <a:tr h="0">
                <a:tc>
                  <a:txBody>
                    <a:bodyPr/>
                    <a:lstStyle/>
                    <a:p>
                      <a:pPr marL="0" marR="0" algn="ctr" fontAlgn="base" hangingPunct="0">
                        <a:spcBef>
                          <a:spcPts val="0"/>
                        </a:spcBef>
                        <a:spcAft>
                          <a:spcPts val="900"/>
                        </a:spcAft>
                      </a:pPr>
                      <a:r>
                        <a:rPr lang="en-GB" sz="1200" kern="1200">
                          <a:effectLst/>
                        </a:rPr>
                        <a:t>11</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effectLst/>
                        </a:rPr>
                        <a:t>Conditional intrafrequency handover test in SA for FR2</a:t>
                      </a:r>
                      <a:endParaRPr lang="en-US" sz="16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a:solidFill>
                            <a:schemeClr val="dk1"/>
                          </a:solidFill>
                          <a:effectLst/>
                          <a:latin typeface="+mn-lt"/>
                          <a:ea typeface="+mn-ea"/>
                          <a:cs typeface="+mn-cs"/>
                        </a:rPr>
                        <a:t>A.6.3.1.17</a:t>
                      </a:r>
                      <a:endParaRPr lang="en-US" sz="1400" kern="120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4020485810"/>
                  </a:ext>
                </a:extLst>
              </a:tr>
              <a:tr h="0">
                <a:tc>
                  <a:txBody>
                    <a:bodyPr/>
                    <a:lstStyle/>
                    <a:p>
                      <a:pPr marL="0" marR="0" algn="ctr" fontAlgn="base" hangingPunct="0">
                        <a:spcBef>
                          <a:spcPts val="0"/>
                        </a:spcBef>
                        <a:spcAft>
                          <a:spcPts val="900"/>
                        </a:spcAft>
                      </a:pPr>
                      <a:r>
                        <a:rPr lang="en-GB" sz="1200" kern="1200">
                          <a:effectLst/>
                        </a:rPr>
                        <a:t>12</a:t>
                      </a:r>
                      <a:endParaRPr lang="en-US" sz="12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effectLst/>
                        </a:rPr>
                        <a:t>Conditional </a:t>
                      </a:r>
                      <a:r>
                        <a:rPr lang="en-GB" sz="1400" kern="1200" dirty="0" err="1">
                          <a:effectLst/>
                        </a:rPr>
                        <a:t>interfrequency</a:t>
                      </a:r>
                      <a:r>
                        <a:rPr lang="en-GB" sz="1400" kern="1200" dirty="0">
                          <a:effectLst/>
                        </a:rPr>
                        <a:t> handover test in SA for FR2</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GB" sz="1400" kern="1200" dirty="0">
                          <a:solidFill>
                            <a:schemeClr val="dk1"/>
                          </a:solidFill>
                          <a:effectLst/>
                          <a:latin typeface="+mn-lt"/>
                          <a:ea typeface="+mn-ea"/>
                          <a:cs typeface="+mn-cs"/>
                        </a:rPr>
                        <a:t>A.6.3.1.18</a:t>
                      </a:r>
                      <a:endParaRPr lang="en-US" sz="1400" kern="1200" dirty="0">
                        <a:solidFill>
                          <a:schemeClr val="dk1"/>
                        </a:solidFill>
                        <a:effectLst/>
                        <a:latin typeface="+mn-lt"/>
                        <a:ea typeface="+mn-ea"/>
                        <a:cs typeface="+mn-cs"/>
                      </a:endParaRPr>
                    </a:p>
                  </a:txBody>
                  <a:tcPr marL="68580" marR="68580" marT="0" marB="0"/>
                </a:tc>
                <a:tc>
                  <a:txBody>
                    <a:bodyPr/>
                    <a:lstStyle/>
                    <a:p>
                      <a:pPr marL="0" algn="l" defTabSz="914400" rtl="0" eaLnBrk="1" latinLnBrk="0" hangingPunct="1"/>
                      <a:r>
                        <a:rPr lang="en-US" sz="1400" kern="1200" dirty="0">
                          <a:solidFill>
                            <a:schemeClr val="dk1"/>
                          </a:solidFill>
                          <a:effectLst/>
                          <a:latin typeface="+mn-lt"/>
                          <a:ea typeface="+mn-ea"/>
                          <a:cs typeface="+mn-cs"/>
                        </a:rPr>
                        <a:t>Ericsson</a:t>
                      </a:r>
                    </a:p>
                  </a:txBody>
                  <a:tcPr/>
                </a:tc>
                <a:extLst>
                  <a:ext uri="{0D108BD9-81ED-4DB2-BD59-A6C34878D82A}">
                    <a16:rowId xmlns:a16="http://schemas.microsoft.com/office/drawing/2014/main" val="3984447216"/>
                  </a:ext>
                </a:extLst>
              </a:tr>
            </a:tbl>
          </a:graphicData>
        </a:graphic>
      </p:graphicFrame>
      <p:sp>
        <p:nvSpPr>
          <p:cNvPr id="6" name="Rectangle 5">
            <a:extLst>
              <a:ext uri="{FF2B5EF4-FFF2-40B4-BE49-F238E27FC236}">
                <a16:creationId xmlns:a16="http://schemas.microsoft.com/office/drawing/2014/main" id="{559A1A6F-862B-4C28-BF9E-E78D9DB626DF}"/>
              </a:ext>
            </a:extLst>
          </p:cNvPr>
          <p:cNvSpPr/>
          <p:nvPr/>
        </p:nvSpPr>
        <p:spPr>
          <a:xfrm>
            <a:off x="638175" y="5630119"/>
            <a:ext cx="10194667" cy="424732"/>
          </a:xfrm>
          <a:prstGeom prst="rect">
            <a:avLst/>
          </a:prstGeom>
        </p:spPr>
        <p:txBody>
          <a:bodyPr wrap="square">
            <a:spAutoFit/>
          </a:bodyPr>
          <a:lstStyle/>
          <a:p>
            <a:pPr marL="228600" indent="-228600" defTabSz="914400">
              <a:lnSpc>
                <a:spcPct val="90000"/>
              </a:lnSpc>
              <a:spcBef>
                <a:spcPts val="1000"/>
              </a:spcBef>
              <a:buFont typeface="Arial" panose="020B0604020202020204" pitchFamily="34" charset="0"/>
              <a:buChar char="•"/>
            </a:pPr>
            <a:r>
              <a:rPr lang="en-US" altLang="zh-CN" sz="2400" dirty="0"/>
              <a:t>RAN4 confirms no need to introduce test case for conditional </a:t>
            </a:r>
            <a:r>
              <a:rPr lang="en-US" altLang="zh-CN" sz="2400" dirty="0" err="1"/>
              <a:t>PSCell</a:t>
            </a:r>
            <a:r>
              <a:rPr lang="en-US" altLang="zh-CN" sz="2400" dirty="0"/>
              <a:t> change</a:t>
            </a:r>
            <a:endParaRPr lang="en-US" sz="2400" dirty="0"/>
          </a:p>
        </p:txBody>
      </p:sp>
    </p:spTree>
    <p:extLst>
      <p:ext uri="{BB962C8B-B14F-4D97-AF65-F5344CB8AC3E}">
        <p14:creationId xmlns:p14="http://schemas.microsoft.com/office/powerpoint/2010/main" val="247712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applicability</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pPr hangingPunct="0"/>
            <a:r>
              <a:rPr lang="en-US" dirty="0"/>
              <a:t>RAN4 agreed to introduce the following test applicability</a:t>
            </a:r>
          </a:p>
          <a:p>
            <a:pPr lvl="1" hangingPunct="0"/>
            <a:r>
              <a:rPr lang="en-US" dirty="0"/>
              <a:t>The UE capable of asynchronous DAPS handover on any band or band combination needs to be tested only in asynchronous scenario.</a:t>
            </a:r>
          </a:p>
          <a:p>
            <a:pPr lvl="1" hangingPunct="0"/>
            <a:r>
              <a:rPr lang="en-US" dirty="0"/>
              <a:t>The UE not capable of asynchronous DAPS handover on any band or band combination but capable of synchronous DAPS handover on some band or band combination needs to be tested only in synchronous scenario.</a:t>
            </a:r>
          </a:p>
          <a:p>
            <a:pPr lvl="1" hangingPunct="0"/>
            <a:endParaRPr lang="en-US" dirty="0"/>
          </a:p>
          <a:p>
            <a:pPr hangingPunct="0"/>
            <a:r>
              <a:rPr lang="en-US" dirty="0"/>
              <a:t>It is FFS whether the above test applicability needs to be split to cover intra-frequency, intra-band inter-frequency and inter-band inter-frequency respectively.</a:t>
            </a:r>
          </a:p>
          <a:p>
            <a:pPr hangingPunct="0"/>
            <a:endParaRPr lang="en-US" dirty="0"/>
          </a:p>
          <a:p>
            <a:pPr hangingPunct="0"/>
            <a:endParaRPr lang="en-US" dirty="0"/>
          </a:p>
        </p:txBody>
      </p:sp>
    </p:spTree>
    <p:extLst>
      <p:ext uri="{BB962C8B-B14F-4D97-AF65-F5344CB8AC3E}">
        <p14:creationId xmlns:p14="http://schemas.microsoft.com/office/powerpoint/2010/main" val="3689838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B4DD9-B933-4010-80F3-7E8615389944}"/>
              </a:ext>
            </a:extLst>
          </p:cNvPr>
          <p:cNvSpPr>
            <a:spLocks noGrp="1"/>
          </p:cNvSpPr>
          <p:nvPr>
            <p:ph type="title"/>
          </p:nvPr>
        </p:nvSpPr>
        <p:spPr>
          <a:xfrm>
            <a:off x="638175" y="1589"/>
            <a:ext cx="10515600" cy="1325563"/>
          </a:xfrm>
        </p:spPr>
        <p:txBody>
          <a:bodyPr>
            <a:normAutofit/>
          </a:bodyPr>
          <a:lstStyle/>
          <a:p>
            <a:r>
              <a:rPr lang="en-US" sz="4000" b="1" dirty="0"/>
              <a:t>Agreement for test procedure for DAPS HO </a:t>
            </a:r>
          </a:p>
        </p:txBody>
      </p:sp>
      <p:sp>
        <p:nvSpPr>
          <p:cNvPr id="3" name="Content Placeholder 2">
            <a:extLst>
              <a:ext uri="{FF2B5EF4-FFF2-40B4-BE49-F238E27FC236}">
                <a16:creationId xmlns:a16="http://schemas.microsoft.com/office/drawing/2014/main" id="{E8880C11-C71E-4EBF-AC02-90AE633DE170}"/>
              </a:ext>
            </a:extLst>
          </p:cNvPr>
          <p:cNvSpPr>
            <a:spLocks noGrp="1"/>
          </p:cNvSpPr>
          <p:nvPr>
            <p:ph idx="1"/>
          </p:nvPr>
        </p:nvSpPr>
        <p:spPr>
          <a:xfrm>
            <a:off x="484997" y="1015515"/>
            <a:ext cx="10821955" cy="5842485"/>
          </a:xfrm>
        </p:spPr>
        <p:txBody>
          <a:bodyPr>
            <a:normAutofit/>
          </a:bodyPr>
          <a:lstStyle/>
          <a:p>
            <a:pPr marL="228600" lvl="1">
              <a:spcBef>
                <a:spcPts val="1000"/>
              </a:spcBef>
            </a:pPr>
            <a:r>
              <a:rPr lang="en-GB" b="1" u="sng" dirty="0"/>
              <a:t>Issue 2-3-1: DAPS HO test – whether to test a known or unknown target cell</a:t>
            </a:r>
            <a:endParaRPr lang="en-US" b="1" u="sng" dirty="0"/>
          </a:p>
          <a:p>
            <a:pPr marL="457200" lvl="1" indent="0" hangingPunct="0">
              <a:buNone/>
            </a:pPr>
            <a:r>
              <a:rPr lang="en-US" dirty="0"/>
              <a:t>Agreement: test known target cell</a:t>
            </a:r>
          </a:p>
          <a:p>
            <a:pPr marL="457200" lvl="1" indent="0" hangingPunct="0">
              <a:buNone/>
            </a:pPr>
            <a:endParaRPr lang="en-US" dirty="0"/>
          </a:p>
          <a:p>
            <a:pPr marL="228600" lvl="1">
              <a:spcBef>
                <a:spcPts val="1000"/>
              </a:spcBef>
            </a:pPr>
            <a:r>
              <a:rPr lang="en-GB" b="1" u="sng" dirty="0"/>
              <a:t>Issue 2-3-2: DAPS HO test – how to verify source cell release delay</a:t>
            </a:r>
            <a:endParaRPr lang="en-US" b="1" u="sng" dirty="0"/>
          </a:p>
          <a:p>
            <a:pPr marL="457200" lvl="1" indent="0" hangingPunct="0">
              <a:buNone/>
            </a:pPr>
            <a:r>
              <a:rPr lang="en-US" dirty="0"/>
              <a:t>Agreement: add T5 to verify delay requirement. (TE sends RRC to release source cell in T4. Duration of T4 equals to delay requirement. The source cell reserves CSI reporting in T5. UE shall not report any CSI to source cell in T5)</a:t>
            </a:r>
          </a:p>
          <a:p>
            <a:pPr marL="457200" lvl="1" indent="0" hangingPunct="0">
              <a:buNone/>
            </a:pPr>
            <a:r>
              <a:rPr lang="en-US" dirty="0"/>
              <a:t>Note: above is high level agreement, which can be used as baseline when developing DAPS HO tests.</a:t>
            </a:r>
          </a:p>
          <a:p>
            <a:pPr marL="457200" lvl="1" indent="0" hangingPunct="0">
              <a:buNone/>
            </a:pPr>
            <a:endParaRPr lang="en-US" dirty="0"/>
          </a:p>
          <a:p>
            <a:pPr marL="228600" lvl="1">
              <a:spcBef>
                <a:spcPts val="1000"/>
              </a:spcBef>
            </a:pPr>
            <a:r>
              <a:rPr lang="en-US" b="1" u="sng" dirty="0"/>
              <a:t>Issue 2-3-3: whether async TDD DAPS HO test can be removed</a:t>
            </a:r>
          </a:p>
          <a:p>
            <a:pPr marL="457200" lvl="2" indent="0">
              <a:spcBef>
                <a:spcPts val="1000"/>
              </a:spcBef>
              <a:buNone/>
            </a:pPr>
            <a:r>
              <a:rPr lang="en-US" sz="2400" dirty="0"/>
              <a:t>Agreement: it is agreed to remove TDD DAPS HO tests.</a:t>
            </a:r>
          </a:p>
          <a:p>
            <a:pPr marL="457200" lvl="1" indent="0" hangingPunct="0">
              <a:buNone/>
            </a:pPr>
            <a:endParaRPr lang="en-US" dirty="0"/>
          </a:p>
        </p:txBody>
      </p:sp>
    </p:spTree>
    <p:extLst>
      <p:ext uri="{BB962C8B-B14F-4D97-AF65-F5344CB8AC3E}">
        <p14:creationId xmlns:p14="http://schemas.microsoft.com/office/powerpoint/2010/main" val="5099311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840</TotalTime>
  <Words>793</Words>
  <Application>Microsoft Office PowerPoint</Application>
  <PresentationFormat>Widescreen</PresentationFormat>
  <Paragraphs>105</Paragraphs>
  <Slides>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WF on NR Mobility Enhancements RRM</vt:lpstr>
      <vt:lpstr>Background</vt:lpstr>
      <vt:lpstr>Agreement for core requirement maintenance</vt:lpstr>
      <vt:lpstr>Agreement for core requirement maintenance (Cont.)</vt:lpstr>
      <vt:lpstr>PowerPoint Presentation</vt:lpstr>
      <vt:lpstr>Agreement for test case list</vt:lpstr>
      <vt:lpstr>Agreement for test applicability</vt:lpstr>
      <vt:lpstr>Agreement for test procedure for DAPS HO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Intel_RAN4#94e</dc:creator>
  <cp:keywords>CTPClassification=CTP_NT</cp:keywords>
  <cp:lastModifiedBy>Li, Qiming</cp:lastModifiedBy>
  <cp:revision>96</cp:revision>
  <dcterms:created xsi:type="dcterms:W3CDTF">2020-03-02T17:24:24Z</dcterms:created>
  <dcterms:modified xsi:type="dcterms:W3CDTF">2020-08-28T02:29:49Z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b84be9ea-fd03-4b04-8acc-bea1c31dcb4d</vt:lpwstr>
  </property>
  <property fmtid="{D5CDD505-2E9C-101B-9397-08002B2CF9AE}" pid="3" name="CTP_TimeStamp">
    <vt:lpwstr>2020-08-25 13:35:32Z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(2)EuEmWVq8gCkzCTT+ZT/33kvWxVckJU3fFjAkYIm1X8msX4cpIQdUdpCjl2Wt1hrb15oEMvD/
1Q5fNWFzydsfWCtaJIQ+pkKVzrEoqS2DhL3Y/RyTdHcUC7JxUcjKdkkPJI7BtxBfPL4fmn6o
Mf5XpzHGbZMfBewCldWZqhiNar+7EB2Y6BKemwqTrHuv8nJwjKvUYwYgzML7NmhHqcF55jnK
fovsAbZAUCkHeKoMGN</vt:lpwstr>
  </property>
  <property fmtid="{D5CDD505-2E9C-101B-9397-08002B2CF9AE}" pid="9" name="_2015_ms_pID_7253431">
    <vt:lpwstr>LtTHj1iwxdgJE/mWZI60F+yPWYrjueLDTmyvMwspZkmtzmgQV2Paim
PFNJ4LwmhVp79Lqy555bEdH8u5S7mEXTSRZTDFt57uGNZGNbgT7YHfxwAJ9K+NKf53Jg3MFX
kMt2dpHxlCps/uS+s3mbIlNwIzY6jOF4A101yT0bXY1gAqJWyuJ/CHm0f5doXvdmJccWvHu2
PwguEWoZW1jDYP17</vt:lpwstr>
  </property>
</Properties>
</file>