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7" r:id="rId5"/>
    <p:sldId id="264" r:id="rId6"/>
    <p:sldId id="265" r:id="rId7"/>
    <p:sldId id="266" r:id="rId8"/>
    <p:sldId id="267" r:id="rId9"/>
    <p:sldId id="272" r:id="rId10"/>
    <p:sldId id="274" r:id="rId11"/>
    <p:sldId id="273" r:id="rId12"/>
    <p:sldId id="275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694"/>
  </p:normalViewPr>
  <p:slideViewPr>
    <p:cSldViewPr>
      <p:cViewPr varScale="1">
        <p:scale>
          <a:sx n="121" d="100"/>
          <a:sy n="121" d="100"/>
        </p:scale>
        <p:origin x="225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1B198-C858-AD40-967A-90D4F4F7900B}" type="datetimeFigureOut">
              <a:rPr lang="en-US" smtClean="0"/>
              <a:t>8/26/20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E8212-54E4-074C-84D0-AF3EEC922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666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E8212-54E4-074C-84D0-AF3EEC92266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819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#96-e	                                                      R4-2012177</a:t>
            </a:r>
            <a:endParaRPr lang="en-US" altLang="zh-CN" b="1" dirty="0"/>
          </a:p>
          <a:p>
            <a:r>
              <a:rPr lang="x-none" altLang="zh-CN" b="1" dirty="0"/>
              <a:t>Electronic Meeting</a:t>
            </a:r>
            <a:r>
              <a:rPr lang="x-none" altLang="zh-CN" b="1"/>
              <a:t>, </a:t>
            </a:r>
            <a:r>
              <a:rPr lang="en-US" altLang="zh-CN" b="1" dirty="0"/>
              <a:t>Aug. 17</a:t>
            </a:r>
            <a:r>
              <a:rPr lang="x-none" altLang="zh-CN" b="1"/>
              <a:t> – </a:t>
            </a:r>
            <a:r>
              <a:rPr lang="en-US" altLang="zh-CN" b="1" dirty="0"/>
              <a:t>28</a:t>
            </a:r>
            <a:r>
              <a:rPr lang="x-none" altLang="zh-CN" b="1"/>
              <a:t>, </a:t>
            </a:r>
            <a:r>
              <a:rPr lang="x-none" altLang="zh-CN" b="1" dirty="0"/>
              <a:t>2020</a:t>
            </a:r>
            <a:endParaRPr lang="zh-CN" altLang="zh-CN" dirty="0"/>
          </a:p>
          <a:p>
            <a:pPr hangingPunct="0"/>
            <a:r>
              <a:rPr lang="en-GB" altLang="zh-CN" b="1" dirty="0"/>
              <a:t>Agenda Item: 7.14.1.3 and 7.14.1.4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CSI-RS L3 measurement capability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Apple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</a:rPr>
              <a:t>On simultaneous reception of CSI-RS and SSB (from the serving or neighbor cells)</a:t>
            </a:r>
          </a:p>
          <a:p>
            <a:pPr marL="857250" lvl="2" indent="-457200"/>
            <a:r>
              <a:rPr lang="en-US" altLang="zh-CN" sz="2000" dirty="0">
                <a:solidFill>
                  <a:srgbClr val="FF0000"/>
                </a:solidFill>
              </a:rPr>
              <a:t>Do not introduce new UE capability on the simultaneous reception of CSI-RS and SSB</a:t>
            </a:r>
          </a:p>
          <a:p>
            <a:pPr marL="857250" lvl="2" indent="-457200"/>
            <a:r>
              <a:rPr lang="en-US" altLang="zh-CN" sz="2000" dirty="0">
                <a:solidFill>
                  <a:srgbClr val="FF0000"/>
                </a:solidFill>
              </a:rPr>
              <a:t>Core/performance requirements in TS38.133 are specified based on the assumption that UE does not support simultaneous reception of CSI-RS and SSB</a:t>
            </a:r>
          </a:p>
          <a:p>
            <a:pPr marL="457200" lvl="1" indent="-457200"/>
            <a:r>
              <a:rPr lang="en-US" altLang="zh-CN" sz="2400" dirty="0"/>
              <a:t>Remove “FG[12-1]: UE capability on the simultaneous reception of CSI-RS of neighbor cell and SSB of serving cell”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Clarify in TS38.133 that UE behavior is not specified if 3 mixed numerologies are configured simultaneously.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2-5-1: New UE capability on the simultaneous reception of CSI-RS and SSB/Data</a:t>
            </a:r>
          </a:p>
        </p:txBody>
      </p:sp>
    </p:spTree>
    <p:extLst>
      <p:ext uri="{BB962C8B-B14F-4D97-AF65-F5344CB8AC3E}">
        <p14:creationId xmlns:p14="http://schemas.microsoft.com/office/powerpoint/2010/main" val="2067890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The minimum RRM core and performance requirements in TS38.133 should be specified based on the assumption that </a:t>
            </a:r>
            <a:r>
              <a:rPr lang="en-US" altLang="zh-CN" sz="2400" dirty="0">
                <a:solidFill>
                  <a:srgbClr val="FF0000"/>
                </a:solidFill>
              </a:rPr>
              <a:t>CSI-RS based L3 measurement and SSB based L3 cell detection/measurement share two measurement engines, </a:t>
            </a:r>
            <a:r>
              <a:rPr lang="en-US" altLang="zh-CN" sz="2400" dirty="0"/>
              <a:t>a.k.a. searcher in SSB discussion.</a:t>
            </a:r>
          </a:p>
          <a:p>
            <a:pPr marL="857250" lvl="2" indent="-457200"/>
            <a:r>
              <a:rPr lang="en-US" altLang="zh-CN" sz="2000" dirty="0">
                <a:solidFill>
                  <a:srgbClr val="FF0000"/>
                </a:solidFill>
              </a:rPr>
              <a:t>For measurement outside MG, up to two frequency layers, including SSB based intra-frequency layer, SSB based inter-frequency without gap and CSI-RS based intra-frequency, per time instance can be measured.</a:t>
            </a:r>
          </a:p>
          <a:p>
            <a:pPr marL="857250" lvl="2" indent="-457200"/>
            <a:r>
              <a:rPr lang="en-US" altLang="zh-CN" sz="2000" dirty="0"/>
              <a:t>The related RRM requirements should not preclude the scenarios where UE implements dedicated searchers for CSI-RS and/or more than two searchers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2-6-1: Searcher assumption for CSI-RS based measurement </a:t>
            </a:r>
          </a:p>
        </p:txBody>
      </p:sp>
    </p:spTree>
    <p:extLst>
      <p:ext uri="{BB962C8B-B14F-4D97-AF65-F5344CB8AC3E}">
        <p14:creationId xmlns:p14="http://schemas.microsoft.com/office/powerpoint/2010/main" val="3379328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CSSF outside of gap is specified based on the assumption that CSI-RS and SSB based measurement share two measurement engines, a.k.a. searcher in SSB discussion.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2-6-2: CSSF outside of gap (for intra-frequency CSI-RS based measurement)</a:t>
            </a:r>
          </a:p>
        </p:txBody>
      </p:sp>
    </p:spTree>
    <p:extLst>
      <p:ext uri="{BB962C8B-B14F-4D97-AF65-F5344CB8AC3E}">
        <p14:creationId xmlns:p14="http://schemas.microsoft.com/office/powerpoint/2010/main" val="112305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00708"/>
            <a:ext cx="8784976" cy="579664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Define the CSSF within gap assuming CSI-RS and SSB should be considered as different frequency layers.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FF0000"/>
                </a:solidFill>
              </a:rPr>
              <a:t>When per-UE gap is configured, It is a general assumption that only single frequency layer, e.g. CSI-RS or SSB frequency layer, can be measured within each gap instance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FF0000"/>
                </a:solidFill>
              </a:rPr>
              <a:t>When per-FR gap is configured, It is a general assumption that only single frequency layer, e.g. CSI-RS or SSB frequency layer, can be measured within each gap instance per FR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FF0000"/>
                </a:solidFill>
              </a:rPr>
              <a:t>For intra-frequency CSI-RS resources:</a:t>
            </a:r>
          </a:p>
          <a:p>
            <a:pPr marL="857250" lvl="2" indent="-457200"/>
            <a:r>
              <a:rPr lang="en-US" altLang="zh-CN" sz="1800" dirty="0">
                <a:solidFill>
                  <a:srgbClr val="FF0000"/>
                </a:solidFill>
              </a:rPr>
              <a:t>If intra-frequency CSI-RS resource is partially overlapped with MG, no measurement within gap is assumed</a:t>
            </a:r>
          </a:p>
          <a:p>
            <a:pPr marL="857250" lvl="2" indent="-457200"/>
            <a:r>
              <a:rPr lang="en-US" altLang="zh-CN" sz="1800" dirty="0">
                <a:solidFill>
                  <a:srgbClr val="FF0000"/>
                </a:solidFill>
              </a:rPr>
              <a:t>If intra-frequency CSI-RS resource is fully overlapped with MG, </a:t>
            </a:r>
            <a:r>
              <a:rPr lang="en-US" sz="1800" dirty="0" err="1">
                <a:solidFill>
                  <a:srgbClr val="FF0000"/>
                </a:solidFill>
              </a:rPr>
              <a:t>CSSF</a:t>
            </a:r>
            <a:r>
              <a:rPr lang="en-US" sz="1800" baseline="-25000" dirty="0" err="1">
                <a:solidFill>
                  <a:srgbClr val="FF0000"/>
                </a:solidFill>
              </a:rPr>
              <a:t>within_gap,i</a:t>
            </a:r>
            <a:r>
              <a:rPr lang="en-US" sz="1800" baseline="-25000" dirty="0">
                <a:solidFill>
                  <a:srgbClr val="FF0000"/>
                </a:solidFill>
              </a:rPr>
              <a:t> </a:t>
            </a:r>
            <a:r>
              <a:rPr lang="en-US" sz="1800" dirty="0">
                <a:solidFill>
                  <a:srgbClr val="FF0000"/>
                </a:solidFill>
              </a:rPr>
              <a:t>applies.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FF0000"/>
                </a:solidFill>
              </a:rPr>
              <a:t>For inter-frequency CSI-RS resources:</a:t>
            </a:r>
          </a:p>
          <a:p>
            <a:pPr marL="857250" lvl="2" indent="-457200"/>
            <a:r>
              <a:rPr lang="en-US" sz="1800" dirty="0" err="1">
                <a:solidFill>
                  <a:srgbClr val="FF0000"/>
                </a:solidFill>
              </a:rPr>
              <a:t>CSSF</a:t>
            </a:r>
            <a:r>
              <a:rPr lang="en-US" sz="1800" baseline="-25000" dirty="0" err="1">
                <a:solidFill>
                  <a:srgbClr val="FF0000"/>
                </a:solidFill>
              </a:rPr>
              <a:t>within_gap,i</a:t>
            </a:r>
            <a:r>
              <a:rPr lang="en-US" sz="1800" baseline="-25000" dirty="0">
                <a:solidFill>
                  <a:srgbClr val="FF0000"/>
                </a:solidFill>
              </a:rPr>
              <a:t> </a:t>
            </a:r>
            <a:r>
              <a:rPr lang="en-US" sz="1800" dirty="0">
                <a:solidFill>
                  <a:srgbClr val="FF0000"/>
                </a:solidFill>
              </a:rPr>
              <a:t>applies.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Note</a:t>
            </a:r>
            <a:r>
              <a:rPr lang="zh-CN" altLang="en-US" sz="2000" dirty="0"/>
              <a:t>：</a:t>
            </a:r>
            <a:r>
              <a:rPr lang="en-US" altLang="zh-CN" sz="2000" dirty="0"/>
              <a:t>Number of SSB layers should include SSB for mobility and that as </a:t>
            </a:r>
            <a:r>
              <a:rPr lang="en-US" altLang="zh-CN" sz="2000" dirty="0" err="1"/>
              <a:t>associatedSSB</a:t>
            </a:r>
            <a:r>
              <a:rPr lang="en-US" altLang="zh-CN" sz="2000" dirty="0"/>
              <a:t> for CSI-RS mobility</a:t>
            </a:r>
            <a:r>
              <a:rPr lang="zh-CN" altLang="en-US" sz="2000" dirty="0"/>
              <a:t>；</a:t>
            </a:r>
          </a:p>
          <a:p>
            <a:pPr marL="857250" lvl="2" indent="-457200"/>
            <a:r>
              <a:rPr lang="en-US" altLang="zh-CN" sz="1800" dirty="0"/>
              <a:t>the </a:t>
            </a:r>
            <a:r>
              <a:rPr lang="en-US" altLang="zh-CN" sz="1800" dirty="0" err="1"/>
              <a:t>ssbfrequency</a:t>
            </a:r>
            <a:r>
              <a:rPr lang="en-US" altLang="zh-CN" sz="1800" dirty="0"/>
              <a:t> is counted only once if the </a:t>
            </a:r>
            <a:r>
              <a:rPr lang="en-US" altLang="zh-CN" sz="1800" dirty="0" err="1"/>
              <a:t>ssbfrequency</a:t>
            </a:r>
            <a:r>
              <a:rPr lang="en-US" altLang="zh-CN" sz="1800" dirty="0"/>
              <a:t> for mobility and associated SSB are the same, or </a:t>
            </a:r>
            <a:r>
              <a:rPr lang="en-US" altLang="zh-CN" sz="1800" dirty="0" err="1"/>
              <a:t>ssbfrequency</a:t>
            </a:r>
            <a:r>
              <a:rPr lang="en-US" altLang="zh-CN" sz="1800" dirty="0"/>
              <a:t> in multiple MOs are the same.  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2-6-3: CSSF within gap</a:t>
            </a:r>
          </a:p>
        </p:txBody>
      </p:sp>
    </p:spTree>
    <p:extLst>
      <p:ext uri="{BB962C8B-B14F-4D97-AF65-F5344CB8AC3E}">
        <p14:creationId xmlns:p14="http://schemas.microsoft.com/office/powerpoint/2010/main" val="1514627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1-1-1: Whether CSI-RS and SSB for mobility configured in the same MO are counted as 2 layers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SSB and CSI-RS for mobility configured in the same MO should be considered as 2 layers. </a:t>
            </a:r>
          </a:p>
          <a:p>
            <a:pPr marL="857250" lvl="2" indent="-457200"/>
            <a:r>
              <a:rPr lang="en-US" altLang="zh-CN" sz="2000" dirty="0">
                <a:solidFill>
                  <a:srgbClr val="FF0000"/>
                </a:solidFill>
              </a:rPr>
              <a:t>FFS the condition to merge SSB and CSI-RS into one frequency layer in future release, if agreed.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0" lvl="1" indent="0">
              <a:buNone/>
            </a:pPr>
            <a:endParaRPr lang="en-US" altLang="zh-CN" sz="2400" dirty="0"/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787063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1-1-2:	Whether multiple MOs can be counted as one frequency layer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</a:rPr>
              <a:t>Only one MO corresponding to one frequency layer is considered in R16 for requirements definition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</a:rPr>
              <a:t>Send LS to RAN1 and RAN2 and ask to increase the number of configurable CSI-RS resources per MO from 96 to 192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130652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1-1-3: How to count SSB frequency layers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Number of SSB layers should include SSB for mobility and that as </a:t>
            </a:r>
            <a:r>
              <a:rPr lang="en-US" altLang="zh-CN" sz="2400" dirty="0" err="1"/>
              <a:t>associatedSSB</a:t>
            </a:r>
            <a:r>
              <a:rPr lang="en-US" altLang="zh-CN" sz="2400" dirty="0"/>
              <a:t> for CSI-RS mobility</a:t>
            </a:r>
            <a:r>
              <a:rPr lang="zh-CN" altLang="en-US" sz="2400" dirty="0"/>
              <a:t>；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the </a:t>
            </a:r>
            <a:r>
              <a:rPr lang="en-US" altLang="zh-CN" sz="2400" dirty="0" err="1"/>
              <a:t>ssbfrequency</a:t>
            </a:r>
            <a:r>
              <a:rPr lang="en-US" altLang="zh-CN" sz="2400" dirty="0"/>
              <a:t> is counted only once if the </a:t>
            </a:r>
            <a:r>
              <a:rPr lang="en-US" altLang="zh-CN" sz="2400" dirty="0" err="1"/>
              <a:t>ssbfrequency</a:t>
            </a:r>
            <a:r>
              <a:rPr lang="en-US" altLang="zh-CN" sz="2400" dirty="0"/>
              <a:t> for mobility and associated SSB are the same, or </a:t>
            </a:r>
            <a:r>
              <a:rPr lang="en-US" altLang="zh-CN" sz="2400" dirty="0" err="1"/>
              <a:t>ssbfrequency</a:t>
            </a:r>
            <a:r>
              <a:rPr lang="en-US" altLang="zh-CN" sz="2400" dirty="0"/>
              <a:t> in multiple MOs are the same.  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699146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UE shall be able to measure at least</a:t>
            </a:r>
          </a:p>
          <a:p>
            <a:pPr marL="857250" lvl="2" indent="-457200"/>
            <a:r>
              <a:rPr lang="en-US" altLang="zh-CN" sz="2000" dirty="0"/>
              <a:t>1 SSB intra-frequency layer and 1 CSI-RS intra-frequency layer per serving cell</a:t>
            </a:r>
          </a:p>
          <a:p>
            <a:pPr marL="857250" lvl="2" indent="-457200"/>
            <a:r>
              <a:rPr lang="en-US" altLang="zh-CN" sz="2000" dirty="0"/>
              <a:t>7 SSB inter-frequency layers </a:t>
            </a:r>
            <a:r>
              <a:rPr lang="en-US" altLang="zh-CN" sz="2000" strike="sngStrike" dirty="0"/>
              <a:t>and 7 CSI-RS inter-frequency layers</a:t>
            </a:r>
          </a:p>
          <a:p>
            <a:pPr marL="857250" lvl="2" indent="-457200"/>
            <a:r>
              <a:rPr lang="en-US" altLang="zh-CN" sz="2000" dirty="0">
                <a:highlight>
                  <a:srgbClr val="FFFF00"/>
                </a:highlight>
              </a:rPr>
              <a:t>8 </a:t>
            </a:r>
            <a:r>
              <a:rPr lang="en-US" altLang="zh-CN" sz="2000" dirty="0"/>
              <a:t>NR inter-frequency layers including SSB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/>
              <a:t>and CSI-RS in total, </a:t>
            </a:r>
          </a:p>
          <a:p>
            <a:pPr marL="857250" lvl="2" indent="-457200"/>
            <a:r>
              <a:rPr lang="en-US" altLang="zh-CN" sz="2000" dirty="0"/>
              <a:t>13 NR inter-frequency and inter-RAT layers in total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1-1-4: Number of frequency layers to be monitored</a:t>
            </a:r>
          </a:p>
        </p:txBody>
      </p:sp>
    </p:spTree>
    <p:extLst>
      <p:ext uri="{BB962C8B-B14F-4D97-AF65-F5344CB8AC3E}">
        <p14:creationId xmlns:p14="http://schemas.microsoft.com/office/powerpoint/2010/main" val="2564055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1-2-1:	Number of cells to be monitored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The cells to be monitored based on CSI-RS can be the same set or a subset of the cells monitored based on SSB.</a:t>
            </a: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40000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1-3-1:	Number of CSI-RS resource/beams to be monitored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The number of CSI-RS resource/beams to be monitored can be at least </a:t>
            </a:r>
            <a:endParaRPr lang="zh-CN" altLang="zh-CN" sz="2400" dirty="0"/>
          </a:p>
          <a:p>
            <a:pPr lvl="1"/>
            <a:r>
              <a:rPr lang="en-GB" altLang="zh-CN" sz="2000" dirty="0"/>
              <a:t>For intra-frequency measurement for FR1: 32</a:t>
            </a:r>
            <a:endParaRPr lang="zh-CN" altLang="zh-CN" sz="2000" dirty="0"/>
          </a:p>
          <a:p>
            <a:pPr lvl="1"/>
            <a:r>
              <a:rPr lang="en-GB" altLang="zh-CN" sz="2000" dirty="0"/>
              <a:t>For intra-frequency measurement for FR2: 32</a:t>
            </a:r>
            <a:endParaRPr lang="zh-CN" altLang="zh-CN" sz="2000" dirty="0"/>
          </a:p>
          <a:p>
            <a:pPr lvl="1"/>
            <a:r>
              <a:rPr lang="en-GB" altLang="zh-CN" sz="2000" dirty="0"/>
              <a:t>For inter-frequency measurement for FR1: 14</a:t>
            </a:r>
            <a:endParaRPr lang="zh-CN" altLang="zh-CN" sz="2000" dirty="0"/>
          </a:p>
          <a:p>
            <a:pPr lvl="1"/>
            <a:r>
              <a:rPr lang="en-GB" altLang="zh-CN" sz="2000" dirty="0"/>
              <a:t>For inter-frequency measurement for FR2: 24</a:t>
            </a:r>
            <a:endParaRPr lang="en-US" altLang="zh-CN" sz="20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366705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1-3-2:	Neighbor cell CSI-RS resource measurement in FR2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/>
              <a:t>For each FR2 band, UE is </a:t>
            </a:r>
            <a:r>
              <a:rPr lang="en-GB" altLang="zh-CN" sz="2400" dirty="0">
                <a:solidFill>
                  <a:srgbClr val="FF0000"/>
                </a:solidFill>
              </a:rPr>
              <a:t>only </a:t>
            </a:r>
            <a:r>
              <a:rPr lang="en-GB" altLang="zh-CN" sz="2400" dirty="0"/>
              <a:t>required to measure</a:t>
            </a:r>
            <a:r>
              <a:rPr lang="en-GB" altLang="zh-CN" sz="2400" dirty="0">
                <a:solidFill>
                  <a:srgbClr val="FF0000"/>
                </a:solidFill>
              </a:rPr>
              <a:t> a single CSI-RS frequency layer per neighbour cell</a:t>
            </a:r>
            <a:r>
              <a:rPr lang="en-GB" altLang="zh-CN" sz="2400" dirty="0"/>
              <a:t>, whose associated SSB should be on the same SSB layer </a:t>
            </a:r>
            <a:r>
              <a:rPr lang="en-GB" altLang="zh-CN" sz="2400" dirty="0">
                <a:solidFill>
                  <a:srgbClr val="FF0000"/>
                </a:solidFill>
              </a:rPr>
              <a:t>for mobility for that neighbour cell. </a:t>
            </a:r>
            <a:r>
              <a:rPr lang="en-GB" altLang="zh-CN" sz="2400" strike="sngStrike" dirty="0"/>
              <a:t>as the one where UE is required to measure neighbour cell SSB</a:t>
            </a:r>
            <a:r>
              <a:rPr lang="en-GB" altLang="zh-CN" sz="2400" dirty="0"/>
              <a:t>.</a:t>
            </a: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366705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1-4-1:	Whether to introduce minimum separation between two slots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/>
              <a:t>With time domain restriction introduced for CSI-RS resource configurations, it is agreed not to introduce UE capability for minimum separation between two slots in Rel-16</a:t>
            </a:r>
          </a:p>
          <a:p>
            <a:pPr lvl="1" hangingPunct="0"/>
            <a:r>
              <a:rPr lang="en-US" altLang="zh-CN" sz="2000" strike="sngStrike" dirty="0">
                <a:solidFill>
                  <a:srgbClr val="FF0000"/>
                </a:solidFill>
              </a:rPr>
              <a:t>It is not a typical configuration that the last CSI-RS symbol in slot n is consecutive with the first CSI-RS symbol in slot n+1.</a:t>
            </a:r>
          </a:p>
          <a:p>
            <a:pPr lvl="1" hangingPunct="0"/>
            <a:r>
              <a:rPr lang="en-US" altLang="zh-CN" sz="2000" dirty="0">
                <a:solidFill>
                  <a:srgbClr val="FF0000"/>
                </a:solidFill>
              </a:rPr>
              <a:t>The measurement requirements apply provided that the maximal number of CSI-RS resources in any duration that equal to the length of a slot is no larger than </a:t>
            </a:r>
            <a:r>
              <a:rPr lang="en-US" altLang="zh-CN" sz="2000" dirty="0" err="1">
                <a:solidFill>
                  <a:srgbClr val="FF0000"/>
                </a:solidFill>
              </a:rPr>
              <a:t>maxNumberCSI</a:t>
            </a:r>
            <a:r>
              <a:rPr lang="en-US" altLang="zh-CN" sz="2000" dirty="0">
                <a:solidFill>
                  <a:srgbClr val="FF0000"/>
                </a:solidFill>
              </a:rPr>
              <a:t>-RS-RRM-RS-SINR</a:t>
            </a:r>
          </a:p>
          <a:p>
            <a:pPr lvl="1" hangingPunct="0"/>
            <a:r>
              <a:rPr lang="en-US" altLang="zh-CN" sz="2000" dirty="0">
                <a:solidFill>
                  <a:srgbClr val="FF0000"/>
                </a:solidFill>
              </a:rPr>
              <a:t>RRM test cases are to be defined with configurations where CSI-RS resources in any two consecutive slots are separated by at least 7 symbols</a:t>
            </a:r>
          </a:p>
          <a:p>
            <a:pPr lvl="1" hangingPunct="0"/>
            <a:endParaRPr lang="en-US" altLang="zh-CN" sz="2000" dirty="0"/>
          </a:p>
          <a:p>
            <a:pPr lvl="1" hangingPunct="0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443613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4802469C-0D52-41DA-90DC-2E5045EE5E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445FCC-1007-4681-AA7D-972E4F7E99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EB2BBC-A178-49B1-99ED-81B47E4069BB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  <ds:schemaRef ds:uri="9b239327-9e80-40e4-b1b7-4394fed77a33"/>
    <ds:schemaRef ds:uri="2f282d3b-eb4a-4b09-b61f-b9593442e286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2709</TotalTime>
  <Words>970</Words>
  <Application>Microsoft Macintosh PowerPoint</Application>
  <PresentationFormat>On-screen Show (4:3)</PresentationFormat>
  <Paragraphs>101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Office 主题</vt:lpstr>
      <vt:lpstr>PowerPoint Presentation</vt:lpstr>
      <vt:lpstr>Issue 1-1-1: Whether CSI-RS and SSB for mobility configured in the same MO are counted as 2 layers</vt:lpstr>
      <vt:lpstr>Issue 1-1-2: Whether multiple MOs can be counted as one frequency layer</vt:lpstr>
      <vt:lpstr>Issue 1-1-3: How to count SSB frequency layers</vt:lpstr>
      <vt:lpstr>Issue 1-1-4: Number of frequency layers to be monitored</vt:lpstr>
      <vt:lpstr>Issue 1-2-1: Number of cells to be monitored</vt:lpstr>
      <vt:lpstr>Issue 1-3-1: Number of CSI-RS resource/beams to be monitored</vt:lpstr>
      <vt:lpstr>Issue 1-3-2: Neighbor cell CSI-RS resource measurement in FR2</vt:lpstr>
      <vt:lpstr>Issue 1-4-1: Whether to introduce minimum separation between two slots</vt:lpstr>
      <vt:lpstr>Issue 2-5-1: New UE capability on the simultaneous reception of CSI-RS and SSB/Data</vt:lpstr>
      <vt:lpstr>Issue 2-6-1: Searcher assumption for CSI-RS based measurement </vt:lpstr>
      <vt:lpstr>Issue 2-6-2: CSSF outside of gap (for intra-frequency CSI-RS based measurement)</vt:lpstr>
      <vt:lpstr>Issue 2-6-3: CSSF within gap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Yang Tang</cp:lastModifiedBy>
  <cp:revision>301</cp:revision>
  <dcterms:created xsi:type="dcterms:W3CDTF">2018-01-09T09:10:37Z</dcterms:created>
  <dcterms:modified xsi:type="dcterms:W3CDTF">2020-08-27T00:29:03Z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D:\Project_3GPP\2020_02_RAN4_94\Pre-meeting Study\Rel-16 HST RRM\R4-200xxxx WF on RRM for NR HST_0304_v1.0_Nokia_CATT_CMCC.pptx</vt:lpwstr>
  </property>
  <property fmtid="{D5CDD505-2E9C-101B-9397-08002B2CF9AE}" pid="4" name="ContentTypeId">
    <vt:lpwstr>0x010100F3E9551B3FDDA24EBF0A209BAAD637CA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1597927634</vt:lpwstr>
  </property>
  <property fmtid="{D5CDD505-2E9C-101B-9397-08002B2CF9AE}" pid="9" name="_2015_ms_pID_725343">
    <vt:lpwstr>(3)4jO7xcOT7aC/6wfGZsubv1OcaGAyIF0QbB0tFNHPvC1VNyRtt/80FAr35ReCXKUzWHVE7Lh4
/ef9QVNGHbMqmFfZhyfy3yPNWxXOTCHsRZnZ+dmB6KhJcct7sNUw2o7/1X2lOMjnl2UjWkXW
Dv54t64XZNDRVSa3u19EuAtXpTA7WI4dyOdb0TGXXqYousJJTtSn5iihNKshAncNqFjp8Lq/
w4pe/lrM8PKLo6Y7YC</vt:lpwstr>
  </property>
  <property fmtid="{D5CDD505-2E9C-101B-9397-08002B2CF9AE}" pid="10" name="_2015_ms_pID_7253431">
    <vt:lpwstr>oByegx5NCv8PM9vuRvhChJMHV0GFM/PIz9wDpQUl21f6lH4rLeRkjT
3/9ZFb9yZKC3CJ3obBUw7tRsrSMLfJa+a1yn0f+nj+1mYjRomyptlIWLuMAVdNtbLCE1vgqP
m/wBEpIcQJZaLKvjNHJeDL3ADmn4Rnia/15db/eVe7eAzZUvgpDukPwWRyXlDXFL8LuqwP4x
Nzx+zE6PlJHbxzA5d7uwhBuB8OMZueEKR+wC</vt:lpwstr>
  </property>
  <property fmtid="{D5CDD505-2E9C-101B-9397-08002B2CF9AE}" pid="11" name="_2015_ms_pID_7253432">
    <vt:lpwstr>pg==</vt:lpwstr>
  </property>
</Properties>
</file>