
<file path=[Content_Types].xml><?xml version="1.0" encoding="utf-8"?>
<Types xmlns="http://schemas.openxmlformats.org/package/2006/content-types">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7"/>
  </p:notesMasterIdLst>
  <p:sldIdLst>
    <p:sldId id="256" r:id="rId2"/>
    <p:sldId id="304" r:id="rId3"/>
    <p:sldId id="291" r:id="rId4"/>
    <p:sldId id="305" r:id="rId5"/>
    <p:sldId id="303" r:id="rId6"/>
  </p:sldIdLst>
  <p:sldSz cx="9144000" cy="6858000" type="screen4x3"/>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561" autoAdjust="0"/>
    <p:restoredTop sz="96066" autoAdjust="0"/>
  </p:normalViewPr>
  <p:slideViewPr>
    <p:cSldViewPr>
      <p:cViewPr varScale="1">
        <p:scale>
          <a:sx n="102" d="100"/>
          <a:sy n="102" d="100"/>
        </p:scale>
        <p:origin x="1086" y="66"/>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notesMaster" Target="notesMasters/notesMaster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182961E-85B7-4CA5-B036-C72F184F1952}" type="datetimeFigureOut">
              <a:rPr kumimoji="1" lang="ja-JP" altLang="en-US" smtClean="0"/>
              <a:pPr/>
              <a:t>2020/8/27</a:t>
            </a:fld>
            <a:endParaRPr kumimoji="1" lang="ja-JP" altLang="en-US"/>
          </a:p>
        </p:txBody>
      </p:sp>
      <p:sp>
        <p:nvSpPr>
          <p:cNvPr id="4" name="スライド イメージ プレースホルダー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29701A4-192C-4257-8815-E3F0C8F3C8D4}" type="slidenum">
              <a:rPr kumimoji="1" lang="ja-JP" altLang="en-US" smtClean="0"/>
              <a:pPr/>
              <a:t>‹#›</a:t>
            </a:fld>
            <a:endParaRPr kumimoji="1" lang="ja-JP" altLang="en-US"/>
          </a:p>
        </p:txBody>
      </p:sp>
    </p:spTree>
    <p:extLst>
      <p:ext uri="{BB962C8B-B14F-4D97-AF65-F5344CB8AC3E}">
        <p14:creationId xmlns:p14="http://schemas.microsoft.com/office/powerpoint/2010/main" val="2336750127"/>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629701A4-192C-4257-8815-E3F0C8F3C8D4}" type="slidenum">
              <a:rPr kumimoji="1" lang="ja-JP" altLang="en-US" smtClean="0"/>
              <a:pPr/>
              <a:t>2</a:t>
            </a:fld>
            <a:endParaRPr kumimoji="1" lang="ja-JP" altLang="en-US"/>
          </a:p>
        </p:txBody>
      </p:sp>
    </p:spTree>
    <p:extLst>
      <p:ext uri="{BB962C8B-B14F-4D97-AF65-F5344CB8AC3E}">
        <p14:creationId xmlns:p14="http://schemas.microsoft.com/office/powerpoint/2010/main" val="391451251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629701A4-192C-4257-8815-E3F0C8F3C8D4}" type="slidenum">
              <a:rPr kumimoji="1" lang="ja-JP" altLang="en-US" smtClean="0"/>
              <a:pPr/>
              <a:t>3</a:t>
            </a:fld>
            <a:endParaRPr kumimoji="1" lang="ja-JP" altLang="en-US"/>
          </a:p>
        </p:txBody>
      </p:sp>
    </p:spTree>
    <p:extLst>
      <p:ext uri="{BB962C8B-B14F-4D97-AF65-F5344CB8AC3E}">
        <p14:creationId xmlns:p14="http://schemas.microsoft.com/office/powerpoint/2010/main" val="61737932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629701A4-192C-4257-8815-E3F0C8F3C8D4}" type="slidenum">
              <a:rPr kumimoji="1" lang="ja-JP" altLang="en-US" smtClean="0"/>
              <a:pPr/>
              <a:t>4</a:t>
            </a:fld>
            <a:endParaRPr kumimoji="1" lang="ja-JP" altLang="en-US"/>
          </a:p>
        </p:txBody>
      </p:sp>
    </p:spTree>
    <p:extLst>
      <p:ext uri="{BB962C8B-B14F-4D97-AF65-F5344CB8AC3E}">
        <p14:creationId xmlns:p14="http://schemas.microsoft.com/office/powerpoint/2010/main" val="67882396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629701A4-192C-4257-8815-E3F0C8F3C8D4}" type="slidenum">
              <a:rPr kumimoji="1" lang="ja-JP" altLang="en-US" smtClean="0"/>
              <a:pPr/>
              <a:t>5</a:t>
            </a:fld>
            <a:endParaRPr kumimoji="1" lang="ja-JP" altLang="en-US"/>
          </a:p>
        </p:txBody>
      </p:sp>
    </p:spTree>
    <p:extLst>
      <p:ext uri="{BB962C8B-B14F-4D97-AF65-F5344CB8AC3E}">
        <p14:creationId xmlns:p14="http://schemas.microsoft.com/office/powerpoint/2010/main" val="162483412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lstStyle/>
          <a:p>
            <a:r>
              <a:rPr kumimoji="1" lang="ja-JP" altLang="en-US"/>
              <a:t>マスタ タイトルの書式設定</a:t>
            </a:r>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kumimoji="1" lang="ja-JP" altLang="en-US"/>
              <a:t>マスタ サブタイトルの書式設定</a:t>
            </a:r>
          </a:p>
        </p:txBody>
      </p:sp>
      <p:sp>
        <p:nvSpPr>
          <p:cNvPr id="4" name="日付プレースホルダ 3"/>
          <p:cNvSpPr>
            <a:spLocks noGrp="1"/>
          </p:cNvSpPr>
          <p:nvPr>
            <p:ph type="dt" sz="half" idx="10"/>
          </p:nvPr>
        </p:nvSpPr>
        <p:spPr/>
        <p:txBody>
          <a:bodyPr/>
          <a:lstStyle/>
          <a:p>
            <a:fld id="{E90ED720-0104-4369-84BC-D37694168613}" type="datetimeFigureOut">
              <a:rPr kumimoji="1" lang="ja-JP" altLang="en-US" smtClean="0"/>
              <a:pPr/>
              <a:t>2020/8/27</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D2D8002D-B5B0-4BAC-B1F6-782DDCCE6D9C}" type="slidenum">
              <a:rPr kumimoji="1" lang="ja-JP" altLang="en-US" smtClean="0"/>
              <a:pPr/>
              <a:t>‹#›</a:t>
            </a:fld>
            <a:endParaRPr kumimoji="1" lang="ja-JP"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 3"/>
          <p:cNvSpPr>
            <a:spLocks noGrp="1"/>
          </p:cNvSpPr>
          <p:nvPr>
            <p:ph type="dt" sz="half" idx="10"/>
          </p:nvPr>
        </p:nvSpPr>
        <p:spPr/>
        <p:txBody>
          <a:bodyPr/>
          <a:lstStyle/>
          <a:p>
            <a:fld id="{E90ED720-0104-4369-84BC-D37694168613}" type="datetimeFigureOut">
              <a:rPr kumimoji="1" lang="ja-JP" altLang="en-US" smtClean="0"/>
              <a:pPr/>
              <a:t>2020/8/27</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D2D8002D-B5B0-4BAC-B1F6-782DDCCE6D9C}" type="slidenum">
              <a:rPr kumimoji="1" lang="ja-JP" altLang="en-US" smtClean="0"/>
              <a:pPr/>
              <a:t>‹#›</a:t>
            </a:fld>
            <a:endParaRPr kumimoji="1" lang="ja-JP"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38"/>
            <a:ext cx="2057400" cy="5851525"/>
          </a:xfrm>
        </p:spPr>
        <p:txBody>
          <a:bodyPr vert="eaVert"/>
          <a:lstStyle/>
          <a:p>
            <a:r>
              <a:rPr kumimoji="1" lang="ja-JP" altLang="en-US"/>
              <a:t>マスタ タイトルの書式設定</a:t>
            </a:r>
          </a:p>
        </p:txBody>
      </p:sp>
      <p:sp>
        <p:nvSpPr>
          <p:cNvPr id="3" name="縦書きテキスト プレースホルダ 2"/>
          <p:cNvSpPr>
            <a:spLocks noGrp="1"/>
          </p:cNvSpPr>
          <p:nvPr>
            <p:ph type="body" orient="vert" idx="1"/>
          </p:nvPr>
        </p:nvSpPr>
        <p:spPr>
          <a:xfrm>
            <a:off x="457200" y="274638"/>
            <a:ext cx="6019800" cy="5851525"/>
          </a:xfrm>
        </p:spPr>
        <p:txBody>
          <a:bodyPr vert="eaVert"/>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 3"/>
          <p:cNvSpPr>
            <a:spLocks noGrp="1"/>
          </p:cNvSpPr>
          <p:nvPr>
            <p:ph type="dt" sz="half" idx="10"/>
          </p:nvPr>
        </p:nvSpPr>
        <p:spPr/>
        <p:txBody>
          <a:bodyPr/>
          <a:lstStyle/>
          <a:p>
            <a:fld id="{E90ED720-0104-4369-84BC-D37694168613}" type="datetimeFigureOut">
              <a:rPr kumimoji="1" lang="ja-JP" altLang="en-US" smtClean="0"/>
              <a:pPr/>
              <a:t>2020/8/27</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D2D8002D-B5B0-4BAC-B1F6-782DDCCE6D9C}" type="slidenum">
              <a:rPr kumimoji="1" lang="ja-JP" altLang="en-US" smtClean="0"/>
              <a:pPr/>
              <a:t>‹#›</a:t>
            </a:fld>
            <a:endParaRPr kumimoji="1" lang="ja-JP"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 タイトルの書式設定</a:t>
            </a:r>
          </a:p>
        </p:txBody>
      </p:sp>
      <p:sp>
        <p:nvSpPr>
          <p:cNvPr id="3" name="コンテンツ プレースホルダ 2"/>
          <p:cNvSpPr>
            <a:spLocks noGrp="1"/>
          </p:cNvSpPr>
          <p:nvPr>
            <p:ph idx="1"/>
          </p:nvPr>
        </p:nvSpPr>
        <p:spPr/>
        <p:txBody>
          <a:body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 3"/>
          <p:cNvSpPr>
            <a:spLocks noGrp="1"/>
          </p:cNvSpPr>
          <p:nvPr>
            <p:ph type="dt" sz="half" idx="10"/>
          </p:nvPr>
        </p:nvSpPr>
        <p:spPr/>
        <p:txBody>
          <a:bodyPr/>
          <a:lstStyle/>
          <a:p>
            <a:fld id="{E90ED720-0104-4369-84BC-D37694168613}" type="datetimeFigureOut">
              <a:rPr kumimoji="1" lang="ja-JP" altLang="en-US" smtClean="0"/>
              <a:pPr/>
              <a:t>2020/8/27</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D2D8002D-B5B0-4BAC-B1F6-782DDCCE6D9C}" type="slidenum">
              <a:rPr kumimoji="1" lang="ja-JP" altLang="en-US" smtClean="0"/>
              <a:pPr/>
              <a:t>‹#›</a:t>
            </a:fld>
            <a:endParaRPr kumimoji="1" lang="ja-JP"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r>
              <a:rPr kumimoji="1" lang="ja-JP" altLang="en-US"/>
              <a:t>マスタ タイトルの書式設定</a:t>
            </a:r>
          </a:p>
        </p:txBody>
      </p:sp>
      <p:sp>
        <p:nvSpPr>
          <p:cNvPr id="3" name="テキスト プレースホルダ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kumimoji="1" lang="ja-JP" altLang="en-US"/>
              <a:t>マスタ テキストの書式設定</a:t>
            </a:r>
          </a:p>
        </p:txBody>
      </p:sp>
      <p:sp>
        <p:nvSpPr>
          <p:cNvPr id="4" name="日付プレースホルダ 3"/>
          <p:cNvSpPr>
            <a:spLocks noGrp="1"/>
          </p:cNvSpPr>
          <p:nvPr>
            <p:ph type="dt" sz="half" idx="10"/>
          </p:nvPr>
        </p:nvSpPr>
        <p:spPr/>
        <p:txBody>
          <a:bodyPr/>
          <a:lstStyle/>
          <a:p>
            <a:fld id="{E90ED720-0104-4369-84BC-D37694168613}" type="datetimeFigureOut">
              <a:rPr kumimoji="1" lang="ja-JP" altLang="en-US" smtClean="0"/>
              <a:pPr/>
              <a:t>2020/8/27</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D2D8002D-B5B0-4BAC-B1F6-782DDCCE6D9C}" type="slidenum">
              <a:rPr kumimoji="1" lang="ja-JP" altLang="en-US" smtClean="0"/>
              <a:pPr/>
              <a:t>‹#›</a:t>
            </a:fld>
            <a:endParaRPr kumimoji="1" lang="ja-JP"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 タイトルの書式設定</a:t>
            </a:r>
          </a:p>
        </p:txBody>
      </p:sp>
      <p:sp>
        <p:nvSpPr>
          <p:cNvPr id="3" name="コンテンツ プレースホルダ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コンテンツ プレースホルダ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日付プレースホルダ 4"/>
          <p:cNvSpPr>
            <a:spLocks noGrp="1"/>
          </p:cNvSpPr>
          <p:nvPr>
            <p:ph type="dt" sz="half" idx="10"/>
          </p:nvPr>
        </p:nvSpPr>
        <p:spPr/>
        <p:txBody>
          <a:bodyPr/>
          <a:lstStyle/>
          <a:p>
            <a:fld id="{E90ED720-0104-4369-84BC-D37694168613}" type="datetimeFigureOut">
              <a:rPr kumimoji="1" lang="ja-JP" altLang="en-US" smtClean="0"/>
              <a:pPr/>
              <a:t>2020/8/27</a:t>
            </a:fld>
            <a:endParaRPr kumimoji="1" lang="ja-JP" altLang="en-US"/>
          </a:p>
        </p:txBody>
      </p:sp>
      <p:sp>
        <p:nvSpPr>
          <p:cNvPr id="6" name="フッター プレースホルダ 5"/>
          <p:cNvSpPr>
            <a:spLocks noGrp="1"/>
          </p:cNvSpPr>
          <p:nvPr>
            <p:ph type="ftr" sz="quarter" idx="11"/>
          </p:nvPr>
        </p:nvSpPr>
        <p:spPr/>
        <p:txBody>
          <a:bodyPr/>
          <a:lstStyle/>
          <a:p>
            <a:endParaRPr kumimoji="1" lang="ja-JP" altLang="en-US"/>
          </a:p>
        </p:txBody>
      </p:sp>
      <p:sp>
        <p:nvSpPr>
          <p:cNvPr id="7" name="スライド番号プレースホルダ 6"/>
          <p:cNvSpPr>
            <a:spLocks noGrp="1"/>
          </p:cNvSpPr>
          <p:nvPr>
            <p:ph type="sldNum" sz="quarter" idx="12"/>
          </p:nvPr>
        </p:nvSpPr>
        <p:spPr/>
        <p:txBody>
          <a:bodyPr/>
          <a:lstStyle/>
          <a:p>
            <a:fld id="{D2D8002D-B5B0-4BAC-B1F6-782DDCCE6D9C}" type="slidenum">
              <a:rPr kumimoji="1" lang="ja-JP" altLang="en-US" smtClean="0"/>
              <a:pPr/>
              <a:t>‹#›</a:t>
            </a:fld>
            <a:endParaRPr kumimoji="1" lang="ja-JP"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kumimoji="1" lang="ja-JP" altLang="en-US"/>
              <a:t>マスタ タイトルの書式設定</a:t>
            </a:r>
          </a:p>
        </p:txBody>
      </p:sp>
      <p:sp>
        <p:nvSpPr>
          <p:cNvPr id="3" name="テキスト プレースホルダ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 テキストの書式設定</a:t>
            </a:r>
          </a:p>
        </p:txBody>
      </p:sp>
      <p:sp>
        <p:nvSpPr>
          <p:cNvPr id="4" name="コンテンツ プレースホルダ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テキスト プレースホルダ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 テキストの書式設定</a:t>
            </a:r>
          </a:p>
        </p:txBody>
      </p:sp>
      <p:sp>
        <p:nvSpPr>
          <p:cNvPr id="6" name="コンテンツ プレースホルダ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7" name="日付プレースホルダ 6"/>
          <p:cNvSpPr>
            <a:spLocks noGrp="1"/>
          </p:cNvSpPr>
          <p:nvPr>
            <p:ph type="dt" sz="half" idx="10"/>
          </p:nvPr>
        </p:nvSpPr>
        <p:spPr/>
        <p:txBody>
          <a:bodyPr/>
          <a:lstStyle/>
          <a:p>
            <a:fld id="{E90ED720-0104-4369-84BC-D37694168613}" type="datetimeFigureOut">
              <a:rPr kumimoji="1" lang="ja-JP" altLang="en-US" smtClean="0"/>
              <a:pPr/>
              <a:t>2020/8/27</a:t>
            </a:fld>
            <a:endParaRPr kumimoji="1" lang="ja-JP" altLang="en-US"/>
          </a:p>
        </p:txBody>
      </p:sp>
      <p:sp>
        <p:nvSpPr>
          <p:cNvPr id="8" name="フッター プレースホルダ 7"/>
          <p:cNvSpPr>
            <a:spLocks noGrp="1"/>
          </p:cNvSpPr>
          <p:nvPr>
            <p:ph type="ftr" sz="quarter" idx="11"/>
          </p:nvPr>
        </p:nvSpPr>
        <p:spPr/>
        <p:txBody>
          <a:bodyPr/>
          <a:lstStyle/>
          <a:p>
            <a:endParaRPr kumimoji="1" lang="ja-JP" altLang="en-US"/>
          </a:p>
        </p:txBody>
      </p:sp>
      <p:sp>
        <p:nvSpPr>
          <p:cNvPr id="9" name="スライド番号プレースホルダ 8"/>
          <p:cNvSpPr>
            <a:spLocks noGrp="1"/>
          </p:cNvSpPr>
          <p:nvPr>
            <p:ph type="sldNum" sz="quarter" idx="12"/>
          </p:nvPr>
        </p:nvSpPr>
        <p:spPr/>
        <p:txBody>
          <a:bodyPr/>
          <a:lstStyle/>
          <a:p>
            <a:fld id="{D2D8002D-B5B0-4BAC-B1F6-782DDCCE6D9C}" type="slidenum">
              <a:rPr kumimoji="1" lang="ja-JP" altLang="en-US" smtClean="0"/>
              <a:pPr/>
              <a:t>‹#›</a:t>
            </a:fld>
            <a:endParaRPr kumimoji="1" lang="ja-JP"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 タイトルの書式設定</a:t>
            </a:r>
          </a:p>
        </p:txBody>
      </p:sp>
      <p:sp>
        <p:nvSpPr>
          <p:cNvPr id="3" name="日付プレースホルダ 2"/>
          <p:cNvSpPr>
            <a:spLocks noGrp="1"/>
          </p:cNvSpPr>
          <p:nvPr>
            <p:ph type="dt" sz="half" idx="10"/>
          </p:nvPr>
        </p:nvSpPr>
        <p:spPr/>
        <p:txBody>
          <a:bodyPr/>
          <a:lstStyle/>
          <a:p>
            <a:fld id="{E90ED720-0104-4369-84BC-D37694168613}" type="datetimeFigureOut">
              <a:rPr kumimoji="1" lang="ja-JP" altLang="en-US" smtClean="0"/>
              <a:pPr/>
              <a:t>2020/8/27</a:t>
            </a:fld>
            <a:endParaRPr kumimoji="1" lang="ja-JP" altLang="en-US"/>
          </a:p>
        </p:txBody>
      </p:sp>
      <p:sp>
        <p:nvSpPr>
          <p:cNvPr id="4" name="フッター プレースホルダ 3"/>
          <p:cNvSpPr>
            <a:spLocks noGrp="1"/>
          </p:cNvSpPr>
          <p:nvPr>
            <p:ph type="ftr" sz="quarter" idx="11"/>
          </p:nvPr>
        </p:nvSpPr>
        <p:spPr/>
        <p:txBody>
          <a:bodyPr/>
          <a:lstStyle/>
          <a:p>
            <a:endParaRPr kumimoji="1" lang="ja-JP" altLang="en-US"/>
          </a:p>
        </p:txBody>
      </p:sp>
      <p:sp>
        <p:nvSpPr>
          <p:cNvPr id="5" name="スライド番号プレースホルダ 4"/>
          <p:cNvSpPr>
            <a:spLocks noGrp="1"/>
          </p:cNvSpPr>
          <p:nvPr>
            <p:ph type="sldNum" sz="quarter" idx="12"/>
          </p:nvPr>
        </p:nvSpPr>
        <p:spPr/>
        <p:txBody>
          <a:bodyPr/>
          <a:lstStyle/>
          <a:p>
            <a:fld id="{D2D8002D-B5B0-4BAC-B1F6-782DDCCE6D9C}" type="slidenum">
              <a:rPr kumimoji="1" lang="ja-JP" altLang="en-US" smtClean="0"/>
              <a:pPr/>
              <a:t>‹#›</a:t>
            </a:fld>
            <a:endParaRPr kumimoji="1" lang="ja-JP"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1"/>
          <p:cNvSpPr>
            <a:spLocks noGrp="1"/>
          </p:cNvSpPr>
          <p:nvPr>
            <p:ph type="dt" sz="half" idx="10"/>
          </p:nvPr>
        </p:nvSpPr>
        <p:spPr/>
        <p:txBody>
          <a:bodyPr/>
          <a:lstStyle/>
          <a:p>
            <a:fld id="{E90ED720-0104-4369-84BC-D37694168613}" type="datetimeFigureOut">
              <a:rPr kumimoji="1" lang="ja-JP" altLang="en-US" smtClean="0"/>
              <a:pPr/>
              <a:t>2020/8/27</a:t>
            </a:fld>
            <a:endParaRPr kumimoji="1" lang="ja-JP" altLang="en-US"/>
          </a:p>
        </p:txBody>
      </p:sp>
      <p:sp>
        <p:nvSpPr>
          <p:cNvPr id="3" name="フッター プレースホルダ 2"/>
          <p:cNvSpPr>
            <a:spLocks noGrp="1"/>
          </p:cNvSpPr>
          <p:nvPr>
            <p:ph type="ftr" sz="quarter" idx="11"/>
          </p:nvPr>
        </p:nvSpPr>
        <p:spPr/>
        <p:txBody>
          <a:bodyPr/>
          <a:lstStyle/>
          <a:p>
            <a:endParaRPr kumimoji="1" lang="ja-JP" altLang="en-US"/>
          </a:p>
        </p:txBody>
      </p:sp>
      <p:sp>
        <p:nvSpPr>
          <p:cNvPr id="4" name="スライド番号プレースホルダ 3"/>
          <p:cNvSpPr>
            <a:spLocks noGrp="1"/>
          </p:cNvSpPr>
          <p:nvPr>
            <p:ph type="sldNum" sz="quarter" idx="12"/>
          </p:nvPr>
        </p:nvSpPr>
        <p:spPr/>
        <p:txBody>
          <a:bodyPr/>
          <a:lstStyle/>
          <a:p>
            <a:fld id="{D2D8002D-B5B0-4BAC-B1F6-782DDCCE6D9C}" type="slidenum">
              <a:rPr kumimoji="1" lang="ja-JP" altLang="en-US" smtClean="0"/>
              <a:pPr/>
              <a:t>‹#›</a:t>
            </a:fld>
            <a:endParaRPr kumimoji="1" lang="ja-JP"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r>
              <a:rPr kumimoji="1" lang="ja-JP" altLang="en-US"/>
              <a:t>マスタ タイトルの書式設定</a:t>
            </a:r>
          </a:p>
        </p:txBody>
      </p:sp>
      <p:sp>
        <p:nvSpPr>
          <p:cNvPr id="3" name="コンテンツ プレースホルダ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テキスト プレースホルダ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a:t>マスタ テキストの書式設定</a:t>
            </a:r>
          </a:p>
        </p:txBody>
      </p:sp>
      <p:sp>
        <p:nvSpPr>
          <p:cNvPr id="5" name="日付プレースホルダ 4"/>
          <p:cNvSpPr>
            <a:spLocks noGrp="1"/>
          </p:cNvSpPr>
          <p:nvPr>
            <p:ph type="dt" sz="half" idx="10"/>
          </p:nvPr>
        </p:nvSpPr>
        <p:spPr/>
        <p:txBody>
          <a:bodyPr/>
          <a:lstStyle/>
          <a:p>
            <a:fld id="{E90ED720-0104-4369-84BC-D37694168613}" type="datetimeFigureOut">
              <a:rPr kumimoji="1" lang="ja-JP" altLang="en-US" smtClean="0"/>
              <a:pPr/>
              <a:t>2020/8/27</a:t>
            </a:fld>
            <a:endParaRPr kumimoji="1" lang="ja-JP" altLang="en-US"/>
          </a:p>
        </p:txBody>
      </p:sp>
      <p:sp>
        <p:nvSpPr>
          <p:cNvPr id="6" name="フッター プレースホルダ 5"/>
          <p:cNvSpPr>
            <a:spLocks noGrp="1"/>
          </p:cNvSpPr>
          <p:nvPr>
            <p:ph type="ftr" sz="quarter" idx="11"/>
          </p:nvPr>
        </p:nvSpPr>
        <p:spPr/>
        <p:txBody>
          <a:bodyPr/>
          <a:lstStyle/>
          <a:p>
            <a:endParaRPr kumimoji="1" lang="ja-JP" altLang="en-US"/>
          </a:p>
        </p:txBody>
      </p:sp>
      <p:sp>
        <p:nvSpPr>
          <p:cNvPr id="7" name="スライド番号プレースホルダ 6"/>
          <p:cNvSpPr>
            <a:spLocks noGrp="1"/>
          </p:cNvSpPr>
          <p:nvPr>
            <p:ph type="sldNum" sz="quarter" idx="12"/>
          </p:nvPr>
        </p:nvSpPr>
        <p:spPr/>
        <p:txBody>
          <a:bodyPr/>
          <a:lstStyle/>
          <a:p>
            <a:fld id="{D2D8002D-B5B0-4BAC-B1F6-782DDCCE6D9C}" type="slidenum">
              <a:rPr kumimoji="1" lang="ja-JP" altLang="en-US" smtClean="0"/>
              <a:pPr/>
              <a:t>‹#›</a:t>
            </a:fld>
            <a:endParaRPr kumimoji="1" lang="ja-JP"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r>
              <a:rPr kumimoji="1" lang="ja-JP" altLang="en-US"/>
              <a:t>マスタ タイトルの書式設定</a:t>
            </a:r>
          </a:p>
        </p:txBody>
      </p:sp>
      <p:sp>
        <p:nvSpPr>
          <p:cNvPr id="3" name="図プレースホルダ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ja-JP" altLang="en-US"/>
          </a:p>
        </p:txBody>
      </p:sp>
      <p:sp>
        <p:nvSpPr>
          <p:cNvPr id="4" name="テキスト プレースホルダ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a:t>マスタ テキストの書式設定</a:t>
            </a:r>
          </a:p>
        </p:txBody>
      </p:sp>
      <p:sp>
        <p:nvSpPr>
          <p:cNvPr id="5" name="日付プレースホルダ 4"/>
          <p:cNvSpPr>
            <a:spLocks noGrp="1"/>
          </p:cNvSpPr>
          <p:nvPr>
            <p:ph type="dt" sz="half" idx="10"/>
          </p:nvPr>
        </p:nvSpPr>
        <p:spPr/>
        <p:txBody>
          <a:bodyPr/>
          <a:lstStyle/>
          <a:p>
            <a:fld id="{E90ED720-0104-4369-84BC-D37694168613}" type="datetimeFigureOut">
              <a:rPr kumimoji="1" lang="ja-JP" altLang="en-US" smtClean="0"/>
              <a:pPr/>
              <a:t>2020/8/27</a:t>
            </a:fld>
            <a:endParaRPr kumimoji="1" lang="ja-JP" altLang="en-US"/>
          </a:p>
        </p:txBody>
      </p:sp>
      <p:sp>
        <p:nvSpPr>
          <p:cNvPr id="6" name="フッター プレースホルダ 5"/>
          <p:cNvSpPr>
            <a:spLocks noGrp="1"/>
          </p:cNvSpPr>
          <p:nvPr>
            <p:ph type="ftr" sz="quarter" idx="11"/>
          </p:nvPr>
        </p:nvSpPr>
        <p:spPr/>
        <p:txBody>
          <a:bodyPr/>
          <a:lstStyle/>
          <a:p>
            <a:endParaRPr kumimoji="1" lang="ja-JP" altLang="en-US"/>
          </a:p>
        </p:txBody>
      </p:sp>
      <p:sp>
        <p:nvSpPr>
          <p:cNvPr id="7" name="スライド番号プレースホルダ 6"/>
          <p:cNvSpPr>
            <a:spLocks noGrp="1"/>
          </p:cNvSpPr>
          <p:nvPr>
            <p:ph type="sldNum" sz="quarter" idx="12"/>
          </p:nvPr>
        </p:nvSpPr>
        <p:spPr/>
        <p:txBody>
          <a:bodyPr/>
          <a:lstStyle/>
          <a:p>
            <a:fld id="{D2D8002D-B5B0-4BAC-B1F6-782DDCCE6D9C}" type="slidenum">
              <a:rPr kumimoji="1" lang="ja-JP" altLang="en-US" smtClean="0"/>
              <a:pPr/>
              <a:t>‹#›</a:t>
            </a:fld>
            <a:endParaRPr kumimoji="1" lang="ja-JP"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kumimoji="1" lang="ja-JP" altLang="en-US"/>
              <a:t>マスタ タイトルの書式設定</a:t>
            </a:r>
          </a:p>
        </p:txBody>
      </p:sp>
      <p:sp>
        <p:nvSpPr>
          <p:cNvPr id="3" name="テキスト プレースホルダ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90ED720-0104-4369-84BC-D37694168613}" type="datetimeFigureOut">
              <a:rPr kumimoji="1" lang="ja-JP" altLang="en-US" smtClean="0"/>
              <a:pPr/>
              <a:t>2020/8/27</a:t>
            </a:fld>
            <a:endParaRPr kumimoji="1" lang="ja-JP" altLang="en-US"/>
          </a:p>
        </p:txBody>
      </p:sp>
      <p:sp>
        <p:nvSpPr>
          <p:cNvPr id="5" name="フッター プレースホルダ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ja-JP" altLang="en-US"/>
          </a:p>
        </p:txBody>
      </p:sp>
      <p:sp>
        <p:nvSpPr>
          <p:cNvPr id="6" name="スライド番号プレースホルダ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2D8002D-B5B0-4BAC-B1F6-782DDCCE6D9C}" type="slidenum">
              <a:rPr kumimoji="1" lang="ja-JP" altLang="en-US" smtClean="0"/>
              <a:pPr/>
              <a:t>‹#›</a:t>
            </a:fld>
            <a:endParaRPr kumimoji="1"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kumimoji="1"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kumimoji="1"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kumimoji="1"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kumimoji="1"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p:txBody>
          <a:bodyPr>
            <a:normAutofit/>
          </a:bodyPr>
          <a:lstStyle/>
          <a:p>
            <a:r>
              <a:rPr lang="en-US" sz="4000" b="1" dirty="0"/>
              <a:t>Way forward on </a:t>
            </a:r>
            <a:r>
              <a:rPr lang="en-GB" altLang="zh-CN" sz="4000" b="1" dirty="0"/>
              <a:t>FR2 inter-band CA </a:t>
            </a:r>
            <a:r>
              <a:rPr lang="en-US" altLang="zh-CN" sz="4000" b="1" dirty="0"/>
              <a:t>RRM </a:t>
            </a:r>
            <a:r>
              <a:rPr lang="en-GB" altLang="zh-CN" sz="4000" b="1" dirty="0"/>
              <a:t>requirement</a:t>
            </a:r>
            <a:r>
              <a:rPr lang="en-US" altLang="zh-CN" sz="4000" b="1" dirty="0"/>
              <a:t>s</a:t>
            </a:r>
            <a:endParaRPr kumimoji="1" lang="ja-JP" altLang="en-US" sz="4000" dirty="0"/>
          </a:p>
        </p:txBody>
      </p:sp>
      <p:sp>
        <p:nvSpPr>
          <p:cNvPr id="3" name="サブタイトル 2"/>
          <p:cNvSpPr>
            <a:spLocks noGrp="1"/>
          </p:cNvSpPr>
          <p:nvPr>
            <p:ph type="subTitle" idx="1"/>
          </p:nvPr>
        </p:nvSpPr>
        <p:spPr/>
        <p:txBody>
          <a:bodyPr/>
          <a:lstStyle/>
          <a:p>
            <a:r>
              <a:rPr lang="en-US" altLang="ja-JP" dirty="0">
                <a:solidFill>
                  <a:schemeClr val="tx1"/>
                </a:solidFill>
              </a:rPr>
              <a:t>Huawei, HiSilicon</a:t>
            </a:r>
          </a:p>
        </p:txBody>
      </p:sp>
      <p:sp>
        <p:nvSpPr>
          <p:cNvPr id="4" name="テキスト ボックス 3"/>
          <p:cNvSpPr txBox="1"/>
          <p:nvPr/>
        </p:nvSpPr>
        <p:spPr>
          <a:xfrm>
            <a:off x="107504" y="188639"/>
            <a:ext cx="4021935" cy="923330"/>
          </a:xfrm>
          <a:prstGeom prst="rect">
            <a:avLst/>
          </a:prstGeom>
          <a:noFill/>
        </p:spPr>
        <p:txBody>
          <a:bodyPr wrap="none" rtlCol="0">
            <a:spAutoFit/>
          </a:bodyPr>
          <a:lstStyle/>
          <a:p>
            <a:r>
              <a:rPr lang="en-GB" b="1" dirty="0"/>
              <a:t>3GPP TSG-RAN4 Meeting #96-e 	</a:t>
            </a:r>
          </a:p>
          <a:p>
            <a:r>
              <a:rPr lang="en-US" altLang="zh-CN" b="1" dirty="0"/>
              <a:t>Online, 17</a:t>
            </a:r>
            <a:r>
              <a:rPr lang="en-US" altLang="zh-CN" b="1" baseline="30000" dirty="0"/>
              <a:t>th</a:t>
            </a:r>
            <a:r>
              <a:rPr lang="en-US" altLang="zh-CN" b="1" dirty="0"/>
              <a:t>– 28</a:t>
            </a:r>
            <a:r>
              <a:rPr lang="en-US" altLang="zh-CN" b="1" baseline="30000" dirty="0"/>
              <a:t>th</a:t>
            </a:r>
            <a:r>
              <a:rPr lang="en-US" altLang="zh-CN" b="1" dirty="0"/>
              <a:t> August, 2020</a:t>
            </a:r>
          </a:p>
          <a:p>
            <a:r>
              <a:rPr lang="en-US" altLang="zh-CN" b="1" dirty="0"/>
              <a:t>Agenda: 7.13.1.5</a:t>
            </a:r>
          </a:p>
        </p:txBody>
      </p:sp>
      <p:sp>
        <p:nvSpPr>
          <p:cNvPr id="5" name="正方形/長方形 4"/>
          <p:cNvSpPr/>
          <p:nvPr/>
        </p:nvSpPr>
        <p:spPr>
          <a:xfrm>
            <a:off x="5868144" y="188639"/>
            <a:ext cx="3067372" cy="369332"/>
          </a:xfrm>
          <a:prstGeom prst="rect">
            <a:avLst/>
          </a:prstGeom>
        </p:spPr>
        <p:txBody>
          <a:bodyPr wrap="square">
            <a:spAutoFit/>
          </a:bodyPr>
          <a:lstStyle/>
          <a:p>
            <a:pPr algn="r"/>
            <a:r>
              <a:rPr lang="en-US" altLang="zh-CN" b="1" dirty="0"/>
              <a:t>R4-2012161</a:t>
            </a:r>
            <a:endParaRPr lang="en-US" altLang="ja-JP" b="1" dirty="0"/>
          </a:p>
        </p:txBody>
      </p:sp>
    </p:spTree>
    <p:extLst>
      <p:ext uri="{BB962C8B-B14F-4D97-AF65-F5344CB8AC3E}">
        <p14:creationId xmlns:p14="http://schemas.microsoft.com/office/powerpoint/2010/main" val="288541022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14"/>
          <p:cNvSpPr/>
          <p:nvPr/>
        </p:nvSpPr>
        <p:spPr>
          <a:xfrm>
            <a:off x="359532" y="1052736"/>
            <a:ext cx="8532948" cy="738664"/>
          </a:xfrm>
          <a:prstGeom prst="rect">
            <a:avLst/>
          </a:prstGeom>
        </p:spPr>
        <p:txBody>
          <a:bodyPr wrap="square">
            <a:spAutoFit/>
          </a:bodyPr>
          <a:lstStyle/>
          <a:p>
            <a:pPr marL="342900" indent="-342900">
              <a:buFont typeface="Arial" panose="020B0604020202020204" pitchFamily="34" charset="0"/>
              <a:buChar char="•"/>
            </a:pPr>
            <a:r>
              <a:rPr lang="en-US" altLang="zh-CN" sz="2400" dirty="0"/>
              <a:t>No CBM-specific RRM requirements will be specified in Rel-16.</a:t>
            </a:r>
          </a:p>
          <a:p>
            <a:pPr lvl="1"/>
            <a:endParaRPr lang="en-US" dirty="0"/>
          </a:p>
        </p:txBody>
      </p:sp>
      <p:sp>
        <p:nvSpPr>
          <p:cNvPr id="7" name="Title 1"/>
          <p:cNvSpPr txBox="1">
            <a:spLocks/>
          </p:cNvSpPr>
          <p:nvPr/>
        </p:nvSpPr>
        <p:spPr>
          <a:xfrm>
            <a:off x="0" y="-27384"/>
            <a:ext cx="8892480" cy="1143000"/>
          </a:xfrm>
          <a:prstGeom prst="rect">
            <a:avLst/>
          </a:prstGeom>
        </p:spPr>
        <p:txBody>
          <a:bodyPr vert="horz" lIns="91440" tIns="45720" rIns="91440" bIns="45720" rtlCol="0" anchor="ctr">
            <a:noAutofit/>
          </a:bodyPr>
          <a:lstStyle>
            <a:lvl1pPr algn="ctr" defTabSz="914400" rtl="0" eaLnBrk="1" latinLnBrk="0" hangingPunct="1">
              <a:spcBef>
                <a:spcPct val="0"/>
              </a:spcBef>
              <a:buNone/>
              <a:defRPr kumimoji="1" sz="4400" kern="1200">
                <a:solidFill>
                  <a:schemeClr val="tx1"/>
                </a:solidFill>
                <a:latin typeface="+mj-lt"/>
                <a:ea typeface="+mj-ea"/>
                <a:cs typeface="+mj-cs"/>
              </a:defRPr>
            </a:lvl1pPr>
          </a:lstStyle>
          <a:p>
            <a:r>
              <a:rPr lang="en-US" sz="2800" b="1" dirty="0"/>
              <a:t>Agreements on FR2 inter-band CA requirements with CBM</a:t>
            </a:r>
          </a:p>
        </p:txBody>
      </p:sp>
    </p:spTree>
    <p:extLst>
      <p:ext uri="{BB962C8B-B14F-4D97-AF65-F5344CB8AC3E}">
        <p14:creationId xmlns:p14="http://schemas.microsoft.com/office/powerpoint/2010/main" val="18449261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71400"/>
            <a:ext cx="8892480" cy="1143000"/>
          </a:xfrm>
        </p:spPr>
        <p:txBody>
          <a:bodyPr>
            <a:noAutofit/>
          </a:bodyPr>
          <a:lstStyle/>
          <a:p>
            <a:r>
              <a:rPr lang="en-US" sz="2800" b="1" dirty="0"/>
              <a:t>Agreement on </a:t>
            </a:r>
            <a:r>
              <a:rPr lang="en-US" altLang="zh-CN" sz="2800" b="1" dirty="0"/>
              <a:t>FR2 inter-band CA requirements with IBM</a:t>
            </a:r>
            <a:endParaRPr lang="en-US" sz="2800" b="1" dirty="0"/>
          </a:p>
        </p:txBody>
      </p:sp>
      <p:sp>
        <p:nvSpPr>
          <p:cNvPr id="15" name="Rectangle 14"/>
          <p:cNvSpPr/>
          <p:nvPr/>
        </p:nvSpPr>
        <p:spPr>
          <a:xfrm>
            <a:off x="179512" y="692696"/>
            <a:ext cx="8856984" cy="4462760"/>
          </a:xfrm>
          <a:prstGeom prst="rect">
            <a:avLst/>
          </a:prstGeom>
        </p:spPr>
        <p:txBody>
          <a:bodyPr wrap="square">
            <a:spAutoFit/>
          </a:bodyPr>
          <a:lstStyle/>
          <a:p>
            <a:r>
              <a:rPr lang="en-US" altLang="zh-CN" sz="2000" dirty="0"/>
              <a:t>Assumption for IBM UE in Rel-16:</a:t>
            </a:r>
          </a:p>
          <a:p>
            <a:pPr marL="742950" lvl="2" indent="-285750" fontAlgn="base" hangingPunct="0">
              <a:spcBef>
                <a:spcPct val="0"/>
              </a:spcBef>
              <a:spcAft>
                <a:spcPct val="0"/>
              </a:spcAft>
              <a:buFont typeface="Arial" panose="020B0604020202020204" pitchFamily="34" charset="0"/>
              <a:buChar char="•"/>
            </a:pPr>
            <a:r>
              <a:rPr lang="en-US" altLang="zh-CN" dirty="0"/>
              <a:t>Assumption of deployment and band pair for IBM UE should follow the RF session conclusions, and no restriction on deployment and band pair shall be assumed in RRM requirement right now unless RF session concluded on those restrictions.</a:t>
            </a:r>
          </a:p>
          <a:p>
            <a:pPr marL="742950" lvl="2" indent="-285750" fontAlgn="base" hangingPunct="0">
              <a:spcBef>
                <a:spcPct val="0"/>
              </a:spcBef>
              <a:spcAft>
                <a:spcPct val="0"/>
              </a:spcAft>
              <a:buFont typeface="Arial" panose="020B0604020202020204" pitchFamily="34" charset="0"/>
              <a:buChar char="•"/>
            </a:pPr>
            <a:endParaRPr lang="en-GB" altLang="zh-CN" dirty="0">
              <a:solidFill>
                <a:srgbClr val="00B050"/>
              </a:solidFill>
            </a:endParaRPr>
          </a:p>
          <a:p>
            <a:r>
              <a:rPr lang="en-US" altLang="zh-CN" sz="2000" dirty="0"/>
              <a:t>Beam management requirements for IBM UE:</a:t>
            </a:r>
          </a:p>
          <a:p>
            <a:pPr marL="742950" lvl="2" indent="-285750" fontAlgn="base" hangingPunct="0">
              <a:spcBef>
                <a:spcPct val="0"/>
              </a:spcBef>
              <a:spcAft>
                <a:spcPct val="0"/>
              </a:spcAft>
              <a:buFont typeface="Arial" panose="020B0604020202020204" pitchFamily="34" charset="0"/>
              <a:buChar char="•"/>
            </a:pPr>
            <a:r>
              <a:rPr lang="en-US" altLang="zh-CN" dirty="0"/>
              <a:t>To follow the conclusions in NR </a:t>
            </a:r>
            <a:r>
              <a:rPr lang="en-US" altLang="zh-CN" dirty="0" err="1"/>
              <a:t>eMIMO</a:t>
            </a:r>
            <a:r>
              <a:rPr lang="en-US" altLang="zh-CN" dirty="0"/>
              <a:t> on how to perform BFD/CBD measurements</a:t>
            </a:r>
            <a:r>
              <a:rPr lang="en-GB" altLang="zh-CN" dirty="0"/>
              <a:t>.</a:t>
            </a:r>
          </a:p>
          <a:p>
            <a:pPr marL="285750" lvl="1" indent="-285750" fontAlgn="base" hangingPunct="0">
              <a:spcBef>
                <a:spcPct val="0"/>
              </a:spcBef>
              <a:spcAft>
                <a:spcPct val="0"/>
              </a:spcAft>
              <a:buFont typeface="Arial" panose="020B0604020202020204" pitchFamily="34" charset="0"/>
              <a:buChar char="•"/>
            </a:pPr>
            <a:endParaRPr lang="fi-FI" altLang="zh-CN" dirty="0"/>
          </a:p>
          <a:p>
            <a:pPr marL="0" lvl="1" fontAlgn="base" hangingPunct="0">
              <a:spcBef>
                <a:spcPct val="0"/>
              </a:spcBef>
              <a:spcAft>
                <a:spcPct val="0"/>
              </a:spcAft>
            </a:pPr>
            <a:r>
              <a:rPr lang="fi-FI" altLang="zh-CN" sz="2400" dirty="0" err="1"/>
              <a:t>Tentative</a:t>
            </a:r>
            <a:r>
              <a:rPr lang="fi-FI" altLang="zh-CN" sz="2400" dirty="0"/>
              <a:t> </a:t>
            </a:r>
            <a:r>
              <a:rPr lang="fi-FI" altLang="zh-CN" sz="2400" dirty="0" err="1"/>
              <a:t>agreement</a:t>
            </a:r>
            <a:r>
              <a:rPr lang="fi-FI" altLang="zh-CN" sz="2400"/>
              <a:t> FFS:</a:t>
            </a:r>
            <a:endParaRPr lang="zh-CN" altLang="zh-CN" sz="2400" dirty="0"/>
          </a:p>
          <a:p>
            <a:pPr lvl="1" fontAlgn="base" hangingPunct="0">
              <a:spcBef>
                <a:spcPct val="0"/>
              </a:spcBef>
              <a:spcAft>
                <a:spcPct val="0"/>
              </a:spcAft>
            </a:pPr>
            <a:r>
              <a:rPr lang="en-US" sz="2000" dirty="0" err="1"/>
              <a:t>SCell</a:t>
            </a:r>
            <a:r>
              <a:rPr lang="en-US" sz="2000" dirty="0"/>
              <a:t> activation delay requirements for IBM UE</a:t>
            </a:r>
          </a:p>
          <a:p>
            <a:pPr marL="1200150" lvl="3" indent="-285750" fontAlgn="base" hangingPunct="0">
              <a:spcBef>
                <a:spcPct val="0"/>
              </a:spcBef>
              <a:spcAft>
                <a:spcPct val="0"/>
              </a:spcAft>
              <a:buFont typeface="Arial" panose="020B0604020202020204" pitchFamily="34" charset="0"/>
              <a:buChar char="•"/>
            </a:pPr>
            <a:r>
              <a:rPr lang="en-GB" altLang="zh-CN" dirty="0"/>
              <a:t>Not necessary to specify the requirements for ‘SCell being activated belongs to FR2 and there is an active serving cell on that FR2 band and the PCell or </a:t>
            </a:r>
            <a:r>
              <a:rPr lang="en-GB" altLang="zh-CN" dirty="0" err="1"/>
              <a:t>PSCell</a:t>
            </a:r>
            <a:r>
              <a:rPr lang="en-GB" altLang="zh-CN" dirty="0"/>
              <a:t> is in FR2 and the PCell or </a:t>
            </a:r>
            <a:r>
              <a:rPr lang="en-GB" altLang="zh-CN" dirty="0" err="1"/>
              <a:t>PSCell</a:t>
            </a:r>
            <a:r>
              <a:rPr lang="en-GB" altLang="zh-CN" dirty="0"/>
              <a:t> and SCell being activated are in a band pair with independent beam management’</a:t>
            </a:r>
            <a:endParaRPr lang="zh-CN" altLang="zh-CN" dirty="0"/>
          </a:p>
          <a:p>
            <a:pPr fontAlgn="base" hangingPunct="0">
              <a:spcBef>
                <a:spcPct val="0"/>
              </a:spcBef>
              <a:spcAft>
                <a:spcPct val="0"/>
              </a:spcAft>
            </a:pPr>
            <a:endParaRPr lang="en-US" sz="2000" dirty="0"/>
          </a:p>
        </p:txBody>
      </p:sp>
    </p:spTree>
    <p:extLst>
      <p:ext uri="{BB962C8B-B14F-4D97-AF65-F5344CB8AC3E}">
        <p14:creationId xmlns:p14="http://schemas.microsoft.com/office/powerpoint/2010/main" val="378903091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71400"/>
            <a:ext cx="8892480" cy="1143000"/>
          </a:xfrm>
        </p:spPr>
        <p:txBody>
          <a:bodyPr>
            <a:noAutofit/>
          </a:bodyPr>
          <a:lstStyle/>
          <a:p>
            <a:r>
              <a:rPr lang="en-US" sz="2800" b="1" dirty="0"/>
              <a:t>Agreement on </a:t>
            </a:r>
            <a:r>
              <a:rPr lang="en-US" altLang="zh-CN" sz="2800" b="1" dirty="0"/>
              <a:t>FR2 inter-band CA requirements with IBM</a:t>
            </a:r>
            <a:endParaRPr lang="en-US" sz="2800" b="1" dirty="0"/>
          </a:p>
        </p:txBody>
      </p:sp>
      <p:sp>
        <p:nvSpPr>
          <p:cNvPr id="15" name="Rectangle 14"/>
          <p:cNvSpPr/>
          <p:nvPr/>
        </p:nvSpPr>
        <p:spPr>
          <a:xfrm>
            <a:off x="179512" y="692696"/>
            <a:ext cx="8856984" cy="5632311"/>
          </a:xfrm>
          <a:prstGeom prst="rect">
            <a:avLst/>
          </a:prstGeom>
        </p:spPr>
        <p:txBody>
          <a:bodyPr wrap="square">
            <a:spAutoFit/>
          </a:bodyPr>
          <a:lstStyle/>
          <a:p>
            <a:pPr fontAlgn="base" hangingPunct="0">
              <a:spcBef>
                <a:spcPct val="0"/>
              </a:spcBef>
              <a:spcAft>
                <a:spcPct val="0"/>
              </a:spcAft>
            </a:pPr>
            <a:r>
              <a:rPr lang="en-US" sz="2000" dirty="0"/>
              <a:t>Necessity of clarification on “there is no scheduling restriction if UE uses independent beam”</a:t>
            </a:r>
          </a:p>
          <a:p>
            <a:pPr marL="742950" lvl="2" indent="-285750" fontAlgn="base" hangingPunct="0">
              <a:spcBef>
                <a:spcPct val="0"/>
              </a:spcBef>
              <a:spcAft>
                <a:spcPct val="0"/>
              </a:spcAft>
              <a:buFont typeface="Arial" panose="020B0604020202020204" pitchFamily="34" charset="0"/>
              <a:buChar char="•"/>
            </a:pPr>
            <a:r>
              <a:rPr lang="en-GB" altLang="zh-CN" dirty="0"/>
              <a:t>The </a:t>
            </a:r>
            <a:r>
              <a:rPr lang="en-US" altLang="zh-CN" dirty="0"/>
              <a:t>scheduling </a:t>
            </a:r>
            <a:r>
              <a:rPr lang="en-GB" altLang="zh-CN" dirty="0"/>
              <a:t>availability requirements for FR2 inter-band CA scenario shall be introduced to clarify there is no scheduling restriction if UE uses independent beam</a:t>
            </a:r>
            <a:r>
              <a:rPr lang="en-US" altLang="zh-CN" dirty="0"/>
              <a:t>.</a:t>
            </a:r>
          </a:p>
          <a:p>
            <a:pPr marL="742950" lvl="2" indent="-285750" fontAlgn="base" hangingPunct="0">
              <a:spcBef>
                <a:spcPct val="0"/>
              </a:spcBef>
              <a:spcAft>
                <a:spcPct val="0"/>
              </a:spcAft>
              <a:buFont typeface="Arial" panose="020B0604020202020204" pitchFamily="34" charset="0"/>
              <a:buChar char="•"/>
            </a:pPr>
            <a:endParaRPr lang="en-US" dirty="0"/>
          </a:p>
          <a:p>
            <a:pPr fontAlgn="base" hangingPunct="0">
              <a:spcBef>
                <a:spcPct val="0"/>
              </a:spcBef>
              <a:spcAft>
                <a:spcPct val="0"/>
              </a:spcAft>
            </a:pPr>
            <a:r>
              <a:rPr lang="en-US" sz="2000" dirty="0"/>
              <a:t>Scheduling restrictions requirements for IBM UE in case 1~3</a:t>
            </a:r>
          </a:p>
          <a:p>
            <a:pPr marL="742950" lvl="2" indent="-285750" fontAlgn="base" hangingPunct="0">
              <a:spcBef>
                <a:spcPct val="0"/>
              </a:spcBef>
              <a:spcAft>
                <a:spcPct val="0"/>
              </a:spcAft>
              <a:buFont typeface="Arial" panose="020B0604020202020204" pitchFamily="34" charset="0"/>
              <a:buChar char="•"/>
            </a:pPr>
            <a:r>
              <a:rPr lang="en-GB" altLang="zh-CN" dirty="0"/>
              <a:t>Scheduling availability requirement shall not apply for the Case 1 and Case 2 </a:t>
            </a:r>
            <a:endParaRPr lang="zh-CN" altLang="zh-CN" dirty="0"/>
          </a:p>
          <a:p>
            <a:pPr marL="1200150" lvl="3" indent="-285750" fontAlgn="base" hangingPunct="0">
              <a:spcBef>
                <a:spcPct val="0"/>
              </a:spcBef>
              <a:spcAft>
                <a:spcPct val="0"/>
              </a:spcAft>
              <a:buFont typeface="Arial" panose="020B0604020202020204" pitchFamily="34" charset="0"/>
              <a:buChar char="•"/>
            </a:pPr>
            <a:r>
              <a:rPr lang="en-GB" altLang="zh-CN" sz="1600" dirty="0"/>
              <a:t>Case 1 and Case 2 are network configuration errors.</a:t>
            </a:r>
          </a:p>
          <a:p>
            <a:pPr marL="1200150" lvl="3" indent="-285750" fontAlgn="base" hangingPunct="0">
              <a:spcBef>
                <a:spcPct val="0"/>
              </a:spcBef>
              <a:spcAft>
                <a:spcPct val="0"/>
              </a:spcAft>
              <a:buFont typeface="Arial" panose="020B0604020202020204" pitchFamily="34" charset="0"/>
              <a:buChar char="•"/>
            </a:pPr>
            <a:r>
              <a:rPr lang="en-GB" altLang="zh-CN" sz="1600" dirty="0"/>
              <a:t>How to handle those cases is up to UE implementation without any specified requirement.</a:t>
            </a:r>
            <a:endParaRPr lang="zh-CN" altLang="zh-CN" sz="1600" dirty="0"/>
          </a:p>
          <a:p>
            <a:pPr marL="742950" lvl="2" indent="-285750" fontAlgn="base" hangingPunct="0">
              <a:spcBef>
                <a:spcPct val="0"/>
              </a:spcBef>
              <a:spcAft>
                <a:spcPct val="0"/>
              </a:spcAft>
              <a:buFont typeface="Arial" panose="020B0604020202020204" pitchFamily="34" charset="0"/>
              <a:buChar char="•"/>
            </a:pPr>
            <a:r>
              <a:rPr lang="en-GB" altLang="zh-CN" dirty="0"/>
              <a:t>There is no scheduling restriction allowed for IBM capable UE when network configures mixed numerology between SSB on one FR2 band and data on the other FR2 band and UE is configured for IBM operation for the band pair.</a:t>
            </a:r>
          </a:p>
          <a:p>
            <a:pPr marL="742950" lvl="2" indent="-285750" fontAlgn="base" hangingPunct="0">
              <a:spcBef>
                <a:spcPct val="0"/>
              </a:spcBef>
              <a:spcAft>
                <a:spcPct val="0"/>
              </a:spcAft>
              <a:buFont typeface="Arial" panose="020B0604020202020204" pitchFamily="34" charset="0"/>
              <a:buChar char="•"/>
            </a:pPr>
            <a:endParaRPr lang="zh-CN" altLang="zh-CN" dirty="0"/>
          </a:p>
          <a:p>
            <a:pPr fontAlgn="base" hangingPunct="0">
              <a:spcBef>
                <a:spcPct val="0"/>
              </a:spcBef>
              <a:spcAft>
                <a:spcPct val="0"/>
              </a:spcAft>
            </a:pPr>
            <a:r>
              <a:rPr lang="en-US" sz="2000" dirty="0"/>
              <a:t>Measurement restrictions requirements for IBM UE in cases 1 and 2 </a:t>
            </a:r>
          </a:p>
          <a:p>
            <a:pPr marL="742950" lvl="2" indent="-285750" fontAlgn="base" hangingPunct="0">
              <a:spcBef>
                <a:spcPct val="0"/>
              </a:spcBef>
              <a:spcAft>
                <a:spcPct val="0"/>
              </a:spcAft>
              <a:buFont typeface="Arial" panose="020B0604020202020204" pitchFamily="34" charset="0"/>
              <a:buChar char="•"/>
            </a:pPr>
            <a:r>
              <a:rPr lang="en-GB" altLang="zh-CN" dirty="0"/>
              <a:t>Measurement requirement shall not apply for the Case 1 </a:t>
            </a:r>
            <a:endParaRPr lang="zh-CN" altLang="zh-CN" dirty="0"/>
          </a:p>
          <a:p>
            <a:pPr marL="1200150" lvl="3" indent="-285750" fontAlgn="base" hangingPunct="0">
              <a:spcBef>
                <a:spcPct val="0"/>
              </a:spcBef>
              <a:spcAft>
                <a:spcPct val="0"/>
              </a:spcAft>
              <a:buFont typeface="Arial" panose="020B0604020202020204" pitchFamily="34" charset="0"/>
              <a:buChar char="•"/>
            </a:pPr>
            <a:r>
              <a:rPr lang="en-GB" altLang="zh-CN" sz="1600" dirty="0"/>
              <a:t>Case 1 is network configuration error.</a:t>
            </a:r>
          </a:p>
          <a:p>
            <a:pPr marL="1200150" lvl="3" indent="-285750" fontAlgn="base" hangingPunct="0">
              <a:spcBef>
                <a:spcPct val="0"/>
              </a:spcBef>
              <a:spcAft>
                <a:spcPct val="0"/>
              </a:spcAft>
              <a:buFont typeface="Arial" panose="020B0604020202020204" pitchFamily="34" charset="0"/>
              <a:buChar char="•"/>
            </a:pPr>
            <a:r>
              <a:rPr lang="en-GB" altLang="zh-CN" sz="1600" dirty="0"/>
              <a:t>How to handle this case is up to UE implementation without any specified requirement.</a:t>
            </a:r>
            <a:endParaRPr lang="zh-CN" altLang="zh-CN" sz="1600" dirty="0"/>
          </a:p>
          <a:p>
            <a:pPr marL="742950" lvl="2" indent="-285750" fontAlgn="base" hangingPunct="0">
              <a:spcBef>
                <a:spcPct val="0"/>
              </a:spcBef>
              <a:spcAft>
                <a:spcPct val="0"/>
              </a:spcAft>
              <a:buFont typeface="Arial" panose="020B0604020202020204" pitchFamily="34" charset="0"/>
              <a:buChar char="•"/>
            </a:pPr>
            <a:r>
              <a:rPr lang="en-GB" altLang="zh-CN" dirty="0"/>
              <a:t>There is no measurement restriction allowed for IBM UE when network configures mixed numerology between SSB on one FR2 band and CSI-RS on the other FR2 band and UE is configured for IBM operation for the band pair.</a:t>
            </a:r>
            <a:endParaRPr lang="en-US" sz="2000" dirty="0"/>
          </a:p>
        </p:txBody>
      </p:sp>
    </p:spTree>
    <p:extLst>
      <p:ext uri="{BB962C8B-B14F-4D97-AF65-F5344CB8AC3E}">
        <p14:creationId xmlns:p14="http://schemas.microsoft.com/office/powerpoint/2010/main" val="123318847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7384"/>
            <a:ext cx="8892480" cy="1143000"/>
          </a:xfrm>
        </p:spPr>
        <p:txBody>
          <a:bodyPr>
            <a:noAutofit/>
          </a:bodyPr>
          <a:lstStyle/>
          <a:p>
            <a:r>
              <a:rPr lang="en-US" sz="2800" b="1" dirty="0"/>
              <a:t>For Informations</a:t>
            </a:r>
          </a:p>
        </p:txBody>
      </p:sp>
      <p:sp>
        <p:nvSpPr>
          <p:cNvPr id="5" name="Rectangle 14"/>
          <p:cNvSpPr/>
          <p:nvPr/>
        </p:nvSpPr>
        <p:spPr>
          <a:xfrm>
            <a:off x="179512" y="962139"/>
            <a:ext cx="8856984" cy="4585871"/>
          </a:xfrm>
          <a:prstGeom prst="rect">
            <a:avLst/>
          </a:prstGeom>
        </p:spPr>
        <p:txBody>
          <a:bodyPr wrap="square">
            <a:spAutoFit/>
          </a:bodyPr>
          <a:lstStyle/>
          <a:p>
            <a:pPr fontAlgn="base" hangingPunct="0">
              <a:spcBef>
                <a:spcPct val="0"/>
              </a:spcBef>
              <a:spcAft>
                <a:spcPct val="0"/>
              </a:spcAft>
            </a:pPr>
            <a:r>
              <a:rPr lang="en-GB" altLang="zh-CN" sz="2000" dirty="0"/>
              <a:t>Cases 1~3 for the scheduling restrictions </a:t>
            </a:r>
            <a:r>
              <a:rPr lang="en-US" altLang="zh-CN" sz="2000" dirty="0"/>
              <a:t>requirements </a:t>
            </a:r>
          </a:p>
          <a:p>
            <a:pPr marL="742950" lvl="2" indent="-285750" fontAlgn="base" hangingPunct="0">
              <a:spcBef>
                <a:spcPct val="0"/>
              </a:spcBef>
              <a:spcAft>
                <a:spcPct val="0"/>
              </a:spcAft>
              <a:buFont typeface="Arial" panose="020B0604020202020204" pitchFamily="34" charset="0"/>
              <a:buChar char="•"/>
            </a:pPr>
            <a:r>
              <a:rPr lang="en-US" altLang="zh-CN" dirty="0"/>
              <a:t>Case 1: network configures simultaneous UL/DL between </a:t>
            </a:r>
            <a:r>
              <a:rPr lang="en-US" altLang="zh-CN" dirty="0" err="1"/>
              <a:t>between</a:t>
            </a:r>
            <a:r>
              <a:rPr lang="en-US" altLang="zh-CN" dirty="0"/>
              <a:t> two FR2 bands if the UE does not have the capability of supporting </a:t>
            </a:r>
            <a:r>
              <a:rPr lang="en-US" altLang="zh-CN" i="1" dirty="0" err="1"/>
              <a:t>simultaneousRxTxInterBandCA</a:t>
            </a:r>
            <a:r>
              <a:rPr lang="en-GB" altLang="zh-CN" dirty="0"/>
              <a:t>.</a:t>
            </a:r>
          </a:p>
          <a:p>
            <a:pPr marL="742950" lvl="2" indent="-285750" fontAlgn="base" hangingPunct="0">
              <a:spcBef>
                <a:spcPct val="0"/>
              </a:spcBef>
              <a:spcAft>
                <a:spcPct val="0"/>
              </a:spcAft>
              <a:buFont typeface="Arial" panose="020B0604020202020204" pitchFamily="34" charset="0"/>
              <a:buChar char="•"/>
            </a:pPr>
            <a:r>
              <a:rPr lang="en-US" altLang="zh-CN" dirty="0"/>
              <a:t>Case 2: network configures mixed numerology on two FR2 CCs if the UE does not have the capability of supporting simultaneous reception with two different numerologies between FR2 CCs in DL</a:t>
            </a:r>
            <a:r>
              <a:rPr lang="en-GB" altLang="zh-CN" dirty="0"/>
              <a:t>.</a:t>
            </a:r>
          </a:p>
          <a:p>
            <a:pPr marL="742950" lvl="2" indent="-285750" fontAlgn="base" hangingPunct="0">
              <a:spcBef>
                <a:spcPct val="0"/>
              </a:spcBef>
              <a:spcAft>
                <a:spcPct val="0"/>
              </a:spcAft>
              <a:buFont typeface="Arial" panose="020B0604020202020204" pitchFamily="34" charset="0"/>
              <a:buChar char="•"/>
            </a:pPr>
            <a:r>
              <a:rPr lang="en-US" altLang="zh-CN" dirty="0"/>
              <a:t>Case 3: network configures mixed numerology between SSB and data on two FR2 bands if the UE does not have the capability of </a:t>
            </a:r>
            <a:r>
              <a:rPr lang="en-US" altLang="zh-CN" i="1" dirty="0" err="1"/>
              <a:t>simultaneousRxDataSSB-DiffNumerology</a:t>
            </a:r>
            <a:r>
              <a:rPr lang="en-GB" altLang="zh-CN" dirty="0"/>
              <a:t> in FR2.</a:t>
            </a:r>
          </a:p>
          <a:p>
            <a:pPr marL="0" lvl="2" indent="-285750" fontAlgn="base" hangingPunct="0">
              <a:spcBef>
                <a:spcPct val="0"/>
              </a:spcBef>
              <a:spcAft>
                <a:spcPct val="0"/>
              </a:spcAft>
              <a:buFont typeface="Arial" panose="020B0604020202020204" pitchFamily="34" charset="0"/>
              <a:buChar char="•"/>
            </a:pPr>
            <a:r>
              <a:rPr lang="en-GB" altLang="zh-CN" sz="2000" dirty="0"/>
              <a:t>Cases 1~2 for the measurement restrictions </a:t>
            </a:r>
            <a:r>
              <a:rPr lang="en-US" altLang="zh-CN" sz="2000" dirty="0"/>
              <a:t>requirements </a:t>
            </a:r>
          </a:p>
          <a:p>
            <a:pPr marL="742950" lvl="2" indent="-285750" fontAlgn="base" hangingPunct="0">
              <a:spcBef>
                <a:spcPct val="0"/>
              </a:spcBef>
              <a:spcAft>
                <a:spcPct val="0"/>
              </a:spcAft>
              <a:buFont typeface="Arial" panose="020B0604020202020204" pitchFamily="34" charset="0"/>
              <a:buChar char="•"/>
            </a:pPr>
            <a:r>
              <a:rPr lang="en-US" altLang="zh-CN" dirty="0"/>
              <a:t>Case 1: network configures mixed numerology on two FR2 CCs if the UE does not have the capability of supporting </a:t>
            </a:r>
            <a:r>
              <a:rPr lang="en-GB" altLang="zh-CN" dirty="0"/>
              <a:t>simultaneous reception of with different numerologies </a:t>
            </a:r>
            <a:r>
              <a:rPr lang="en-US" altLang="zh-CN" dirty="0"/>
              <a:t>between FR2 CCs in DL</a:t>
            </a:r>
            <a:r>
              <a:rPr lang="en-GB" altLang="zh-CN" dirty="0"/>
              <a:t>.</a:t>
            </a:r>
          </a:p>
          <a:p>
            <a:pPr marL="742950" lvl="2" indent="-285750" fontAlgn="base" hangingPunct="0">
              <a:spcBef>
                <a:spcPct val="0"/>
              </a:spcBef>
              <a:spcAft>
                <a:spcPct val="0"/>
              </a:spcAft>
              <a:buFont typeface="Arial" panose="020B0604020202020204" pitchFamily="34" charset="0"/>
              <a:buChar char="•"/>
            </a:pPr>
            <a:r>
              <a:rPr lang="en-US" altLang="zh-CN" dirty="0"/>
              <a:t>Case 2: network configures mixed numerology between SSB and CSI-RS on two FR2 bands if the UE does not have the capability of </a:t>
            </a:r>
            <a:r>
              <a:rPr lang="en-US" altLang="zh-CN" i="1" dirty="0" err="1"/>
              <a:t>simultaneousRxDataSSB-DiffNumerology</a:t>
            </a:r>
            <a:r>
              <a:rPr lang="en-GB" altLang="zh-CN" dirty="0"/>
              <a:t> in FR2.</a:t>
            </a:r>
          </a:p>
        </p:txBody>
      </p:sp>
    </p:spTree>
    <p:extLst>
      <p:ext uri="{BB962C8B-B14F-4D97-AF65-F5344CB8AC3E}">
        <p14:creationId xmlns:p14="http://schemas.microsoft.com/office/powerpoint/2010/main" val="912986489"/>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15502</TotalTime>
  <Words>558</Words>
  <Application>Microsoft Office PowerPoint</Application>
  <PresentationFormat>全屏显示(4:3)</PresentationFormat>
  <Paragraphs>45</Paragraphs>
  <Slides>5</Slides>
  <Notes>4</Notes>
  <HiddenSlides>0</HiddenSlides>
  <MMClips>0</MMClips>
  <ScaleCrop>false</ScaleCrop>
  <HeadingPairs>
    <vt:vector size="6" baseType="variant">
      <vt:variant>
        <vt:lpstr>已用的字体</vt:lpstr>
      </vt:variant>
      <vt:variant>
        <vt:i4>4</vt:i4>
      </vt:variant>
      <vt:variant>
        <vt:lpstr>主题</vt:lpstr>
      </vt:variant>
      <vt:variant>
        <vt:i4>1</vt:i4>
      </vt:variant>
      <vt:variant>
        <vt:lpstr>幻灯片标题</vt:lpstr>
      </vt:variant>
      <vt:variant>
        <vt:i4>5</vt:i4>
      </vt:variant>
    </vt:vector>
  </HeadingPairs>
  <TitlesOfParts>
    <vt:vector size="10" baseType="lpstr">
      <vt:lpstr>ＭＳ Ｐゴシック</vt:lpstr>
      <vt:lpstr>宋体</vt:lpstr>
      <vt:lpstr>Arial</vt:lpstr>
      <vt:lpstr>Calibri</vt:lpstr>
      <vt:lpstr>Office テーマ</vt:lpstr>
      <vt:lpstr>Way forward on FR2 inter-band CA RRM requirements</vt:lpstr>
      <vt:lpstr>PowerPoint 演示文稿</vt:lpstr>
      <vt:lpstr>Agreement on FR2 inter-band CA requirements with IBM</vt:lpstr>
      <vt:lpstr>Agreement on FR2 inter-band CA requirements with IBM</vt:lpstr>
      <vt:lpstr>For Informations</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WF on NR spectra related work</dc:title>
  <dc:creator>vgheorgh@qti.qualcomm.com</dc:creator>
  <cp:keywords>CTPClassification=CTP_PUBLIC:VisualMarkings=, CTPClassification=CTP_NT</cp:keywords>
  <cp:lastModifiedBy>Huawei</cp:lastModifiedBy>
  <cp:revision>592</cp:revision>
  <dcterms:created xsi:type="dcterms:W3CDTF">2017-01-18T16:32:26Z</dcterms:created>
  <dcterms:modified xsi:type="dcterms:W3CDTF">2020-08-27T00:02:48Z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NewReviewCycle">
    <vt:lpwstr/>
  </property>
  <property fmtid="{D5CDD505-2E9C-101B-9397-08002B2CF9AE}" pid="3" name="TitusGUID">
    <vt:lpwstr>2a613ce1-eaed-499c-a840-7a746a79a7b4</vt:lpwstr>
  </property>
  <property fmtid="{D5CDD505-2E9C-101B-9397-08002B2CF9AE}" pid="4" name="CTP_TimeStamp">
    <vt:lpwstr>2019-11-22 16:14:32Z</vt:lpwstr>
  </property>
  <property fmtid="{D5CDD505-2E9C-101B-9397-08002B2CF9AE}" pid="5" name="CTP_BU">
    <vt:lpwstr>NA</vt:lpwstr>
  </property>
  <property fmtid="{D5CDD505-2E9C-101B-9397-08002B2CF9AE}" pid="6" name="CTP_IDSID">
    <vt:lpwstr>NA</vt:lpwstr>
  </property>
  <property fmtid="{D5CDD505-2E9C-101B-9397-08002B2CF9AE}" pid="7" name="CTP_WWID">
    <vt:lpwstr>NA</vt:lpwstr>
  </property>
  <property fmtid="{D5CDD505-2E9C-101B-9397-08002B2CF9AE}" pid="8" name="CTPClassification">
    <vt:lpwstr>CTP_NT</vt:lpwstr>
  </property>
  <property fmtid="{D5CDD505-2E9C-101B-9397-08002B2CF9AE}" pid="9" name="_2015_ms_pID_725343">
    <vt:lpwstr>(3)piQ/SSE6qlw8nh6miTeAumwl2YeTrlcfDVN8ap3Ay8JYTNnl4ZDwwq36G9v3ovNOQMz+XA+U
OtS0gM0vhedjvnZmN7cWQir6vxfKigu7gv8Vu6HVI1Lvx1NBA7QghX/+AOU8g7f73JxKuo2y
ThpShOTt/E2bDaLb3uiDBIVXNyY9hgwY7yFndAvYrEh889FOX7c2fv5Oyc3W5g9ojPoi4Rol
J3n5GJ3AaSQZk/+8rc</vt:lpwstr>
  </property>
  <property fmtid="{D5CDD505-2E9C-101B-9397-08002B2CF9AE}" pid="10" name="_2015_ms_pID_7253431">
    <vt:lpwstr>VskVsuFVhoDMS7I7tJFR9KgB7zOu5jBJlmblMtpMOIh5s1F6L9qJLu
vYTcQCe6LGfHEvt8D2yEXsaP9W/UAg8sboGvFrNFIyAfPlYc1/kbHnyTrS6xmX9UESrgOymt
xKHytIVSEoJIhJ+csKpnY1krNZuSFswkqXJSVSLlZSmy4Af6u7iyMs2Sm3USsp4EXi72dSfj
M7XK2zLtHuFkpDdgNwhXxUjsX7dcpuujMXyd</vt:lpwstr>
  </property>
  <property fmtid="{D5CDD505-2E9C-101B-9397-08002B2CF9AE}" pid="11" name="_2015_ms_pID_7253432">
    <vt:lpwstr>og==</vt:lpwstr>
  </property>
  <property fmtid="{D5CDD505-2E9C-101B-9397-08002B2CF9AE}" pid="12" name="NSCPROP_SA">
    <vt:lpwstr>D:\Project_3GPP\2020_02_RAN4_94\Pre-meeting Study\Rel-16 RRM enh\draft R4-2002251 WF on FR2 inter-band CA requirement_v3.0.pptx</vt:lpwstr>
  </property>
  <property fmtid="{D5CDD505-2E9C-101B-9397-08002B2CF9AE}" pid="13" name="_readonly">
    <vt:lpwstr/>
  </property>
  <property fmtid="{D5CDD505-2E9C-101B-9397-08002B2CF9AE}" pid="14" name="_change">
    <vt:lpwstr/>
  </property>
  <property fmtid="{D5CDD505-2E9C-101B-9397-08002B2CF9AE}" pid="15" name="_full-control">
    <vt:lpwstr/>
  </property>
  <property fmtid="{D5CDD505-2E9C-101B-9397-08002B2CF9AE}" pid="16" name="sflag">
    <vt:lpwstr>1580888488</vt:lpwstr>
  </property>
</Properties>
</file>