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47" r:id="rId3"/>
    <p:sldId id="354" r:id="rId4"/>
    <p:sldId id="357" r:id="rId5"/>
    <p:sldId id="358" r:id="rId6"/>
    <p:sldId id="363" r:id="rId7"/>
    <p:sldId id="365" r:id="rId8"/>
    <p:sldId id="366" r:id="rId9"/>
    <p:sldId id="360" r:id="rId10"/>
    <p:sldId id="3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Requirements (Part 2)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</a:t>
            </a:r>
            <a:r>
              <a:rPr lang="en-US" sz="4000" dirty="0" smtClean="0"/>
              <a:t>RAN4#96e </a:t>
            </a:r>
            <a:r>
              <a:rPr lang="en-US" sz="4000" dirty="0"/>
              <a:t>in email thread </a:t>
            </a:r>
            <a:r>
              <a:rPr lang="en-US" sz="4000" dirty="0" smtClean="0"/>
              <a:t>#207)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96e                                                                                                                               R4-2012091</a:t>
            </a:r>
          </a:p>
          <a:p>
            <a:pPr hangingPunct="0"/>
            <a:r>
              <a:rPr lang="en-GB" b="1" dirty="0"/>
              <a:t>Electronic Meeting, </a:t>
            </a:r>
            <a:r>
              <a:rPr lang="en-US" b="1" dirty="0"/>
              <a:t>17 August </a:t>
            </a:r>
            <a:r>
              <a:rPr lang="en-GB" b="1" dirty="0"/>
              <a:t>– </a:t>
            </a:r>
            <a:r>
              <a:rPr lang="en-US" b="1" dirty="0"/>
              <a:t>28 August</a:t>
            </a:r>
            <a:r>
              <a:rPr lang="en-GB" b="1" dirty="0"/>
              <a:t>, 2020</a:t>
            </a:r>
            <a:endParaRPr lang="sv-SE" dirty="0" smtClean="0"/>
          </a:p>
          <a:p>
            <a:pPr hangingPunct="0"/>
            <a:r>
              <a:rPr lang="en-GB" b="1" dirty="0" smtClean="0"/>
              <a:t>Agenda </a:t>
            </a:r>
            <a:r>
              <a:rPr lang="en-GB" b="1" dirty="0"/>
              <a:t>Items: 7.1.5.2, 7.1.5.7, 7.1.5.8, 7.1.5.9, 7.1.5.12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Topic #5: Timing (AI 7.1.5.12</a:t>
            </a:r>
            <a:r>
              <a:rPr lang="en-GB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UE behaviour when </a:t>
            </a:r>
            <a:r>
              <a:rPr lang="en-GB" b="1" u="sng" dirty="0" err="1"/>
              <a:t>SCell</a:t>
            </a:r>
            <a:r>
              <a:rPr lang="en-GB" b="1" u="sng" dirty="0"/>
              <a:t> is unavailable </a:t>
            </a:r>
            <a:endParaRPr lang="en-GB" b="1" u="sng" dirty="0" smtClean="0"/>
          </a:p>
          <a:p>
            <a:pPr lvl="1"/>
            <a:r>
              <a:rPr lang="en-GB" dirty="0"/>
              <a:t>Clarify in the specification that the UE is not precluded to go back to use </a:t>
            </a:r>
            <a:r>
              <a:rPr lang="en-GB" dirty="0" err="1"/>
              <a:t>PSCell</a:t>
            </a:r>
            <a:r>
              <a:rPr lang="en-GB" dirty="0"/>
              <a:t> or </a:t>
            </a:r>
            <a:r>
              <a:rPr lang="en-GB" dirty="0" err="1"/>
              <a:t>PCell</a:t>
            </a:r>
            <a:r>
              <a:rPr lang="en-GB" dirty="0"/>
              <a:t> as reference timing cell, in case the reference timing cell, which is a </a:t>
            </a:r>
            <a:r>
              <a:rPr lang="en-GB" dirty="0" err="1"/>
              <a:t>SCell</a:t>
            </a:r>
            <a:r>
              <a:rPr lang="en-GB" dirty="0"/>
              <a:t>, is deactivated or becomes unavailable for 160 </a:t>
            </a:r>
            <a:r>
              <a:rPr lang="en-GB" dirty="0" err="1"/>
              <a:t>ms</a:t>
            </a:r>
            <a:endParaRPr lang="en-US" dirty="0"/>
          </a:p>
          <a:p>
            <a:r>
              <a:rPr lang="en-GB" b="1" u="sng" dirty="0"/>
              <a:t>Definition of an available reference </a:t>
            </a:r>
            <a:r>
              <a:rPr lang="en-GB" b="1" u="sng" dirty="0" smtClean="0"/>
              <a:t>cell</a:t>
            </a:r>
          </a:p>
          <a:p>
            <a:pPr lvl="1"/>
            <a:r>
              <a:rPr lang="en-GB" dirty="0" smtClean="0"/>
              <a:t>FFS: </a:t>
            </a:r>
            <a:r>
              <a:rPr lang="en-GB" dirty="0"/>
              <a:t>whether </a:t>
            </a:r>
            <a:r>
              <a:rPr lang="en-GB" dirty="0" smtClean="0"/>
              <a:t>a </a:t>
            </a:r>
            <a:r>
              <a:rPr lang="en-GB" dirty="0"/>
              <a:t>reference cell is available at the UE provided at least one SSB is available at the UE during the last 160 </a:t>
            </a:r>
            <a:r>
              <a:rPr lang="en-GB" dirty="0" err="1"/>
              <a:t>ms</a:t>
            </a:r>
            <a:r>
              <a:rPr lang="en-GB" dirty="0"/>
              <a:t>; otherwise it is unavailable at the 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80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chemeClr val="accent2">
                    <a:lumMod val="75000"/>
                  </a:schemeClr>
                </a:solidFill>
              </a:rPr>
              <a:t>Agreement from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</a:t>
            </a:r>
            <a:r>
              <a:rPr lang="sv-SE" sz="5000" dirty="0" smtClean="0"/>
              <a:t>round</a:t>
            </a: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#1: Cell re-selection (AI 7.1.5.2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413719"/>
          </a:xfrm>
        </p:spPr>
        <p:txBody>
          <a:bodyPr>
            <a:normAutofit/>
          </a:bodyPr>
          <a:lstStyle/>
          <a:p>
            <a:r>
              <a:rPr lang="en-GB" b="1" u="sng" dirty="0" smtClean="0">
                <a:solidFill>
                  <a:schemeClr val="accent2">
                    <a:lumMod val="75000"/>
                  </a:schemeClr>
                </a:solidFill>
              </a:rPr>
              <a:t>Max number of unavailable SMTC occasions during measurement before UE detects the cell again</a:t>
            </a:r>
            <a:r>
              <a:rPr lang="en-GB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For a cell that is already identified, after N unsuccessful measurement attempts due to exceeding the max number of unavailable SMTC occasions, UE needs to detect the cell again. </a:t>
            </a:r>
            <a:endParaRPr lang="en-GB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2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N = 2</a:t>
            </a:r>
          </a:p>
          <a:p>
            <a:r>
              <a:rPr lang="en-GB" b="1" u="sng" dirty="0"/>
              <a:t>Definition of unavailable </a:t>
            </a:r>
            <a:r>
              <a:rPr lang="en-GB" b="1" u="sng" dirty="0" smtClean="0"/>
              <a:t>SMTC/SSB</a:t>
            </a:r>
          </a:p>
          <a:p>
            <a:pPr lvl="1"/>
            <a:r>
              <a:rPr lang="en-GB" dirty="0" smtClean="0"/>
              <a:t>Discussion moved to Email thread [208]</a:t>
            </a:r>
          </a:p>
        </p:txBody>
      </p:sp>
    </p:spTree>
    <p:extLst>
      <p:ext uri="{BB962C8B-B14F-4D97-AF65-F5344CB8AC3E}">
        <p14:creationId xmlns:p14="http://schemas.microsoft.com/office/powerpoint/2010/main" val="359849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Topic </a:t>
            </a:r>
            <a:r>
              <a:rPr lang="en-US" dirty="0" smtClean="0"/>
              <a:t>#2: </a:t>
            </a:r>
            <a:r>
              <a:rPr lang="en-US" dirty="0"/>
              <a:t>Active BWP switching (AI 7.1.5.7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The ending point of UL BWP switching delay upon detection of consistent UL LBT failure </a:t>
            </a:r>
            <a:endParaRPr lang="en-GB" b="1" u="sng" dirty="0" smtClean="0"/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(Moderator: subject to the outcome of GTW)</a:t>
            </a:r>
            <a:endParaRPr lang="en-GB" i="1" dirty="0">
              <a:solidFill>
                <a:srgbClr val="FF0000"/>
              </a:solidFill>
            </a:endParaRPr>
          </a:p>
          <a:p>
            <a:pPr lvl="1"/>
            <a:r>
              <a:rPr lang="en-GB" dirty="0" smtClean="0"/>
              <a:t>Include </a:t>
            </a:r>
            <a:r>
              <a:rPr lang="en-GB" dirty="0"/>
              <a:t>delay uncertainty due to RACH transmission in the active BWP switch delay under LBT failure/recovery </a:t>
            </a:r>
            <a:r>
              <a:rPr lang="en-GB" dirty="0" smtClean="0"/>
              <a:t>procedure</a:t>
            </a:r>
          </a:p>
        </p:txBody>
      </p:sp>
    </p:spTree>
    <p:extLst>
      <p:ext uri="{BB962C8B-B14F-4D97-AF65-F5344CB8AC3E}">
        <p14:creationId xmlns:p14="http://schemas.microsoft.com/office/powerpoint/2010/main" val="452363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</a:t>
            </a:r>
            <a:r>
              <a:rPr lang="en-US" sz="4000" dirty="0" smtClean="0"/>
              <a:t>#3: </a:t>
            </a:r>
            <a:r>
              <a:rPr lang="en-US" sz="4000" dirty="0"/>
              <a:t>RLM </a:t>
            </a:r>
            <a:r>
              <a:rPr lang="en-US" sz="4000" dirty="0" smtClean="0"/>
              <a:t>(</a:t>
            </a:r>
            <a:r>
              <a:rPr lang="en-US" sz="4000" dirty="0"/>
              <a:t>AI </a:t>
            </a:r>
            <a:r>
              <a:rPr lang="en-GB" sz="4000" dirty="0"/>
              <a:t>7.1.5.8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 smtClean="0"/>
              <a:t>Indication period</a:t>
            </a:r>
          </a:p>
          <a:p>
            <a:pPr lvl="1"/>
            <a:r>
              <a:rPr lang="en-GB" dirty="0" smtClean="0"/>
              <a:t>FFS: whether to extend </a:t>
            </a:r>
            <a:r>
              <a:rPr lang="en-GB" dirty="0"/>
              <a:t>the indication period of out-of-sync and in-sync due to the not </a:t>
            </a:r>
            <a:r>
              <a:rPr lang="en-GB" dirty="0" smtClean="0"/>
              <a:t>available </a:t>
            </a:r>
            <a:r>
              <a:rPr lang="en-GB" dirty="0"/>
              <a:t>SSB </a:t>
            </a:r>
            <a:r>
              <a:rPr lang="en-GB" dirty="0" smtClean="0"/>
              <a:t>occasions</a:t>
            </a:r>
          </a:p>
          <a:p>
            <a:r>
              <a:rPr lang="en-GB" b="1" u="sng" dirty="0">
                <a:solidFill>
                  <a:srgbClr val="00B050"/>
                </a:solidFill>
              </a:rPr>
              <a:t>UE assumption on transmit </a:t>
            </a:r>
            <a:r>
              <a:rPr lang="en-GB" b="1" u="sng" dirty="0" smtClean="0">
                <a:solidFill>
                  <a:srgbClr val="00B050"/>
                </a:solidFill>
              </a:rPr>
              <a:t>power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Define the RLM requirements, taking into account that the UE can assume that NZP CSI-RS or SS/PBCH block (for L1-RSRP, RLM, BFD, CBD and RRM) is transmitted with the same transmit power across different occasions during the </a:t>
            </a:r>
            <a:r>
              <a:rPr lang="en-GB" dirty="0" smtClean="0">
                <a:solidFill>
                  <a:srgbClr val="00B050"/>
                </a:solidFill>
              </a:rPr>
              <a:t>measurement </a:t>
            </a:r>
            <a:r>
              <a:rPr lang="en-GB" dirty="0">
                <a:solidFill>
                  <a:srgbClr val="00B050"/>
                </a:solidFill>
              </a:rPr>
              <a:t>period, as in </a:t>
            </a:r>
            <a:r>
              <a:rPr lang="en-GB" dirty="0" smtClean="0">
                <a:solidFill>
                  <a:srgbClr val="00B050"/>
                </a:solidFill>
              </a:rPr>
              <a:t>Rel-15</a:t>
            </a:r>
          </a:p>
        </p:txBody>
      </p:sp>
    </p:spTree>
    <p:extLst>
      <p:ext uri="{BB962C8B-B14F-4D97-AF65-F5344CB8AC3E}">
        <p14:creationId xmlns:p14="http://schemas.microsoft.com/office/powerpoint/2010/main" val="3129939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</a:t>
            </a:r>
            <a:r>
              <a:rPr lang="en-US" sz="4000" dirty="0" smtClean="0"/>
              <a:t>#3: </a:t>
            </a:r>
            <a:r>
              <a:rPr lang="en-US" sz="4000" dirty="0"/>
              <a:t>RLM </a:t>
            </a:r>
            <a:r>
              <a:rPr lang="en-US" sz="4000" dirty="0" smtClean="0"/>
              <a:t>(</a:t>
            </a:r>
            <a:r>
              <a:rPr lang="en-US" sz="4000" dirty="0"/>
              <a:t>AI </a:t>
            </a:r>
            <a:r>
              <a:rPr lang="en-GB" sz="4000" dirty="0"/>
              <a:t>7.1.5.8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u="sng" dirty="0" smtClean="0"/>
              <a:t>Definition </a:t>
            </a:r>
            <a:r>
              <a:rPr lang="en-GB" b="1" u="sng" dirty="0"/>
              <a:t>of </a:t>
            </a:r>
            <a:r>
              <a:rPr lang="en-GB" b="1" u="sng" dirty="0" smtClean="0"/>
              <a:t>SNR</a:t>
            </a:r>
            <a:r>
              <a:rPr lang="en-GB" b="1" u="sng" baseline="-25000" dirty="0" smtClean="0"/>
              <a:t>EST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(Moderator</a:t>
            </a:r>
            <a:r>
              <a:rPr lang="en-GB" i="1" dirty="0">
                <a:solidFill>
                  <a:srgbClr val="FF0000"/>
                </a:solidFill>
              </a:rPr>
              <a:t>: subject to the outcome of </a:t>
            </a:r>
            <a:r>
              <a:rPr lang="en-GB" i="1" dirty="0" smtClean="0">
                <a:solidFill>
                  <a:srgbClr val="FF0000"/>
                </a:solidFill>
              </a:rPr>
              <a:t>GTW)</a:t>
            </a:r>
            <a:endParaRPr lang="en-US" b="1" dirty="0" smtClean="0"/>
          </a:p>
          <a:p>
            <a:pPr lvl="1"/>
            <a:r>
              <a:rPr lang="en-US" b="1" dirty="0" smtClean="0"/>
              <a:t>Purpose </a:t>
            </a:r>
            <a:r>
              <a:rPr lang="en-US" b="1" dirty="0"/>
              <a:t>of this </a:t>
            </a:r>
            <a:r>
              <a:rPr lang="en-US" b="1" dirty="0" smtClean="0"/>
              <a:t>SNR</a:t>
            </a:r>
          </a:p>
          <a:p>
            <a:pPr lvl="2"/>
            <a:r>
              <a:rPr lang="en-GB" dirty="0"/>
              <a:t>Option 1: </a:t>
            </a:r>
            <a:r>
              <a:rPr lang="en-US" dirty="0"/>
              <a:t>Determine which requirement (fix or dynamic) should be followed by UE</a:t>
            </a:r>
          </a:p>
          <a:p>
            <a:pPr lvl="2"/>
            <a:r>
              <a:rPr lang="en-GB" dirty="0"/>
              <a:t>Option 2: </a:t>
            </a:r>
            <a:r>
              <a:rPr lang="en-US" dirty="0"/>
              <a:t>Determine whether the SSB is transmitted by </a:t>
            </a:r>
            <a:r>
              <a:rPr lang="en-US" dirty="0" err="1" smtClean="0"/>
              <a:t>gNB</a:t>
            </a:r>
            <a:endParaRPr lang="en-US" dirty="0" smtClean="0"/>
          </a:p>
          <a:p>
            <a:pPr lvl="1"/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SNR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EST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is the side condition </a:t>
            </a:r>
            <a:r>
              <a:rPr lang="en-GB" dirty="0" err="1" smtClean="0">
                <a:solidFill>
                  <a:schemeClr val="accent2">
                    <a:lumMod val="75000"/>
                  </a:schemeClr>
                </a:solidFill>
              </a:rPr>
              <a:t>Es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GB" dirty="0" err="1" smtClean="0">
                <a:solidFill>
                  <a:schemeClr val="accent2">
                    <a:lumMod val="75000"/>
                  </a:schemeClr>
                </a:solidFill>
              </a:rPr>
              <a:t>Iot</a:t>
            </a:r>
            <a:endParaRPr lang="en-GB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US" b="1" dirty="0"/>
              <a:t>How to deal with multiple samples (with and without LBT failure)</a:t>
            </a:r>
            <a:r>
              <a:rPr lang="en-US" i="1" dirty="0"/>
              <a:t> </a:t>
            </a:r>
            <a:endParaRPr lang="en-US" i="1" dirty="0" smtClean="0"/>
          </a:p>
          <a:p>
            <a:pPr lvl="2" hangingPunct="0"/>
            <a:r>
              <a:rPr lang="en-US" dirty="0"/>
              <a:t>Option 1: Last available SSB before the evaluation period starts</a:t>
            </a:r>
          </a:p>
          <a:p>
            <a:pPr lvl="2" hangingPunct="0"/>
            <a:r>
              <a:rPr lang="en-US" dirty="0"/>
              <a:t>Option 2: Current SSB SINR estimate</a:t>
            </a:r>
          </a:p>
          <a:p>
            <a:pPr lvl="2" hangingPunct="0"/>
            <a:r>
              <a:rPr lang="en-US" dirty="0"/>
              <a:t>Option 3: Averaged SINR over the evaluation period at UE side</a:t>
            </a:r>
          </a:p>
          <a:p>
            <a:pPr lvl="2"/>
            <a:r>
              <a:rPr lang="en-US" dirty="0"/>
              <a:t>Option 4: The smallest SINR value over the evaluation </a:t>
            </a:r>
            <a:r>
              <a:rPr lang="en-US" dirty="0" smtClean="0"/>
              <a:t>period</a:t>
            </a:r>
          </a:p>
          <a:p>
            <a:r>
              <a:rPr lang="en-GB" b="1" u="sng" dirty="0"/>
              <a:t>SINR (</a:t>
            </a:r>
            <a:r>
              <a:rPr lang="en-GB" b="1" u="sng" dirty="0" err="1"/>
              <a:t>Es</a:t>
            </a:r>
            <a:r>
              <a:rPr lang="en-GB" b="1" u="sng" dirty="0"/>
              <a:t>/</a:t>
            </a:r>
            <a:r>
              <a:rPr lang="en-GB" b="1" u="sng" dirty="0" err="1"/>
              <a:t>Iot</a:t>
            </a:r>
            <a:r>
              <a:rPr lang="en-GB" b="1" u="sng" dirty="0"/>
              <a:t>) threshold for whether UE is able to distinguish the unavailable RLM-RS (X dB)</a:t>
            </a:r>
            <a:r>
              <a:rPr lang="en-GB" i="1" dirty="0"/>
              <a:t> </a:t>
            </a:r>
            <a:endParaRPr lang="en-GB" i="1" dirty="0" smtClean="0"/>
          </a:p>
          <a:p>
            <a:pPr lvl="1"/>
            <a:r>
              <a:rPr lang="en-US" dirty="0" smtClean="0"/>
              <a:t>X = </a:t>
            </a:r>
            <a:r>
              <a:rPr lang="en-GB" dirty="0"/>
              <a:t>-7dB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855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</a:t>
            </a:r>
            <a:r>
              <a:rPr lang="en-US" sz="4000" dirty="0" smtClean="0"/>
              <a:t>#3: </a:t>
            </a:r>
            <a:r>
              <a:rPr lang="en-US" sz="4000" dirty="0"/>
              <a:t>RLM </a:t>
            </a:r>
            <a:r>
              <a:rPr lang="en-US" sz="4000" dirty="0" smtClean="0"/>
              <a:t>(</a:t>
            </a:r>
            <a:r>
              <a:rPr lang="en-US" sz="4000" dirty="0"/>
              <a:t>AI </a:t>
            </a:r>
            <a:r>
              <a:rPr lang="en-GB" sz="4000" dirty="0"/>
              <a:t>7.1.5.8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b="1" u="sng" dirty="0"/>
              <a:t>OOS evaluation period when </a:t>
            </a:r>
            <a:r>
              <a:rPr lang="en-GB" b="1" u="sng" dirty="0" err="1"/>
              <a:t>Es</a:t>
            </a:r>
            <a:r>
              <a:rPr lang="en-GB" b="1" u="sng" dirty="0"/>
              <a:t>/</a:t>
            </a:r>
            <a:r>
              <a:rPr lang="en-GB" b="1" u="sng" dirty="0" err="1"/>
              <a:t>Iot</a:t>
            </a:r>
            <a:r>
              <a:rPr lang="en-GB" b="1" u="sng" dirty="0"/>
              <a:t> </a:t>
            </a:r>
            <a:r>
              <a:rPr lang="ko-KR" altLang="en-US" b="1" u="sng" dirty="0"/>
              <a:t>≤ </a:t>
            </a:r>
            <a:r>
              <a:rPr lang="en-GB" b="1" u="sng" dirty="0"/>
              <a:t>X </a:t>
            </a:r>
            <a:r>
              <a:rPr lang="en-GB" b="1" u="sng" dirty="0" smtClean="0"/>
              <a:t>dB</a:t>
            </a:r>
          </a:p>
          <a:p>
            <a:pPr lvl="1"/>
            <a:r>
              <a:rPr lang="en-GB" dirty="0" smtClean="0"/>
              <a:t>Extend </a:t>
            </a:r>
            <a:r>
              <a:rPr lang="en-GB" dirty="0"/>
              <a:t>the evaluation period using a fixed factor </a:t>
            </a:r>
            <a:r>
              <a:rPr lang="en-GB" dirty="0" smtClean="0"/>
              <a:t>L</a:t>
            </a:r>
            <a:endParaRPr lang="en-US" dirty="0"/>
          </a:p>
          <a:p>
            <a:pPr lvl="2" hangingPunct="0"/>
            <a:r>
              <a:rPr lang="en-GB" dirty="0"/>
              <a:t>L = 14 for max(T</a:t>
            </a:r>
            <a:r>
              <a:rPr lang="en-GB" baseline="-25000" dirty="0"/>
              <a:t>SSB</a:t>
            </a:r>
            <a:r>
              <a:rPr lang="en-GB" dirty="0"/>
              <a:t>, T</a:t>
            </a:r>
            <a:r>
              <a:rPr lang="en-GB" baseline="-25000" dirty="0"/>
              <a:t>DRX</a:t>
            </a:r>
            <a:r>
              <a:rPr lang="en-GB" dirty="0"/>
              <a:t>) </a:t>
            </a:r>
            <a:r>
              <a:rPr lang="zh-CN" altLang="en-US" dirty="0"/>
              <a:t>≤</a:t>
            </a:r>
            <a:r>
              <a:rPr lang="en-GB" dirty="0"/>
              <a:t> 40 </a:t>
            </a:r>
            <a:r>
              <a:rPr lang="en-US" dirty="0"/>
              <a:t>where T</a:t>
            </a:r>
            <a:r>
              <a:rPr lang="en-US" baseline="-25000" dirty="0"/>
              <a:t>DRX</a:t>
            </a:r>
            <a:r>
              <a:rPr lang="en-US" dirty="0"/>
              <a:t>=0 for non-DRX</a:t>
            </a:r>
            <a:r>
              <a:rPr lang="en-GB" dirty="0"/>
              <a:t>, </a:t>
            </a:r>
            <a:endParaRPr lang="en-US" dirty="0"/>
          </a:p>
          <a:p>
            <a:pPr lvl="2" hangingPunct="0"/>
            <a:r>
              <a:rPr lang="da-DK" dirty="0"/>
              <a:t>L = 10 for 40 &lt;Max(T</a:t>
            </a:r>
            <a:r>
              <a:rPr lang="da-DK" baseline="-25000" dirty="0"/>
              <a:t>SSB</a:t>
            </a:r>
            <a:r>
              <a:rPr lang="da-DK" dirty="0"/>
              <a:t>, T</a:t>
            </a:r>
            <a:r>
              <a:rPr lang="da-DK" baseline="-25000" dirty="0"/>
              <a:t>DRX</a:t>
            </a:r>
            <a:r>
              <a:rPr lang="da-DK" dirty="0"/>
              <a:t>)</a:t>
            </a:r>
            <a:r>
              <a:rPr lang="zh-CN" altLang="en-US" dirty="0"/>
              <a:t>≤</a:t>
            </a:r>
            <a:r>
              <a:rPr lang="da-DK" dirty="0"/>
              <a:t>320 </a:t>
            </a:r>
            <a:endParaRPr lang="en-US" dirty="0"/>
          </a:p>
          <a:p>
            <a:pPr lvl="2"/>
            <a:r>
              <a:rPr lang="en-GB" dirty="0"/>
              <a:t>L = 6 for T</a:t>
            </a:r>
            <a:r>
              <a:rPr lang="en-GB" baseline="-25000" dirty="0"/>
              <a:t>DRX</a:t>
            </a:r>
            <a:r>
              <a:rPr lang="en-GB" dirty="0"/>
              <a:t> &gt;320.</a:t>
            </a:r>
            <a:endParaRPr lang="en-US" dirty="0"/>
          </a:p>
          <a:p>
            <a:r>
              <a:rPr lang="en-GB" dirty="0"/>
              <a:t> </a:t>
            </a:r>
            <a:r>
              <a:rPr lang="en-GB" b="1" u="sng" dirty="0"/>
              <a:t> OOS evaluation period when </a:t>
            </a:r>
            <a:r>
              <a:rPr lang="en-GB" b="1" u="sng" dirty="0" err="1"/>
              <a:t>Es</a:t>
            </a:r>
            <a:r>
              <a:rPr lang="en-GB" b="1" u="sng" dirty="0"/>
              <a:t>/</a:t>
            </a:r>
            <a:r>
              <a:rPr lang="en-GB" b="1" u="sng" dirty="0" err="1"/>
              <a:t>Iot</a:t>
            </a:r>
            <a:r>
              <a:rPr lang="en-GB" b="1" u="sng" dirty="0"/>
              <a:t> &gt; X </a:t>
            </a:r>
            <a:r>
              <a:rPr lang="en-GB" b="1" u="sng" dirty="0" smtClean="0"/>
              <a:t>dB </a:t>
            </a:r>
          </a:p>
          <a:p>
            <a:pPr lvl="1"/>
            <a:r>
              <a:rPr lang="en-GB" i="1" dirty="0">
                <a:solidFill>
                  <a:srgbClr val="FF0000"/>
                </a:solidFill>
              </a:rPr>
              <a:t>Moderator: subject to the outcome of GTW</a:t>
            </a:r>
            <a:endParaRPr lang="en-GB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Option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1: depends on L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out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(L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out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≤ 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GB" baseline="-25000" dirty="0" err="1">
                <a:solidFill>
                  <a:schemeClr val="accent2">
                    <a:lumMod val="75000"/>
                  </a:schemeClr>
                </a:solidFill>
              </a:rPr>
              <a:t>out,max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), where L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out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is the number of SSBs not available at the UE during 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en-GB" baseline="-25000" dirty="0" err="1">
                <a:solidFill>
                  <a:schemeClr val="accent2">
                    <a:lumMod val="75000"/>
                  </a:schemeClr>
                </a:solidFill>
              </a:rPr>
              <a:t>Evaluate_out_SSB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(ZTE, Nokia, Ericsson)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 hangingPunct="0"/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GB" baseline="-25000" dirty="0" err="1">
                <a:solidFill>
                  <a:schemeClr val="accent2">
                    <a:lumMod val="75000"/>
                  </a:schemeClr>
                </a:solidFill>
              </a:rPr>
              <a:t>out,max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= 14 for max(T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40 where 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=0 for non-DRX,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 hangingPunct="0"/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GB" baseline="-25000" dirty="0" err="1">
                <a:solidFill>
                  <a:schemeClr val="accent2">
                    <a:lumMod val="75000"/>
                  </a:schemeClr>
                </a:solidFill>
              </a:rPr>
              <a:t>out,max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= 10 for 40 &lt;Max(T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320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/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en-GB" baseline="-25000" dirty="0" err="1">
                <a:solidFill>
                  <a:schemeClr val="accent2">
                    <a:lumMod val="75000"/>
                  </a:schemeClr>
                </a:solidFill>
              </a:rPr>
              <a:t>out,max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= 6 for 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&gt;320.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Option 2: Extend the evaluation period using a fixed factor L (MTK, QC, Apple, Intel, Huawei, [Nokia])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 hangingPunct="0"/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L = 7 for max(T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 40,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 hangingPunct="0"/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L = 5 for 40 &lt;Max(T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SSB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, T</a:t>
            </a:r>
            <a:r>
              <a:rPr lang="da-DK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≤</a:t>
            </a:r>
            <a:r>
              <a:rPr lang="da-DK" dirty="0">
                <a:solidFill>
                  <a:schemeClr val="accent2">
                    <a:lumMod val="75000"/>
                  </a:schemeClr>
                </a:solidFill>
              </a:rPr>
              <a:t>320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2"/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L = 3 for T</a:t>
            </a:r>
            <a:r>
              <a:rPr lang="en-GB" baseline="-25000" dirty="0">
                <a:solidFill>
                  <a:schemeClr val="accent2">
                    <a:lumMod val="75000"/>
                  </a:schemeClr>
                </a:solidFill>
              </a:rPr>
              <a:t>DRX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&gt;320.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Do not define requirements for the case of OOS evaluation period when 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Es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en-GB" dirty="0" err="1">
                <a:solidFill>
                  <a:schemeClr val="accent2">
                    <a:lumMod val="75000"/>
                  </a:schemeClr>
                </a:solidFill>
              </a:rPr>
              <a:t>Iot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</a:rPr>
              <a:t> &gt; X dB in case no decision on Option 1 and 2 is made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429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</a:t>
            </a:r>
            <a:r>
              <a:rPr lang="en-US" sz="4000" dirty="0" smtClean="0"/>
              <a:t>#3: </a:t>
            </a:r>
            <a:r>
              <a:rPr lang="en-US" sz="4000" dirty="0"/>
              <a:t>RLM </a:t>
            </a:r>
            <a:r>
              <a:rPr lang="en-US" sz="4000" dirty="0" smtClean="0"/>
              <a:t>(</a:t>
            </a:r>
            <a:r>
              <a:rPr lang="en-US" sz="4000" dirty="0"/>
              <a:t>AI </a:t>
            </a:r>
            <a:r>
              <a:rPr lang="en-GB" sz="4000" dirty="0"/>
              <a:t>7.1.5.8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UE behaviour upon exceeding </a:t>
            </a:r>
            <a:r>
              <a:rPr lang="en-GB" b="1" u="sng" dirty="0" err="1"/>
              <a:t>L</a:t>
            </a:r>
            <a:r>
              <a:rPr lang="en-GB" b="1" u="sng" baseline="-25000" dirty="0" err="1"/>
              <a:t>out,max</a:t>
            </a:r>
            <a:r>
              <a:rPr lang="en-GB" b="1" u="sng" baseline="-25000" dirty="0"/>
              <a:t> </a:t>
            </a:r>
            <a:r>
              <a:rPr lang="en-GB" b="1" u="sng" dirty="0"/>
              <a:t>of OOS evaluation period when </a:t>
            </a:r>
            <a:r>
              <a:rPr lang="en-GB" b="1" u="sng" dirty="0" err="1"/>
              <a:t>Es</a:t>
            </a:r>
            <a:r>
              <a:rPr lang="en-GB" b="1" u="sng" dirty="0"/>
              <a:t>/</a:t>
            </a:r>
            <a:r>
              <a:rPr lang="en-GB" b="1" u="sng" dirty="0" err="1"/>
              <a:t>Iot</a:t>
            </a:r>
            <a:r>
              <a:rPr lang="en-GB" b="1" u="sng" dirty="0"/>
              <a:t> </a:t>
            </a:r>
            <a:r>
              <a:rPr lang="en-GB" b="1" u="sng" dirty="0" smtClean="0"/>
              <a:t>&gt; </a:t>
            </a:r>
            <a:r>
              <a:rPr lang="en-GB" b="1" u="sng" dirty="0"/>
              <a:t>X </a:t>
            </a:r>
            <a:r>
              <a:rPr lang="en-GB" b="1" u="sng" dirty="0" smtClean="0"/>
              <a:t>dB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 </a:t>
            </a:r>
            <a:r>
              <a:rPr lang="en-GB" dirty="0"/>
              <a:t>same as if the radio link quality for this RLM-RS resource were below </a:t>
            </a:r>
            <a:r>
              <a:rPr lang="en-GB" dirty="0" err="1"/>
              <a:t>Q</a:t>
            </a:r>
            <a:r>
              <a:rPr lang="en-GB" baseline="-25000" dirty="0" err="1"/>
              <a:t>out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b="1" u="sng" dirty="0"/>
              <a:t>Whether to define CSI-RS based RLM requirements in </a:t>
            </a:r>
            <a:r>
              <a:rPr lang="en-GB" b="1" u="sng" dirty="0" smtClean="0"/>
              <a:t>Rel-16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Do not define CSI-RS based RLM requirements in Rel-16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1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Topic #4: </a:t>
            </a:r>
            <a:r>
              <a:rPr lang="en-GB" sz="4000" dirty="0"/>
              <a:t>Beam management </a:t>
            </a:r>
            <a:r>
              <a:rPr lang="en-GB" sz="4000" dirty="0" smtClean="0"/>
              <a:t>(7.1.5.9</a:t>
            </a:r>
            <a:r>
              <a:rPr lang="en-GB" sz="4000" dirty="0"/>
              <a:t>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7624"/>
            <a:ext cx="10515600" cy="5178490"/>
          </a:xfrm>
        </p:spPr>
        <p:txBody>
          <a:bodyPr>
            <a:normAutofit/>
          </a:bodyPr>
          <a:lstStyle/>
          <a:p>
            <a:r>
              <a:rPr lang="en-GB" b="1" u="sng" dirty="0"/>
              <a:t>Evaluation period for SSB based BFD</a:t>
            </a:r>
            <a:r>
              <a:rPr lang="en-GB" i="1" dirty="0"/>
              <a:t> </a:t>
            </a:r>
            <a:endParaRPr lang="en-GB" i="1" dirty="0" smtClean="0"/>
          </a:p>
          <a:p>
            <a:pPr lvl="1"/>
            <a:r>
              <a:rPr lang="en-GB" dirty="0">
                <a:solidFill>
                  <a:srgbClr val="00B050"/>
                </a:solidFill>
              </a:rPr>
              <a:t>The Evaluation period for SSB based BFD follows the same approach as that in the OOS evaluation period for SSB based </a:t>
            </a:r>
            <a:r>
              <a:rPr lang="en-GB" dirty="0" smtClean="0">
                <a:solidFill>
                  <a:srgbClr val="00B050"/>
                </a:solidFill>
              </a:rPr>
              <a:t>RLM</a:t>
            </a:r>
          </a:p>
          <a:p>
            <a:r>
              <a:rPr lang="en-GB" b="1" u="sng" dirty="0"/>
              <a:t>Measurement period for </a:t>
            </a:r>
            <a:r>
              <a:rPr lang="en-GB" b="1" u="sng" dirty="0" smtClean="0"/>
              <a:t>L1-RSRP</a:t>
            </a:r>
          </a:p>
          <a:p>
            <a:pPr lvl="1"/>
            <a:r>
              <a:rPr lang="en-US" dirty="0"/>
              <a:t>RAN4 should wait for LS response from RAN1 on the UE behavior when UE cannot transmit HARQ-ACK for MAC CE deactivation for semi-persistent CSI reporting. RAN4 should continue the discussion in the RRM maintenance in case RAN4 does not receive the LS response from RAN1 during RAN4#96-e</a:t>
            </a:r>
          </a:p>
        </p:txBody>
      </p:sp>
    </p:spTree>
    <p:extLst>
      <p:ext uri="{BB962C8B-B14F-4D97-AF65-F5344CB8AC3E}">
        <p14:creationId xmlns:p14="http://schemas.microsoft.com/office/powerpoint/2010/main" val="823392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12064</TotalTime>
  <Words>703</Words>
  <Application>Microsoft Office PowerPoint</Application>
  <PresentationFormat>Widescreen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맑은 고딕</vt:lpstr>
      <vt:lpstr>宋体</vt:lpstr>
      <vt:lpstr>Arial</vt:lpstr>
      <vt:lpstr>Calibri</vt:lpstr>
      <vt:lpstr>Calibri Light</vt:lpstr>
      <vt:lpstr>Office Theme</vt:lpstr>
      <vt:lpstr>WF on NR-U RRM Requirements (Part 2)   (All agreements in RAN4#96e in email thread #207)</vt:lpstr>
      <vt:lpstr>PowerPoint Presentation</vt:lpstr>
      <vt:lpstr>Topic #1: Cell re-selection (AI 7.1.5.2)</vt:lpstr>
      <vt:lpstr>Topic #2: Active BWP switching (AI 7.1.5.7)</vt:lpstr>
      <vt:lpstr>Topic #3: RLM (AI 7.1.5.8)</vt:lpstr>
      <vt:lpstr>Topic #3: RLM (AI 7.1.5.8)</vt:lpstr>
      <vt:lpstr>Topic #3: RLM (AI 7.1.5.8)</vt:lpstr>
      <vt:lpstr>Topic #3: RLM (AI 7.1.5.8)</vt:lpstr>
      <vt:lpstr>Topic #4: Beam management (7.1.5.9)</vt:lpstr>
      <vt:lpstr>Topic #5: Timing (AI 7.1.5.12)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Ato-MediaTek</cp:lastModifiedBy>
  <cp:revision>1921</cp:revision>
  <dcterms:created xsi:type="dcterms:W3CDTF">2016-04-13T15:12:29Z</dcterms:created>
  <dcterms:modified xsi:type="dcterms:W3CDTF">2020-08-26T10:13:13Z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