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347" r:id="rId3"/>
    <p:sldId id="433" r:id="rId4"/>
    <p:sldId id="444" r:id="rId5"/>
    <p:sldId id="445" r:id="rId6"/>
    <p:sldId id="447" r:id="rId7"/>
    <p:sldId id="440" r:id="rId8"/>
    <p:sldId id="439" r:id="rId9"/>
    <p:sldId id="438" r:id="rId10"/>
    <p:sldId id="434" r:id="rId11"/>
    <p:sldId id="446" r:id="rId12"/>
    <p:sldId id="448" r:id="rId13"/>
    <p:sldId id="43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77" autoAdjust="0"/>
    <p:restoredTop sz="94660"/>
  </p:normalViewPr>
  <p:slideViewPr>
    <p:cSldViewPr snapToGrid="0">
      <p:cViewPr varScale="1">
        <p:scale>
          <a:sx n="59" d="100"/>
          <a:sy n="59" d="100"/>
        </p:scale>
        <p:origin x="908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391" y="1640986"/>
            <a:ext cx="11696817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NR-U RRM (Part 1) </a:t>
            </a:r>
            <a:br>
              <a:rPr lang="en-US" dirty="0"/>
            </a:br>
            <a:br>
              <a:rPr lang="en-US" dirty="0"/>
            </a:br>
            <a:r>
              <a:rPr lang="en-US" sz="4400" dirty="0"/>
              <a:t>all agreements in RAN4#96-e in email thread:</a:t>
            </a:r>
            <a:br>
              <a:rPr lang="en-US" sz="4400" dirty="0"/>
            </a:br>
            <a:r>
              <a:rPr lang="en-US" sz="4400" dirty="0"/>
              <a:t>[96e][</a:t>
            </a:r>
            <a:r>
              <a:rPr lang="en-US" sz="4400" b="1" dirty="0"/>
              <a:t>206</a:t>
            </a:r>
            <a:r>
              <a:rPr lang="en-US" sz="4400" dirty="0"/>
              <a:t>] NR_unlic_RRM_1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#96-e                                                                                                                        </a:t>
            </a:r>
            <a:r>
              <a:rPr lang="en-US" dirty="0"/>
              <a:t>R4-2012090</a:t>
            </a:r>
            <a:endParaRPr lang="en-GB" b="1" dirty="0">
              <a:solidFill>
                <a:srgbClr val="FF0000"/>
              </a:solidFill>
            </a:endParaRPr>
          </a:p>
          <a:p>
            <a:r>
              <a:rPr lang="en-GB" b="1" dirty="0"/>
              <a:t>Electronic Meeting, 17 – 28 August, 2020</a:t>
            </a:r>
            <a:endParaRPr lang="sv-SE" dirty="0"/>
          </a:p>
          <a:p>
            <a:pPr hangingPunct="0"/>
            <a:r>
              <a:rPr lang="en-GB" b="1" dirty="0"/>
              <a:t>Agenda Items: 7.1.5.1, 7.1.5.3, 7.1.5.4, 7.1.5.5, 7.1.5.6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</a:t>
            </a:r>
            <a:endParaRPr lang="sv-S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CF4BC9FF-B9B1-4FEF-82F7-412C3557C5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87625" y="1540564"/>
                <a:ext cx="11622157" cy="495230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hangingPunct="0"/>
                <a:r>
                  <a:rPr lang="en-US" dirty="0">
                    <a:latin typeface="Calibri (Body)"/>
                  </a:rPr>
                  <a:t>Interruption window length</a:t>
                </a:r>
              </a:p>
              <a:p>
                <a:pPr lvl="1" hangingPunct="0"/>
                <a:r>
                  <a:rPr lang="en-US" dirty="0">
                    <a:solidFill>
                      <a:srgbClr val="00B050"/>
                    </a:solidFill>
                    <a:latin typeface="Calibri (Body)"/>
                  </a:rPr>
                  <a:t>For a single interruption, interruption window length at </a:t>
                </a:r>
                <a:r>
                  <a:rPr lang="en-US" dirty="0" err="1">
                    <a:solidFill>
                      <a:srgbClr val="00B050"/>
                    </a:solidFill>
                    <a:latin typeface="Calibri (Body)"/>
                  </a:rPr>
                  <a:t>SCell</a:t>
                </a:r>
                <a:r>
                  <a:rPr lang="en-US" dirty="0">
                    <a:solidFill>
                      <a:srgbClr val="00B050"/>
                    </a:solidFill>
                    <a:latin typeface="Calibri (Body)"/>
                  </a:rPr>
                  <a:t> activation does not depend on LBT failures</a:t>
                </a:r>
              </a:p>
              <a:p>
                <a:pPr hangingPunct="0"/>
                <a:r>
                  <a:rPr lang="en-US" dirty="0">
                    <a:latin typeface="Calibri (Body)"/>
                  </a:rPr>
                  <a:t>Interruption window starting point</a:t>
                </a:r>
              </a:p>
              <a:p>
                <a:pPr lvl="1" hangingPunct="0"/>
                <a:r>
                  <a:rPr lang="en-GB" dirty="0">
                    <a:solidFill>
                      <a:srgbClr val="00B050"/>
                    </a:solidFill>
                  </a:rPr>
                  <a:t>The starting point of an interruption window on </a:t>
                </a:r>
                <a:r>
                  <a:rPr lang="en-GB" dirty="0" err="1">
                    <a:solidFill>
                      <a:srgbClr val="00B050"/>
                    </a:solidFill>
                  </a:rPr>
                  <a:t>PCell</a:t>
                </a:r>
                <a:r>
                  <a:rPr lang="en-GB" dirty="0">
                    <a:solidFill>
                      <a:srgbClr val="00B050"/>
                    </a:solidFill>
                  </a:rPr>
                  <a:t> or any activated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in MCG for NR standalone mode, or on </a:t>
                </a:r>
                <a:r>
                  <a:rPr lang="en-GB" dirty="0" err="1">
                    <a:solidFill>
                      <a:srgbClr val="00B050"/>
                    </a:solidFill>
                  </a:rPr>
                  <a:t>PSCell</a:t>
                </a:r>
                <a:r>
                  <a:rPr lang="en-GB" dirty="0">
                    <a:solidFill>
                      <a:srgbClr val="00B050"/>
                    </a:solidFill>
                  </a:rPr>
                  <a:t> or any activated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in SCG for EN-DC mode, shall not occur before slot n+1+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v-SE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𝐻𝐴𝑅𝑄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𝑁𝑅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𝑠𝑙𝑜𝑡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𝑙𝑒𝑛𝑔𝑡h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00B050"/>
                    </a:solidFill>
                  </a:rPr>
                  <a:t>  and not occur after slot n+1+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sv-SE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sv-SE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𝐻𝐴𝑅𝑄</m:t>
                            </m:r>
                          </m:sub>
                        </m:sSub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sv-SE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3+</m:t>
                            </m:r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i="1">
                                <a:solidFill>
                                  <a:srgbClr val="00B050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𝑁𝑅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𝑠𝑙𝑜𝑡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𝑙𝑒𝑛𝑔𝑡h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00B050"/>
                    </a:solidFill>
                  </a:rPr>
                  <a:t> , where T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X</a:t>
                </a:r>
                <a:r>
                  <a:rPr lang="en-GB" dirty="0">
                    <a:solidFill>
                      <a:srgbClr val="00B050"/>
                    </a:solidFill>
                  </a:rPr>
                  <a:t> is: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marL="1076325" lvl="1" indent="0" defTabSz="538163">
                  <a:buNone/>
                </a:pPr>
                <a:r>
                  <a:rPr lang="en-GB" dirty="0">
                    <a:solidFill>
                      <a:srgbClr val="00B050"/>
                    </a:solidFill>
                  </a:rPr>
                  <a:t>	</a:t>
                </a:r>
                <a:r>
                  <a:rPr lang="en-GB" dirty="0" err="1">
                    <a:solidFill>
                      <a:srgbClr val="00B050"/>
                    </a:solidFill>
                  </a:rPr>
                  <a:t>T</a:t>
                </a:r>
                <a:r>
                  <a:rPr lang="en-GB" baseline="-25000" dirty="0" err="1">
                    <a:solidFill>
                      <a:srgbClr val="00B050"/>
                    </a:solidFill>
                  </a:rPr>
                  <a:t>FirstSSB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  </a:t>
                </a:r>
                <a:r>
                  <a:rPr lang="en-GB" dirty="0">
                    <a:solidFill>
                      <a:srgbClr val="00B050"/>
                    </a:solidFill>
                  </a:rPr>
                  <a:t>+ (L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1</a:t>
                </a:r>
                <a:r>
                  <a:rPr lang="en-GB" dirty="0">
                    <a:solidFill>
                      <a:srgbClr val="00B050"/>
                    </a:solidFill>
                  </a:rPr>
                  <a:t>)* </a:t>
                </a:r>
                <a:r>
                  <a:rPr lang="en-GB" dirty="0" err="1">
                    <a:solidFill>
                      <a:srgbClr val="00B050"/>
                    </a:solidFill>
                  </a:rPr>
                  <a:t>T</a:t>
                </a:r>
                <a:r>
                  <a:rPr lang="en-GB" baseline="-25000" dirty="0" err="1">
                    <a:solidFill>
                      <a:srgbClr val="00B050"/>
                    </a:solidFill>
                  </a:rPr>
                  <a:t>rs</a:t>
                </a:r>
                <a:r>
                  <a:rPr lang="en-GB" dirty="0">
                    <a:solidFill>
                      <a:srgbClr val="00B050"/>
                    </a:solidFill>
                  </a:rPr>
                  <a:t>, for known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activation when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measurement cycle is equal to, or smaller than, 160ms;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marL="1076325" lvl="1" indent="0" defTabSz="538163">
                  <a:buNone/>
                </a:pPr>
                <a:r>
                  <a:rPr lang="en-GB" dirty="0">
                    <a:solidFill>
                      <a:srgbClr val="00B050"/>
                    </a:solidFill>
                  </a:rPr>
                  <a:t>	</a:t>
                </a:r>
                <a:r>
                  <a:rPr lang="en-GB" dirty="0" err="1">
                    <a:solidFill>
                      <a:srgbClr val="00B050"/>
                    </a:solidFill>
                  </a:rPr>
                  <a:t>T</a:t>
                </a:r>
                <a:r>
                  <a:rPr lang="en-GB" baseline="-25000" dirty="0" err="1">
                    <a:solidFill>
                      <a:srgbClr val="00B050"/>
                    </a:solidFill>
                  </a:rPr>
                  <a:t>FirstSSB_MAX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 </a:t>
                </a:r>
                <a:r>
                  <a:rPr lang="en-GB" dirty="0">
                    <a:solidFill>
                      <a:srgbClr val="00B050"/>
                    </a:solidFill>
                  </a:rPr>
                  <a:t>+ L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2,1</a:t>
                </a:r>
                <a:r>
                  <a:rPr lang="en-GB" dirty="0">
                    <a:solidFill>
                      <a:srgbClr val="00B050"/>
                    </a:solidFill>
                  </a:rPr>
                  <a:t>* T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SMTC_MAX</a:t>
                </a:r>
                <a:r>
                  <a:rPr lang="en-GB" dirty="0">
                    <a:solidFill>
                      <a:srgbClr val="00B050"/>
                    </a:solidFill>
                  </a:rPr>
                  <a:t> for known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activation when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measurement cycle is greater than 160ms;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marL="1076325" lvl="1" indent="0" defTabSz="538163">
                  <a:buNone/>
                </a:pPr>
                <a:r>
                  <a:rPr lang="en-GB" dirty="0">
                    <a:solidFill>
                      <a:srgbClr val="00B050"/>
                    </a:solidFill>
                  </a:rPr>
                  <a:t>	</a:t>
                </a:r>
                <a:r>
                  <a:rPr lang="en-GB" dirty="0" err="1">
                    <a:solidFill>
                      <a:srgbClr val="00B050"/>
                    </a:solidFill>
                  </a:rPr>
                  <a:t>T</a:t>
                </a:r>
                <a:r>
                  <a:rPr lang="en-GB" baseline="-25000" dirty="0" err="1">
                    <a:solidFill>
                      <a:srgbClr val="00B050"/>
                    </a:solidFill>
                  </a:rPr>
                  <a:t>FirstSSB_MAX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 </a:t>
                </a:r>
                <a:r>
                  <a:rPr lang="en-GB" dirty="0">
                    <a:solidFill>
                      <a:srgbClr val="00B050"/>
                    </a:solidFill>
                  </a:rPr>
                  <a:t>+ L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3,1</a:t>
                </a:r>
                <a:r>
                  <a:rPr lang="en-GB" dirty="0">
                    <a:solidFill>
                      <a:srgbClr val="00B050"/>
                    </a:solidFill>
                  </a:rPr>
                  <a:t>* T</a:t>
                </a:r>
                <a:r>
                  <a:rPr lang="en-GB" baseline="-25000" dirty="0">
                    <a:solidFill>
                      <a:srgbClr val="00B050"/>
                    </a:solidFill>
                  </a:rPr>
                  <a:t>SMTC_MAX</a:t>
                </a:r>
                <a:r>
                  <a:rPr lang="en-GB" dirty="0">
                    <a:solidFill>
                      <a:srgbClr val="00B050"/>
                    </a:solidFill>
                  </a:rPr>
                  <a:t> for unknown </a:t>
                </a:r>
                <a:r>
                  <a:rPr lang="en-GB" dirty="0" err="1">
                    <a:solidFill>
                      <a:srgbClr val="00B050"/>
                    </a:solidFill>
                  </a:rPr>
                  <a:t>SCell</a:t>
                </a:r>
                <a:r>
                  <a:rPr lang="en-GB" dirty="0">
                    <a:solidFill>
                      <a:srgbClr val="00B050"/>
                    </a:solidFill>
                  </a:rPr>
                  <a:t> activation</a:t>
                </a:r>
                <a:r>
                  <a:rPr lang="en-GB" b="1" dirty="0">
                    <a:solidFill>
                      <a:srgbClr val="00B050"/>
                    </a:solidFill>
                  </a:rPr>
                  <a:t> </a:t>
                </a:r>
                <a:endParaRPr lang="sv-SE" dirty="0">
                  <a:solidFill>
                    <a:srgbClr val="00B050"/>
                  </a:solidFill>
                </a:endParaRPr>
              </a:p>
              <a:p>
                <a:pPr lvl="1" hangingPunct="0"/>
                <a:endParaRPr lang="en-US" dirty="0">
                  <a:solidFill>
                    <a:srgbClr val="00B050"/>
                  </a:solidFill>
                  <a:latin typeface="Calibri (Body)"/>
                </a:endParaRPr>
              </a:p>
            </p:txBody>
          </p:sp>
        </mc:Choice>
        <mc:Fallback xmlns="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CF4BC9FF-B9B1-4FEF-82F7-412C3557C5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625" y="1540564"/>
                <a:ext cx="11622157" cy="4952309"/>
              </a:xfrm>
              <a:prstGeom prst="rect">
                <a:avLst/>
              </a:prstGeom>
              <a:blipFill>
                <a:blip r:embed="rId2"/>
                <a:stretch>
                  <a:fillRect l="-944" t="-2833" r="-839"/>
                </a:stretch>
              </a:blipFill>
            </p:spPr>
            <p:txBody>
              <a:bodyPr/>
              <a:lstStyle/>
              <a:p>
                <a:r>
                  <a:rPr lang="sv-S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3511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387625" y="1540564"/>
            <a:ext cx="11622157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>
                <a:latin typeface="Calibri (Body)"/>
              </a:rPr>
              <a:t>Multiple interruption windows</a:t>
            </a: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For intra-band CA, while the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being activated is unknown or known with measurement cycle &gt;160ms, up to (1+L) interruption windows are allowed during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activation, where L is the number of occasions that at least one SSB from </a:t>
            </a:r>
            <a:r>
              <a:rPr lang="en-GB" dirty="0" err="1">
                <a:solidFill>
                  <a:srgbClr val="00B050"/>
                </a:solidFill>
              </a:rPr>
              <a:t>SCells</a:t>
            </a:r>
            <a:r>
              <a:rPr lang="en-GB" dirty="0">
                <a:solidFill>
                  <a:srgbClr val="00B050"/>
                </a:solidFill>
              </a:rPr>
              <a:t> already activated or </a:t>
            </a:r>
            <a:r>
              <a:rPr lang="en-GB" dirty="0" err="1">
                <a:solidFill>
                  <a:srgbClr val="00B050"/>
                </a:solidFill>
              </a:rPr>
              <a:t>SCell</a:t>
            </a:r>
            <a:r>
              <a:rPr lang="en-GB" dirty="0">
                <a:solidFill>
                  <a:srgbClr val="00B050"/>
                </a:solidFill>
              </a:rPr>
              <a:t> being activated in the same band is not available before the first successful SSB transmissions subject to </a:t>
            </a:r>
            <a:r>
              <a:rPr lang="en-GB" dirty="0" err="1">
                <a:solidFill>
                  <a:srgbClr val="00B050"/>
                </a:solidFill>
              </a:rPr>
              <a:t>T</a:t>
            </a:r>
            <a:r>
              <a:rPr lang="en-GB" baseline="-25000" dirty="0" err="1">
                <a:solidFill>
                  <a:srgbClr val="00B050"/>
                </a:solidFill>
              </a:rPr>
              <a:t>SMTC_max</a:t>
            </a:r>
            <a:endParaRPr lang="sv-SE" dirty="0">
              <a:solidFill>
                <a:srgbClr val="00B050"/>
              </a:solidFill>
            </a:endParaRP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For inter-band CA: FFS</a:t>
            </a:r>
          </a:p>
          <a:p>
            <a:pPr lvl="1" hangingPunct="0"/>
            <a:r>
              <a:rPr lang="en-GB" dirty="0"/>
              <a:t>Inter-band CA:</a:t>
            </a:r>
          </a:p>
          <a:p>
            <a:pPr lvl="2" hangingPunct="0"/>
            <a:r>
              <a:rPr lang="en-GB" dirty="0"/>
              <a:t>Option 1: for inter-band CA, the interruption is the same as for intra-band case</a:t>
            </a:r>
            <a:endParaRPr lang="sv-SE" dirty="0"/>
          </a:p>
          <a:p>
            <a:pPr lvl="2" hangingPunct="0"/>
            <a:r>
              <a:rPr lang="en-GB" dirty="0"/>
              <a:t>Option 2: for inter-band CA, the interruption is not the same as for intra-band case, while multiple interruptions are still needed</a:t>
            </a:r>
            <a:endParaRPr lang="sv-SE" dirty="0"/>
          </a:p>
          <a:p>
            <a:pPr lvl="2" hangingPunct="0"/>
            <a:r>
              <a:rPr lang="en-GB" dirty="0"/>
              <a:t>Option 3: for inter-band CA, the interruption is not the same as for intra-band case and a single interruption applies</a:t>
            </a:r>
            <a:endParaRPr lang="en-GB" dirty="0">
              <a:solidFill>
                <a:srgbClr val="00B050"/>
              </a:solidFill>
            </a:endParaRPr>
          </a:p>
          <a:p>
            <a:pPr hangingPunct="0"/>
            <a:endParaRPr lang="en-US" dirty="0"/>
          </a:p>
          <a:p>
            <a:pPr marL="457200" lvl="1" indent="0" hangingPunct="0">
              <a:buNone/>
            </a:pPr>
            <a:endParaRPr lang="sv-SE" dirty="0"/>
          </a:p>
          <a:p>
            <a:pPr hangingPunct="0"/>
            <a:endParaRPr lang="sv-SE" dirty="0"/>
          </a:p>
          <a:p>
            <a:pPr marL="457200" lvl="1" indent="0" hangingPunct="0">
              <a:buNone/>
            </a:pPr>
            <a:endParaRPr lang="en-US" dirty="0">
              <a:solidFill>
                <a:srgbClr val="00B050"/>
              </a:solidFill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4276104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387625" y="1540564"/>
            <a:ext cx="11622157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Extended T</a:t>
            </a:r>
            <a:r>
              <a:rPr lang="en-US" baseline="-25000" dirty="0"/>
              <a:t>HARQ </a:t>
            </a:r>
            <a:r>
              <a:rPr lang="en-US" dirty="0"/>
              <a:t>for UEs with/without </a:t>
            </a:r>
            <a:r>
              <a:rPr lang="en-GB" i="1" dirty="0"/>
              <a:t>enhancedDynamicHARQ-codebook-r16</a:t>
            </a:r>
            <a:r>
              <a:rPr lang="en-GB" dirty="0"/>
              <a:t> and </a:t>
            </a:r>
            <a:r>
              <a:rPr lang="en-GB" i="1" dirty="0"/>
              <a:t>oneShotHARQ-feedback-r16</a:t>
            </a:r>
            <a:r>
              <a:rPr lang="en-GB" dirty="0"/>
              <a:t> capabilities</a:t>
            </a:r>
            <a:endParaRPr lang="en-US" baseline="-25000" dirty="0"/>
          </a:p>
          <a:p>
            <a:pPr lvl="1" hangingPunct="0"/>
            <a:r>
              <a:rPr lang="en-US" dirty="0"/>
              <a:t>The related issues have been discussed a lot in previous meetings. The extension applies regardless the capabilities</a:t>
            </a:r>
          </a:p>
          <a:p>
            <a:pPr hangingPunct="0"/>
            <a:r>
              <a:rPr lang="en-US" dirty="0"/>
              <a:t>Conditions for CSI reporting during </a:t>
            </a:r>
            <a:r>
              <a:rPr lang="en-US" dirty="0" err="1"/>
              <a:t>SCell</a:t>
            </a:r>
            <a:r>
              <a:rPr lang="en-US" dirty="0"/>
              <a:t> activation</a:t>
            </a:r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When P/SP-CSI-RS is used for CSI report during the </a:t>
            </a:r>
            <a:r>
              <a:rPr lang="en-US" dirty="0" err="1">
                <a:solidFill>
                  <a:srgbClr val="00B050"/>
                </a:solidFill>
              </a:rPr>
              <a:t>SCell</a:t>
            </a:r>
            <a:r>
              <a:rPr lang="en-US" dirty="0">
                <a:solidFill>
                  <a:srgbClr val="00B050"/>
                </a:solidFill>
              </a:rPr>
              <a:t> activation, it is assumed one of the RRC parameters CO-DurationPerCell-r16, </a:t>
            </a:r>
            <a:r>
              <a:rPr lang="en-US" dirty="0" err="1">
                <a:solidFill>
                  <a:srgbClr val="00B050"/>
                </a:solidFill>
              </a:rPr>
              <a:t>SlotFormatIndicator</a:t>
            </a:r>
            <a:r>
              <a:rPr lang="en-US" dirty="0">
                <a:solidFill>
                  <a:srgbClr val="00B050"/>
                </a:solidFill>
              </a:rPr>
              <a:t>, and CSI-RS-ValidationWith-DCI-r16 is configured for a UE and the UE supports the corresponding capability, </a:t>
            </a:r>
            <a:r>
              <a:rPr lang="en-GB" dirty="0"/>
              <a:t>except for the cases when the UE cancels the reception [TS 38.213]</a:t>
            </a:r>
            <a:endParaRPr lang="en-US" dirty="0">
              <a:solidFill>
                <a:srgbClr val="00B050"/>
              </a:solidFill>
            </a:endParaRPr>
          </a:p>
          <a:p>
            <a:pPr marL="457200" lvl="1" indent="0" hangingPunct="0">
              <a:buNone/>
            </a:pPr>
            <a:endParaRPr lang="sv-SE" dirty="0"/>
          </a:p>
          <a:p>
            <a:pPr hangingPunct="0"/>
            <a:endParaRPr lang="sv-SE" dirty="0"/>
          </a:p>
          <a:p>
            <a:pPr marL="457200" lvl="1" indent="0" hangingPunct="0">
              <a:buNone/>
            </a:pPr>
            <a:endParaRPr lang="en-US" dirty="0">
              <a:solidFill>
                <a:srgbClr val="00B050"/>
              </a:solidFill>
              <a:latin typeface="Calibri (Body)"/>
            </a:endParaRPr>
          </a:p>
        </p:txBody>
      </p:sp>
    </p:spTree>
    <p:extLst>
      <p:ext uri="{BB962C8B-B14F-4D97-AF65-F5344CB8AC3E}">
        <p14:creationId xmlns:p14="http://schemas.microsoft.com/office/powerpoint/2010/main" val="1970281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Active TCI State Switching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UE behavior and requirements for RRC-based active TCI state switching</a:t>
            </a:r>
          </a:p>
          <a:p>
            <a:pPr lvl="1" hangingPunct="0"/>
            <a:r>
              <a:rPr lang="en-GB" dirty="0"/>
              <a:t>Do not specify UE behaviour for </a:t>
            </a:r>
            <a:r>
              <a:rPr lang="en-GB" dirty="0" err="1"/>
              <a:t>L</a:t>
            </a:r>
            <a:r>
              <a:rPr lang="en-GB" baseline="-25000" dirty="0" err="1"/>
              <a:t>RRC,known,max</a:t>
            </a:r>
            <a:r>
              <a:rPr lang="en-GB" dirty="0"/>
              <a:t>, </a:t>
            </a:r>
            <a:r>
              <a:rPr lang="en-US" dirty="0"/>
              <a:t>L</a:t>
            </a:r>
            <a:r>
              <a:rPr lang="en-GB" dirty="0"/>
              <a:t>1</a:t>
            </a:r>
            <a:r>
              <a:rPr lang="en-GB" baseline="-25000" dirty="0"/>
              <a:t>RRC,unknown,max</a:t>
            </a:r>
            <a:r>
              <a:rPr lang="en-GB" dirty="0"/>
              <a:t>, and </a:t>
            </a:r>
            <a:r>
              <a:rPr lang="en-US" dirty="0"/>
              <a:t>L</a:t>
            </a:r>
            <a:r>
              <a:rPr lang="en-GB" dirty="0"/>
              <a:t>2</a:t>
            </a:r>
            <a:r>
              <a:rPr lang="en-GB" baseline="-25000" dirty="0"/>
              <a:t>RRC,unknown,max</a:t>
            </a:r>
            <a:r>
              <a:rPr lang="en-GB" dirty="0"/>
              <a:t> , but the requirements shall apply up to </a:t>
            </a:r>
            <a:r>
              <a:rPr lang="en-GB" dirty="0" err="1"/>
              <a:t>L</a:t>
            </a:r>
            <a:r>
              <a:rPr lang="en-GB" baseline="-25000" dirty="0" err="1"/>
              <a:t>RRC,known,max</a:t>
            </a:r>
            <a:r>
              <a:rPr lang="en-GB" dirty="0"/>
              <a:t>, </a:t>
            </a:r>
            <a:r>
              <a:rPr lang="en-US" dirty="0"/>
              <a:t>L</a:t>
            </a:r>
            <a:r>
              <a:rPr lang="en-GB" dirty="0"/>
              <a:t>1</a:t>
            </a:r>
            <a:r>
              <a:rPr lang="en-GB" baseline="-25000" dirty="0"/>
              <a:t>RRC,unknown,max</a:t>
            </a:r>
            <a:r>
              <a:rPr lang="en-GB" dirty="0"/>
              <a:t>, and </a:t>
            </a:r>
            <a:r>
              <a:rPr lang="en-US" dirty="0"/>
              <a:t>L</a:t>
            </a:r>
            <a:r>
              <a:rPr lang="en-GB" dirty="0"/>
              <a:t>2</a:t>
            </a:r>
            <a:r>
              <a:rPr lang="en-GB" baseline="-25000" dirty="0"/>
              <a:t>RRC,unknown,max</a:t>
            </a:r>
            <a:endParaRPr lang="sv-SE" dirty="0"/>
          </a:p>
          <a:p>
            <a:pPr hangingPunct="0"/>
            <a:r>
              <a:rPr lang="en-US" dirty="0"/>
              <a:t>UE behavior and requirements for MAC-CE based active TCI state switching</a:t>
            </a:r>
          </a:p>
          <a:p>
            <a:pPr lvl="1" hangingPunct="0"/>
            <a:r>
              <a:rPr lang="en-GB" dirty="0"/>
              <a:t>Do not specify UE behaviour for </a:t>
            </a:r>
            <a:r>
              <a:rPr lang="en-GB" dirty="0" err="1"/>
              <a:t>L</a:t>
            </a:r>
            <a:r>
              <a:rPr lang="en-GB" baseline="-25000" dirty="0" err="1"/>
              <a:t>MAC,known,max</a:t>
            </a:r>
            <a:r>
              <a:rPr lang="en-GB" dirty="0"/>
              <a:t>, </a:t>
            </a:r>
            <a:r>
              <a:rPr lang="en-US" dirty="0"/>
              <a:t>L</a:t>
            </a:r>
            <a:r>
              <a:rPr lang="en-GB" dirty="0"/>
              <a:t>1</a:t>
            </a:r>
            <a:r>
              <a:rPr lang="en-GB" baseline="-25000" dirty="0"/>
              <a:t>MAC,unknown,max</a:t>
            </a:r>
            <a:r>
              <a:rPr lang="en-GB" dirty="0"/>
              <a:t>, and </a:t>
            </a:r>
            <a:r>
              <a:rPr lang="en-US" dirty="0"/>
              <a:t>L</a:t>
            </a:r>
            <a:r>
              <a:rPr lang="en-GB" dirty="0"/>
              <a:t>2</a:t>
            </a:r>
            <a:r>
              <a:rPr lang="en-GB" baseline="-25000" dirty="0"/>
              <a:t>MAC,unknown,max</a:t>
            </a:r>
            <a:r>
              <a:rPr lang="en-GB" dirty="0"/>
              <a:t> , but the requirements shall apply up to </a:t>
            </a:r>
            <a:r>
              <a:rPr lang="en-GB" dirty="0" err="1"/>
              <a:t>L</a:t>
            </a:r>
            <a:r>
              <a:rPr lang="en-GB" baseline="-25000" dirty="0" err="1"/>
              <a:t>MAC,known,max</a:t>
            </a:r>
            <a:r>
              <a:rPr lang="en-GB" dirty="0"/>
              <a:t>, </a:t>
            </a:r>
            <a:r>
              <a:rPr lang="en-US" dirty="0"/>
              <a:t>L</a:t>
            </a:r>
            <a:r>
              <a:rPr lang="en-GB" dirty="0"/>
              <a:t>1</a:t>
            </a:r>
            <a:r>
              <a:rPr lang="en-GB" baseline="-25000" dirty="0"/>
              <a:t>MAC,unknown,max</a:t>
            </a:r>
            <a:r>
              <a:rPr lang="en-GB" dirty="0"/>
              <a:t>, and </a:t>
            </a:r>
            <a:r>
              <a:rPr lang="en-US" dirty="0"/>
              <a:t>L</a:t>
            </a:r>
            <a:r>
              <a:rPr lang="en-GB" dirty="0"/>
              <a:t>2</a:t>
            </a:r>
            <a:r>
              <a:rPr lang="en-GB" baseline="-25000" dirty="0"/>
              <a:t>MAC,unknown,max</a:t>
            </a:r>
            <a:endParaRPr lang="en-US" dirty="0">
              <a:solidFill>
                <a:srgbClr val="00B050"/>
              </a:solidFill>
              <a:highlight>
                <a:srgbClr val="FFFF00"/>
              </a:highlight>
            </a:endParaRP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8586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1023730"/>
            <a:ext cx="11449878" cy="561560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5000" dirty="0">
                <a:solidFill>
                  <a:srgbClr val="00B050"/>
                </a:solidFill>
              </a:rPr>
              <a:t>Agreements from the 1st round</a:t>
            </a:r>
          </a:p>
          <a:p>
            <a:pPr marL="0" indent="0" algn="ctr">
              <a:buNone/>
            </a:pPr>
            <a:r>
              <a:rPr lang="sv-SE" sz="5000" dirty="0">
                <a:solidFill>
                  <a:srgbClr val="0070C0"/>
                </a:solidFill>
              </a:rPr>
              <a:t>Agreements from the GTW session</a:t>
            </a:r>
          </a:p>
          <a:p>
            <a:pPr marL="0" indent="0" algn="ctr">
              <a:buNone/>
            </a:pPr>
            <a:r>
              <a:rPr lang="sv-SE" sz="5000" dirty="0"/>
              <a:t>Agreements from the 2nd round</a:t>
            </a:r>
          </a:p>
          <a:p>
            <a:pPr marL="0" indent="0" algn="ctr">
              <a:buNone/>
            </a:pPr>
            <a:endParaRPr lang="sv-SE" sz="5000" dirty="0"/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General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F02DBC-2B69-428C-A596-BFEE31BC2BCF}"/>
              </a:ext>
            </a:extLst>
          </p:cNvPr>
          <p:cNvSpPr txBox="1">
            <a:spLocks/>
          </p:cNvSpPr>
          <p:nvPr/>
        </p:nvSpPr>
        <p:spPr>
          <a:xfrm>
            <a:off x="712304" y="16929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RAN1 LS response on SSB monitoring capabilities </a:t>
            </a:r>
          </a:p>
          <a:p>
            <a:pPr lvl="1" hangingPunct="0"/>
            <a:r>
              <a:rPr lang="en-US" dirty="0">
                <a:latin typeface="Calibri (Body)"/>
                <a:ea typeface="SimSun" panose="02010600030101010101" pitchFamily="2" charset="-122"/>
              </a:rPr>
              <a:t>RAN4 assumption on signaling of UE SSB monitoring capabilities</a:t>
            </a:r>
            <a:endParaRPr lang="sv-SE" dirty="0">
              <a:latin typeface="Calibri (Body)"/>
              <a:ea typeface="SimSun" panose="02010600030101010101" pitchFamily="2" charset="-122"/>
            </a:endParaRPr>
          </a:p>
          <a:p>
            <a:pPr lvl="2"/>
            <a:r>
              <a:rPr lang="en-GB" dirty="0">
                <a:solidFill>
                  <a:srgbClr val="0070C0"/>
                </a:solidFill>
              </a:rPr>
              <a:t>In NR-U work, RAN4 assumes that no explicit or signalled UE capabilities will be defined for the number of candidate SS/PBCH block indexes corresponding to the same SS/PBCH block index the UE should monitor in a given discovery burst transmission window (for RRM) or within the set of configured resources (for RLM/CBD/BFD)</a:t>
            </a:r>
          </a:p>
          <a:p>
            <a:pPr lvl="1"/>
            <a:r>
              <a:rPr lang="en-US" dirty="0"/>
              <a:t>Differentiation between UE in FBE and LBE modes</a:t>
            </a:r>
            <a:endParaRPr lang="en-GB" dirty="0"/>
          </a:p>
          <a:p>
            <a:pPr lvl="2"/>
            <a:r>
              <a:rPr lang="en-US" dirty="0">
                <a:solidFill>
                  <a:srgbClr val="0070C0"/>
                </a:solidFill>
              </a:rPr>
              <a:t>No differentiation between UE in FBE and LBE modes in NR-U RRM Core requirements</a:t>
            </a:r>
          </a:p>
          <a:p>
            <a:pPr lvl="2"/>
            <a:r>
              <a:rPr lang="en-US" dirty="0">
                <a:solidFill>
                  <a:srgbClr val="0070C0"/>
                </a:solidFill>
              </a:rPr>
              <a:t>Different test case will be defined for UE in FBE and LBE modes in NR-U RRM Performance requirements</a:t>
            </a:r>
          </a:p>
          <a:p>
            <a:pPr lvl="1"/>
            <a:r>
              <a:rPr lang="en-US" dirty="0"/>
              <a:t>Parameter Q</a:t>
            </a:r>
          </a:p>
          <a:p>
            <a:pPr lvl="2"/>
            <a:r>
              <a:rPr lang="en-GB" dirty="0"/>
              <a:t>Do not further discuss the case when a UE is not provided with the parameter Q (this case does not exist, according to RAN1)</a:t>
            </a:r>
            <a:endParaRPr lang="sv-SE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20101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General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F02DBC-2B69-428C-A596-BFEE31BC2BCF}"/>
              </a:ext>
            </a:extLst>
          </p:cNvPr>
          <p:cNvSpPr txBox="1">
            <a:spLocks/>
          </p:cNvSpPr>
          <p:nvPr/>
        </p:nvSpPr>
        <p:spPr>
          <a:xfrm>
            <a:off x="712304" y="16929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RAN1 LS response on SSB monitoring capabilities (cont.)</a:t>
            </a:r>
          </a:p>
          <a:p>
            <a:pPr lvl="1" hangingPunct="0"/>
            <a:r>
              <a:rPr lang="en-US" dirty="0">
                <a:latin typeface="Calibri (Body)"/>
                <a:ea typeface="SimSun" panose="02010600030101010101" pitchFamily="2" charset="-122"/>
              </a:rPr>
              <a:t>Whether to capture the number of candidate SSB positions in NR-U core requirements</a:t>
            </a:r>
            <a:endParaRPr lang="sv-SE" dirty="0">
              <a:latin typeface="Calibri (Body)"/>
              <a:ea typeface="SimSun" panose="02010600030101010101" pitchFamily="2" charset="-122"/>
            </a:endParaRPr>
          </a:p>
          <a:p>
            <a:pPr lvl="2"/>
            <a:r>
              <a:rPr lang="en-GB" dirty="0">
                <a:solidFill>
                  <a:srgbClr val="0070C0"/>
                </a:solidFill>
              </a:rPr>
              <a:t>RRM core requirements are defined under assumption what UE monitors the first 2 successive </a:t>
            </a:r>
            <a:r>
              <a:rPr lang="en-GB" dirty="0" err="1">
                <a:solidFill>
                  <a:srgbClr val="0070C0"/>
                </a:solidFill>
              </a:rPr>
              <a:t>QCL’ed</a:t>
            </a:r>
            <a:r>
              <a:rPr lang="en-GB" dirty="0">
                <a:solidFill>
                  <a:srgbClr val="0070C0"/>
                </a:solidFill>
              </a:rPr>
              <a:t> candidate SSB positions (i.e. N1 = N2 = 2)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GB" dirty="0">
                <a:solidFill>
                  <a:srgbClr val="0070C0"/>
                </a:solidFill>
              </a:rPr>
              <a:t>FFS if same values apply for cell detection</a:t>
            </a:r>
            <a:endParaRPr lang="sv-SE" dirty="0">
              <a:solidFill>
                <a:srgbClr val="0070C0"/>
              </a:solidFill>
            </a:endParaRPr>
          </a:p>
          <a:p>
            <a:pPr lvl="4"/>
            <a:r>
              <a:rPr lang="en-GB" dirty="0">
                <a:solidFill>
                  <a:srgbClr val="0070C0"/>
                </a:solidFill>
              </a:rPr>
              <a:t>Option 1: For cell detection the requirements are defined under assumption that UE monitors at least 1 candidate SSB position in one SSB block burst</a:t>
            </a:r>
            <a:endParaRPr lang="sv-SE" dirty="0">
              <a:solidFill>
                <a:srgbClr val="0070C0"/>
              </a:solidFill>
            </a:endParaRPr>
          </a:p>
          <a:p>
            <a:pPr lvl="4"/>
            <a:r>
              <a:rPr lang="en-GB" dirty="0">
                <a:solidFill>
                  <a:srgbClr val="0070C0"/>
                </a:solidFill>
              </a:rPr>
              <a:t>Option 2: Same value applies as for other RRM measurements</a:t>
            </a:r>
            <a:endParaRPr lang="sv-SE" dirty="0">
              <a:solidFill>
                <a:srgbClr val="0070C0"/>
              </a:solidFill>
            </a:endParaRPr>
          </a:p>
          <a:p>
            <a:pPr lvl="3"/>
            <a:r>
              <a:rPr lang="en-GB" dirty="0">
                <a:solidFill>
                  <a:srgbClr val="0070C0"/>
                </a:solidFill>
              </a:rPr>
              <a:t>The total number of candidate SSBs indexes and number of cell UE shall monitor remains unchanged</a:t>
            </a:r>
            <a:endParaRPr lang="sv-SE" dirty="0">
              <a:solidFill>
                <a:srgbClr val="0070C0"/>
              </a:solidFill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5189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General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F02DBC-2B69-428C-A596-BFEE31BC2BCF}"/>
              </a:ext>
            </a:extLst>
          </p:cNvPr>
          <p:cNvSpPr txBox="1">
            <a:spLocks/>
          </p:cNvSpPr>
          <p:nvPr/>
        </p:nvSpPr>
        <p:spPr>
          <a:xfrm>
            <a:off x="712304" y="1202636"/>
            <a:ext cx="11449878" cy="55029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NR-U terminology</a:t>
            </a:r>
          </a:p>
          <a:p>
            <a:pPr lvl="1" hangingPunct="0"/>
            <a:r>
              <a:rPr lang="en-US" dirty="0"/>
              <a:t>Further clarification for “X not available at the UE”</a:t>
            </a:r>
          </a:p>
          <a:p>
            <a:pPr lvl="2" hangingPunct="0"/>
            <a:r>
              <a:rPr lang="en-US" i="1" dirty="0"/>
              <a:t>The term “</a:t>
            </a:r>
            <a:r>
              <a:rPr lang="en-US" i="1" dirty="0">
                <a:highlight>
                  <a:srgbClr val="00FFFF"/>
                </a:highlight>
              </a:rPr>
              <a:t>X</a:t>
            </a:r>
            <a:r>
              <a:rPr lang="en-US" i="1" dirty="0"/>
              <a:t> not available at the UE” refers to when X is configured by </a:t>
            </a:r>
            <a:r>
              <a:rPr lang="en-US" i="1" dirty="0" err="1"/>
              <a:t>gNB</a:t>
            </a:r>
            <a:r>
              <a:rPr lang="en-US" i="1" dirty="0"/>
              <a:t> but the first two (FFS for cell detection, see also the previous slide) successive candidate SSB positions for the same SS/PBCH block index within the discovery burst transmission window (for RRM)/the set of configured resources (for RLM/CBD/BFD) are </a:t>
            </a:r>
            <a:r>
              <a:rPr lang="en-US" i="1" dirty="0">
                <a:highlight>
                  <a:srgbClr val="FFFF00"/>
                </a:highlight>
              </a:rPr>
              <a:t>TBD</a:t>
            </a:r>
            <a:r>
              <a:rPr lang="en-US" i="1" dirty="0"/>
              <a:t> during the corresponding … period due to DL CCA failure at the </a:t>
            </a:r>
            <a:r>
              <a:rPr lang="en-US" i="1" dirty="0" err="1"/>
              <a:t>gNB</a:t>
            </a:r>
            <a:r>
              <a:rPr lang="en-US" i="1" dirty="0"/>
              <a:t>, where</a:t>
            </a:r>
            <a:endParaRPr lang="en-GB" i="1" dirty="0"/>
          </a:p>
          <a:p>
            <a:pPr marL="1371600" lvl="3" indent="0" hangingPunct="0">
              <a:buNone/>
            </a:pPr>
            <a:r>
              <a:rPr lang="en-GB" i="1" dirty="0">
                <a:highlight>
                  <a:srgbClr val="00FFFF"/>
                </a:highlight>
              </a:rPr>
              <a:t>X</a:t>
            </a:r>
            <a:r>
              <a:rPr lang="en-GB" i="1" dirty="0"/>
              <a:t> shall be replaced depending on the requirement with:</a:t>
            </a:r>
            <a:endParaRPr lang="sv-SE" i="1" dirty="0"/>
          </a:p>
          <a:p>
            <a:pPr lvl="4"/>
            <a:r>
              <a:rPr lang="en-GB" i="1" dirty="0"/>
              <a:t>RLM-RS SSB in RLM requirements,</a:t>
            </a:r>
            <a:endParaRPr lang="sv-SE" i="1" dirty="0"/>
          </a:p>
          <a:p>
            <a:pPr lvl="4"/>
            <a:r>
              <a:rPr lang="en-GB" i="1" dirty="0"/>
              <a:t>BFD-RS SSB in BFD requirements,</a:t>
            </a:r>
            <a:endParaRPr lang="sv-SE" i="1" dirty="0"/>
          </a:p>
          <a:p>
            <a:pPr lvl="4"/>
            <a:r>
              <a:rPr lang="en-GB" i="1" dirty="0"/>
              <a:t>CBD-RS SSB in CBD requirements, </a:t>
            </a:r>
            <a:endParaRPr lang="sv-SE" i="1" dirty="0"/>
          </a:p>
          <a:p>
            <a:pPr lvl="4"/>
            <a:r>
              <a:rPr lang="en-GB" i="1" dirty="0"/>
              <a:t>SSB in L1-RSRP measurement requirements, </a:t>
            </a:r>
            <a:endParaRPr lang="sv-SE" i="1" dirty="0"/>
          </a:p>
          <a:p>
            <a:pPr lvl="4"/>
            <a:r>
              <a:rPr lang="en-GB" i="1" dirty="0"/>
              <a:t>SMTC in measurement requirements other than RSSI requirements and L1-RSRP,</a:t>
            </a:r>
            <a:endParaRPr lang="sv-SE" i="1" dirty="0"/>
          </a:p>
          <a:p>
            <a:pPr lvl="4"/>
            <a:r>
              <a:rPr lang="en-GB" i="1" dirty="0"/>
              <a:t>SSB in TCI state switching requirements,</a:t>
            </a:r>
            <a:endParaRPr lang="sv-SE" i="1" dirty="0"/>
          </a:p>
          <a:p>
            <a:pPr lvl="4"/>
            <a:r>
              <a:rPr lang="en-GB" i="1" dirty="0"/>
              <a:t>SMTC in </a:t>
            </a:r>
            <a:r>
              <a:rPr lang="en-GB" i="1" dirty="0" err="1"/>
              <a:t>SCell</a:t>
            </a:r>
            <a:r>
              <a:rPr lang="en-GB" i="1" dirty="0"/>
              <a:t> activation, </a:t>
            </a:r>
            <a:r>
              <a:rPr lang="en-GB" i="1" dirty="0" err="1"/>
              <a:t>PSCell</a:t>
            </a:r>
            <a:r>
              <a:rPr lang="en-GB" i="1" dirty="0"/>
              <a:t> addition/release, HO, RRC re-establishment, RRC release with redirection requirements, etc.</a:t>
            </a:r>
            <a:endParaRPr lang="sv-SE" i="1" dirty="0"/>
          </a:p>
          <a:p>
            <a:pPr marL="914400" lvl="2" indent="0">
              <a:buNone/>
            </a:pPr>
            <a:r>
              <a:rPr lang="en-GB" i="1" dirty="0"/>
              <a:t>       and </a:t>
            </a:r>
            <a:r>
              <a:rPr lang="en-GB" i="1" dirty="0">
                <a:highlight>
                  <a:srgbClr val="00FFFF"/>
                </a:highlight>
              </a:rPr>
              <a:t>…</a:t>
            </a:r>
            <a:r>
              <a:rPr lang="en-GB" i="1" dirty="0"/>
              <a:t> shall be replaced with what is appropriate:</a:t>
            </a:r>
            <a:endParaRPr lang="sv-SE" i="1" dirty="0"/>
          </a:p>
          <a:p>
            <a:pPr lvl="4"/>
            <a:r>
              <a:rPr lang="en-GB" i="1" dirty="0"/>
              <a:t>evaluation,</a:t>
            </a:r>
            <a:endParaRPr lang="sv-SE" i="1" dirty="0"/>
          </a:p>
          <a:p>
            <a:pPr lvl="4"/>
            <a:r>
              <a:rPr lang="en-GB" i="1" dirty="0"/>
              <a:t>detection,</a:t>
            </a:r>
            <a:endParaRPr lang="sv-SE" i="1" dirty="0"/>
          </a:p>
          <a:p>
            <a:pPr lvl="4"/>
            <a:r>
              <a:rPr lang="en-GB" i="1" dirty="0"/>
              <a:t>identification,</a:t>
            </a:r>
            <a:endParaRPr lang="sv-SE" i="1" dirty="0"/>
          </a:p>
          <a:p>
            <a:pPr lvl="4"/>
            <a:r>
              <a:rPr lang="en-GB" i="1" dirty="0"/>
              <a:t>activation, etc.</a:t>
            </a:r>
          </a:p>
        </p:txBody>
      </p:sp>
    </p:spTree>
    <p:extLst>
      <p:ext uri="{BB962C8B-B14F-4D97-AF65-F5344CB8AC3E}">
        <p14:creationId xmlns:p14="http://schemas.microsoft.com/office/powerpoint/2010/main" val="290915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General (cont.)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BF02DBC-2B69-428C-A596-BFEE31BC2BCF}"/>
              </a:ext>
            </a:extLst>
          </p:cNvPr>
          <p:cNvSpPr txBox="1">
            <a:spLocks/>
          </p:cNvSpPr>
          <p:nvPr/>
        </p:nvSpPr>
        <p:spPr>
          <a:xfrm>
            <a:off x="712304" y="16929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NR-U terminology (cont.)</a:t>
            </a:r>
          </a:p>
          <a:p>
            <a:pPr lvl="1" hangingPunct="0"/>
            <a:r>
              <a:rPr lang="en-US" dirty="0"/>
              <a:t>Further clarification for “Y unavailable for transmission”</a:t>
            </a:r>
          </a:p>
          <a:p>
            <a:pPr lvl="2" hangingPunct="0"/>
            <a:r>
              <a:rPr lang="en-GB" dirty="0"/>
              <a:t>For each NR-U requirement using the term “Y unavailable for transmission”, add a clarification in the introduction, general part or in the beginning of the NR-U requirement according to the format:</a:t>
            </a:r>
            <a:endParaRPr lang="sv-SE" dirty="0"/>
          </a:p>
          <a:p>
            <a:pPr marL="1371600" lvl="3" indent="0" hangingPunct="0">
              <a:buNone/>
            </a:pPr>
            <a:r>
              <a:rPr lang="en-GB" i="1" dirty="0"/>
              <a:t>The term “</a:t>
            </a:r>
            <a:r>
              <a:rPr lang="en-GB" i="1" dirty="0">
                <a:highlight>
                  <a:srgbClr val="00FFFF"/>
                </a:highlight>
              </a:rPr>
              <a:t>Y</a:t>
            </a:r>
            <a:r>
              <a:rPr lang="en-GB" i="1" dirty="0"/>
              <a:t> unavailable for transmission” refers to when the Y is configured by </a:t>
            </a:r>
            <a:r>
              <a:rPr lang="en-GB" i="1" dirty="0" err="1"/>
              <a:t>gNB</a:t>
            </a:r>
            <a:r>
              <a:rPr lang="en-GB" i="1" dirty="0"/>
              <a:t> but not transmitted by the UE during the corresponding period due to UL CCA failure at the UE,</a:t>
            </a:r>
            <a:r>
              <a:rPr lang="sv-SE" i="1" dirty="0"/>
              <a:t> </a:t>
            </a:r>
            <a:r>
              <a:rPr lang="en-GB" i="1" dirty="0"/>
              <a:t>where </a:t>
            </a:r>
          </a:p>
          <a:p>
            <a:pPr marL="1371600" lvl="3" indent="0" hangingPunct="0">
              <a:buNone/>
            </a:pPr>
            <a:r>
              <a:rPr lang="en-GB" i="1" dirty="0">
                <a:highlight>
                  <a:srgbClr val="00FFFF"/>
                </a:highlight>
              </a:rPr>
              <a:t>Y</a:t>
            </a:r>
            <a:r>
              <a:rPr lang="en-GB" i="1" dirty="0"/>
              <a:t> shall be replaced depending on the requirement with:</a:t>
            </a:r>
            <a:r>
              <a:rPr lang="sv-SE" i="1" dirty="0"/>
              <a:t> </a:t>
            </a:r>
            <a:r>
              <a:rPr lang="en-GB" i="1" dirty="0"/>
              <a:t>PRACH, HARQ, etc.</a:t>
            </a:r>
          </a:p>
          <a:p>
            <a:pPr lvl="1" hangingPunct="0"/>
            <a:r>
              <a:rPr lang="en-GB" dirty="0"/>
              <a:t>Ericsson volunteers to bring a CR in RAN4#97-e (October) to align the NR-U terminology among different NR-U requirements</a:t>
            </a:r>
            <a:endParaRPr lang="en-US" dirty="0"/>
          </a:p>
          <a:p>
            <a:pPr lvl="2" hangingPunct="0"/>
            <a:endParaRPr lang="sv-SE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849350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Handover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5405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8CF529-5607-4754-AC96-5C40F88D1C83}"/>
              </a:ext>
            </a:extLst>
          </p:cNvPr>
          <p:cNvSpPr txBox="1">
            <a:spLocks/>
          </p:cNvSpPr>
          <p:nvPr/>
        </p:nvSpPr>
        <p:spPr>
          <a:xfrm>
            <a:off x="712304" y="1692964"/>
            <a:ext cx="11449878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The delay uncertainty (T</a:t>
            </a:r>
            <a:r>
              <a:rPr lang="en-US" baseline="-25000" dirty="0"/>
              <a:t>IU</a:t>
            </a:r>
            <a:r>
              <a:rPr lang="en-US" dirty="0"/>
              <a:t>) due to RACH transmission in HO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The delay uncertainty (T</a:t>
            </a:r>
            <a:r>
              <a:rPr lang="en-GB" baseline="-25000" dirty="0">
                <a:solidFill>
                  <a:srgbClr val="00B050"/>
                </a:solidFill>
              </a:rPr>
              <a:t>IU</a:t>
            </a:r>
            <a:r>
              <a:rPr lang="en-GB" dirty="0">
                <a:solidFill>
                  <a:srgbClr val="00B050"/>
                </a:solidFill>
              </a:rPr>
              <a:t>) due to RACH transmission in HO (same approach is proposed also for RRC re-establishment and RRC release with redirection) is defined as follows:</a:t>
            </a:r>
            <a:endParaRPr lang="sv-SE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en-GB" sz="2400" dirty="0">
                <a:solidFill>
                  <a:srgbClr val="00B050"/>
                </a:solidFill>
              </a:rPr>
              <a:t>T</a:t>
            </a:r>
            <a:r>
              <a:rPr lang="en-GB" sz="2400" baseline="-25000" dirty="0">
                <a:solidFill>
                  <a:srgbClr val="00B050"/>
                </a:solidFill>
              </a:rPr>
              <a:t>IU</a:t>
            </a:r>
            <a:r>
              <a:rPr lang="en-GB" sz="2400" dirty="0">
                <a:solidFill>
                  <a:srgbClr val="00B050"/>
                </a:solidFill>
              </a:rPr>
              <a:t> = (1+ L</a:t>
            </a:r>
            <a:r>
              <a:rPr lang="en-GB" sz="2400" baseline="-25000" dirty="0">
                <a:solidFill>
                  <a:srgbClr val="00B050"/>
                </a:solidFill>
              </a:rPr>
              <a:t>3</a:t>
            </a:r>
            <a:r>
              <a:rPr lang="en-GB" sz="2400" dirty="0">
                <a:solidFill>
                  <a:srgbClr val="00B050"/>
                </a:solidFill>
              </a:rPr>
              <a:t>)*T</a:t>
            </a:r>
            <a:r>
              <a:rPr lang="en-GB" sz="2400" baseline="-25000" dirty="0">
                <a:solidFill>
                  <a:srgbClr val="00B050"/>
                </a:solidFill>
              </a:rPr>
              <a:t>SSB,RO</a:t>
            </a:r>
            <a:r>
              <a:rPr lang="en-GB" sz="2400" dirty="0">
                <a:solidFill>
                  <a:srgbClr val="00B050"/>
                </a:solidFill>
              </a:rPr>
              <a:t> + 10 ms</a:t>
            </a:r>
            <a:endParaRPr lang="sv-SE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	where:</a:t>
            </a:r>
            <a:endParaRPr lang="sv-SE" sz="2400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T</a:t>
            </a:r>
            <a:r>
              <a:rPr lang="en-GB" sz="2400" baseline="-25000" dirty="0">
                <a:solidFill>
                  <a:srgbClr val="00B050"/>
                </a:solidFill>
              </a:rPr>
              <a:t>SSB,RO </a:t>
            </a:r>
            <a:r>
              <a:rPr lang="en-GB" sz="2400" dirty="0">
                <a:solidFill>
                  <a:srgbClr val="00B050"/>
                </a:solidFill>
              </a:rPr>
              <a:t>is the SSB to PRACH occasion association period as defined on TS 38.213,</a:t>
            </a:r>
            <a:endParaRPr lang="sv-SE" sz="2400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L</a:t>
            </a:r>
            <a:r>
              <a:rPr lang="en-GB" sz="2400" baseline="-25000" dirty="0">
                <a:solidFill>
                  <a:srgbClr val="00B050"/>
                </a:solidFill>
              </a:rPr>
              <a:t>3</a:t>
            </a:r>
            <a:r>
              <a:rPr lang="en-GB" sz="2400" dirty="0">
                <a:solidFill>
                  <a:srgbClr val="00B050"/>
                </a:solidFill>
              </a:rPr>
              <a:t> is the number of consecutive SSB to PRACH occasion association periods during which no PRACH occasion is available for PRACH transmission due to UL CCA failure</a:t>
            </a:r>
            <a:endParaRPr lang="sv-SE" sz="2400" dirty="0">
              <a:solidFill>
                <a:srgbClr val="00B050"/>
              </a:solidFill>
            </a:endParaRPr>
          </a:p>
          <a:p>
            <a:pPr lvl="1"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060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RRC Re-Establishment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81280" y="1540564"/>
            <a:ext cx="12110720" cy="4952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>
                <a:latin typeface="Calibri (Body)"/>
                <a:ea typeface="SimSun" panose="02010600030101010101" pitchFamily="2" charset="-122"/>
              </a:rPr>
              <a:t>Delay uncertainty (T</a:t>
            </a:r>
            <a:r>
              <a:rPr lang="en-US" baseline="-25000" dirty="0">
                <a:latin typeface="Calibri (Body)"/>
                <a:ea typeface="SimSun" panose="02010600030101010101" pitchFamily="2" charset="-122"/>
              </a:rPr>
              <a:t>PRACH_CCA</a:t>
            </a:r>
            <a:r>
              <a:rPr lang="en-US" dirty="0">
                <a:latin typeface="Calibri (Body)"/>
                <a:ea typeface="SimSun" panose="02010600030101010101" pitchFamily="2" charset="-122"/>
              </a:rPr>
              <a:t>) due to RACH transmission in RRC re-establishment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The delay uncertainty (T</a:t>
            </a:r>
            <a:r>
              <a:rPr lang="en-GB" baseline="-25000" dirty="0">
                <a:solidFill>
                  <a:srgbClr val="00B050"/>
                </a:solidFill>
              </a:rPr>
              <a:t>PRACH_CCA</a:t>
            </a:r>
            <a:r>
              <a:rPr lang="en-GB" dirty="0">
                <a:solidFill>
                  <a:srgbClr val="00B050"/>
                </a:solidFill>
              </a:rPr>
              <a:t>) due to RACH transmission in RRC re-establishment (same approach is proposed also in HO and RRC release with redirection) is defined as follows:</a:t>
            </a:r>
            <a:endParaRPr lang="sv-SE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en-GB" sz="2400" dirty="0">
                <a:solidFill>
                  <a:srgbClr val="00B050"/>
                </a:solidFill>
              </a:rPr>
              <a:t>T</a:t>
            </a:r>
            <a:r>
              <a:rPr lang="en-GB" sz="2400" baseline="-25000" dirty="0">
                <a:solidFill>
                  <a:srgbClr val="00B050"/>
                </a:solidFill>
              </a:rPr>
              <a:t>PRACH_CCA</a:t>
            </a:r>
            <a:r>
              <a:rPr lang="en-GB" sz="2400" dirty="0">
                <a:solidFill>
                  <a:srgbClr val="00B050"/>
                </a:solidFill>
              </a:rPr>
              <a:t> = (1+ K</a:t>
            </a:r>
            <a:r>
              <a:rPr lang="en-GB" sz="2400" baseline="-25000" dirty="0">
                <a:solidFill>
                  <a:srgbClr val="00B050"/>
                </a:solidFill>
              </a:rPr>
              <a:t>3</a:t>
            </a:r>
            <a:r>
              <a:rPr lang="en-GB" sz="2400" dirty="0">
                <a:solidFill>
                  <a:srgbClr val="00B050"/>
                </a:solidFill>
              </a:rPr>
              <a:t>)*T</a:t>
            </a:r>
            <a:r>
              <a:rPr lang="en-GB" sz="2400" baseline="-25000" dirty="0">
                <a:solidFill>
                  <a:srgbClr val="00B050"/>
                </a:solidFill>
              </a:rPr>
              <a:t>SSB,RO</a:t>
            </a:r>
            <a:r>
              <a:rPr lang="en-GB" sz="2400" dirty="0">
                <a:solidFill>
                  <a:srgbClr val="00B050"/>
                </a:solidFill>
              </a:rPr>
              <a:t> + 10 ms</a:t>
            </a:r>
            <a:endParaRPr lang="sv-SE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	where:</a:t>
            </a:r>
            <a:endParaRPr lang="sv-SE" sz="2400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T</a:t>
            </a:r>
            <a:r>
              <a:rPr lang="en-GB" sz="2400" baseline="-25000" dirty="0">
                <a:solidFill>
                  <a:srgbClr val="00B050"/>
                </a:solidFill>
              </a:rPr>
              <a:t>SSB,RO </a:t>
            </a:r>
            <a:r>
              <a:rPr lang="en-GB" sz="2400" dirty="0">
                <a:solidFill>
                  <a:srgbClr val="00B050"/>
                </a:solidFill>
              </a:rPr>
              <a:t>is the SSB to PRACH occasion association period as defined on TS 38.213,</a:t>
            </a:r>
            <a:endParaRPr lang="sv-SE" sz="2400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K</a:t>
            </a:r>
            <a:r>
              <a:rPr lang="en-GB" sz="2400" baseline="-25000" dirty="0">
                <a:solidFill>
                  <a:srgbClr val="00B050"/>
                </a:solidFill>
              </a:rPr>
              <a:t>3</a:t>
            </a:r>
            <a:r>
              <a:rPr lang="en-GB" sz="2400" dirty="0">
                <a:solidFill>
                  <a:srgbClr val="00B050"/>
                </a:solidFill>
              </a:rPr>
              <a:t> is the number of consecutive SSB to PRACH occasion association periods during which no PRACH occasion is available for PRACH transmission due to UL CCA failure</a:t>
            </a:r>
          </a:p>
          <a:p>
            <a:pPr marL="914400" lvl="2" indent="0">
              <a:buNone/>
            </a:pPr>
            <a:endParaRPr lang="sv-SE" sz="2400" dirty="0">
              <a:solidFill>
                <a:srgbClr val="00B050"/>
              </a:solidFill>
            </a:endParaRPr>
          </a:p>
          <a:p>
            <a:pPr hangingPunct="0"/>
            <a:r>
              <a:rPr lang="en-US" dirty="0"/>
              <a:t>Carriers to identify</a:t>
            </a:r>
          </a:p>
          <a:p>
            <a:pPr lvl="1" hangingPunct="0"/>
            <a:r>
              <a:rPr lang="en-US" dirty="0">
                <a:solidFill>
                  <a:srgbClr val="00B050"/>
                </a:solidFill>
              </a:rPr>
              <a:t>The requirements for the RRC re-establishment delay shall consider the time for identification on carriers with and without CCA</a:t>
            </a:r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899705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168FF-48E6-4639-981C-FA9761291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5" y="365126"/>
            <a:ext cx="11622157" cy="837510"/>
          </a:xfrm>
        </p:spPr>
        <p:txBody>
          <a:bodyPr>
            <a:normAutofit/>
          </a:bodyPr>
          <a:lstStyle/>
          <a:p>
            <a:r>
              <a:rPr lang="en-US" dirty="0"/>
              <a:t>RRC Connection Release with Redirection</a:t>
            </a:r>
            <a:endParaRPr lang="sv-S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4BC9FF-B9B1-4FEF-82F7-412C3557C555}"/>
              </a:ext>
            </a:extLst>
          </p:cNvPr>
          <p:cNvSpPr txBox="1">
            <a:spLocks/>
          </p:cNvSpPr>
          <p:nvPr/>
        </p:nvSpPr>
        <p:spPr>
          <a:xfrm>
            <a:off x="559904" y="1310640"/>
            <a:ext cx="11449878" cy="518223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hangingPunct="0"/>
            <a:r>
              <a:rPr lang="en-US" dirty="0"/>
              <a:t>Delay uncertainty (T</a:t>
            </a:r>
            <a:r>
              <a:rPr lang="en-US" baseline="-25000" dirty="0"/>
              <a:t>RACH_CCA</a:t>
            </a:r>
            <a:r>
              <a:rPr lang="en-US" dirty="0"/>
              <a:t>) due to RACH transmission in RRC connection release with redirection</a:t>
            </a:r>
            <a:endParaRPr lang="en-US" dirty="0">
              <a:solidFill>
                <a:srgbClr val="00B050"/>
              </a:solidFill>
              <a:latin typeface="Calibri (Body)"/>
            </a:endParaRPr>
          </a:p>
          <a:p>
            <a:pPr lvl="1"/>
            <a:r>
              <a:rPr lang="en-GB" dirty="0">
                <a:solidFill>
                  <a:srgbClr val="00B050"/>
                </a:solidFill>
              </a:rPr>
              <a:t>The delay uncertainty (T</a:t>
            </a:r>
            <a:r>
              <a:rPr lang="en-GB" baseline="-25000" dirty="0">
                <a:solidFill>
                  <a:srgbClr val="00B050"/>
                </a:solidFill>
              </a:rPr>
              <a:t>RACH_CCA</a:t>
            </a:r>
            <a:r>
              <a:rPr lang="en-GB" dirty="0">
                <a:solidFill>
                  <a:srgbClr val="00B050"/>
                </a:solidFill>
              </a:rPr>
              <a:t>) due to RACH transmission in RRC connection release with redirection (same approach is proposed also in HO and RRC re-establishment) is defined as follows:</a:t>
            </a:r>
            <a:endParaRPr lang="sv-SE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en-GB" sz="2400" dirty="0">
                <a:solidFill>
                  <a:srgbClr val="00B050"/>
                </a:solidFill>
              </a:rPr>
              <a:t>T</a:t>
            </a:r>
            <a:r>
              <a:rPr lang="en-GB" sz="2400" baseline="-25000" dirty="0">
                <a:solidFill>
                  <a:srgbClr val="00B050"/>
                </a:solidFill>
              </a:rPr>
              <a:t>RACH_CCA</a:t>
            </a:r>
            <a:r>
              <a:rPr lang="en-GB" sz="2400" dirty="0">
                <a:solidFill>
                  <a:srgbClr val="00B050"/>
                </a:solidFill>
              </a:rPr>
              <a:t> = (1+ L</a:t>
            </a:r>
            <a:r>
              <a:rPr lang="en-GB" sz="2400" baseline="-25000" dirty="0">
                <a:solidFill>
                  <a:srgbClr val="00B050"/>
                </a:solidFill>
              </a:rPr>
              <a:t>2</a:t>
            </a:r>
            <a:r>
              <a:rPr lang="en-GB" sz="2400" dirty="0">
                <a:solidFill>
                  <a:srgbClr val="00B050"/>
                </a:solidFill>
              </a:rPr>
              <a:t>)*T</a:t>
            </a:r>
            <a:r>
              <a:rPr lang="en-GB" sz="2400" baseline="-25000" dirty="0">
                <a:solidFill>
                  <a:srgbClr val="00B050"/>
                </a:solidFill>
              </a:rPr>
              <a:t>SSB,RO</a:t>
            </a:r>
            <a:r>
              <a:rPr lang="en-GB" sz="2400" dirty="0">
                <a:solidFill>
                  <a:srgbClr val="00B050"/>
                </a:solidFill>
              </a:rPr>
              <a:t> + 10 ms</a:t>
            </a:r>
            <a:endParaRPr lang="sv-SE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	where:</a:t>
            </a:r>
            <a:endParaRPr lang="sv-SE" sz="2400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T</a:t>
            </a:r>
            <a:r>
              <a:rPr lang="en-GB" sz="2400" baseline="-25000" dirty="0">
                <a:solidFill>
                  <a:srgbClr val="00B050"/>
                </a:solidFill>
              </a:rPr>
              <a:t>SSB,RO </a:t>
            </a:r>
            <a:r>
              <a:rPr lang="en-GB" sz="2400" dirty="0">
                <a:solidFill>
                  <a:srgbClr val="00B050"/>
                </a:solidFill>
              </a:rPr>
              <a:t>is the SSB to PRACH occasion association period as defined on TS 38.213,</a:t>
            </a:r>
            <a:endParaRPr lang="sv-SE" sz="2400" dirty="0">
              <a:solidFill>
                <a:srgbClr val="00B050"/>
              </a:solidFill>
            </a:endParaRPr>
          </a:p>
          <a:p>
            <a:pPr marL="914400" lvl="2" indent="0">
              <a:buNone/>
            </a:pPr>
            <a:r>
              <a:rPr lang="en-GB" sz="2400" dirty="0">
                <a:solidFill>
                  <a:srgbClr val="00B050"/>
                </a:solidFill>
              </a:rPr>
              <a:t>L</a:t>
            </a:r>
            <a:r>
              <a:rPr lang="en-GB" sz="2400" baseline="-25000" dirty="0">
                <a:solidFill>
                  <a:srgbClr val="00B050"/>
                </a:solidFill>
              </a:rPr>
              <a:t>2</a:t>
            </a:r>
            <a:r>
              <a:rPr lang="en-GB" sz="2400" dirty="0">
                <a:solidFill>
                  <a:srgbClr val="00B050"/>
                </a:solidFill>
              </a:rPr>
              <a:t> is the number of consecutive SSB to PRACH occasion association periods during which no PRACH occasion is available for PRACH transmission due to UL CCA failure</a:t>
            </a:r>
          </a:p>
          <a:p>
            <a:pPr marL="914400" lvl="2" indent="0">
              <a:buNone/>
            </a:pPr>
            <a:endParaRPr lang="sv-SE" sz="2400" dirty="0">
              <a:solidFill>
                <a:srgbClr val="00B050"/>
              </a:solidFill>
            </a:endParaRPr>
          </a:p>
          <a:p>
            <a:pPr lvl="0" hangingPunct="0"/>
            <a:r>
              <a:rPr lang="en-US" dirty="0"/>
              <a:t>Delay uncertainty (T</a:t>
            </a:r>
            <a:r>
              <a:rPr lang="en-US" baseline="-25000" dirty="0"/>
              <a:t>RACH_CCA</a:t>
            </a:r>
            <a:r>
              <a:rPr lang="en-US" dirty="0"/>
              <a:t>) due to RACH transmission in RRC connection release with redirection, with Type 2C UL channel access procedure</a:t>
            </a:r>
          </a:p>
          <a:p>
            <a:pPr lvl="1" hangingPunct="0"/>
            <a:r>
              <a:rPr lang="en-GB" dirty="0">
                <a:solidFill>
                  <a:srgbClr val="00B050"/>
                </a:solidFill>
              </a:rPr>
              <a:t>The following is also included in the RACH delay uncertainty in RRC release with redirection:</a:t>
            </a:r>
            <a:endParaRPr lang="sv-SE" dirty="0">
              <a:solidFill>
                <a:srgbClr val="00B050"/>
              </a:solidFill>
            </a:endParaRPr>
          </a:p>
          <a:p>
            <a:pPr marL="457200" lvl="1" indent="0" hangingPunct="0">
              <a:buNone/>
            </a:pPr>
            <a:r>
              <a:rPr lang="en-GB" dirty="0">
                <a:solidFill>
                  <a:srgbClr val="00B050"/>
                </a:solidFill>
              </a:rPr>
              <a:t>		L</a:t>
            </a:r>
            <a:r>
              <a:rPr lang="en-GB" baseline="-25000" dirty="0">
                <a:solidFill>
                  <a:srgbClr val="00B050"/>
                </a:solidFill>
              </a:rPr>
              <a:t>2</a:t>
            </a:r>
            <a:r>
              <a:rPr lang="en-GB" dirty="0">
                <a:solidFill>
                  <a:srgbClr val="00B050"/>
                </a:solidFill>
              </a:rPr>
              <a:t> = 0 for Type 2C UL channel access procedure as defined in TS 37.213</a:t>
            </a:r>
            <a:endParaRPr lang="en-US" dirty="0"/>
          </a:p>
          <a:p>
            <a:pPr hangingPunct="0"/>
            <a:endParaRPr lang="en-US" dirty="0"/>
          </a:p>
          <a:p>
            <a:pPr marL="457200" lvl="1" indent="0">
              <a:buNone/>
            </a:pPr>
            <a:endParaRPr lang="sv-SE" dirty="0"/>
          </a:p>
          <a:p>
            <a:endParaRPr lang="sv-SE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0443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15392</TotalTime>
  <Words>1610</Words>
  <Application>Microsoft Office PowerPoint</Application>
  <PresentationFormat>Widescreen</PresentationFormat>
  <Paragraphs>142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(Body)</vt:lpstr>
      <vt:lpstr>Calibri Light</vt:lpstr>
      <vt:lpstr>Cambria Math</vt:lpstr>
      <vt:lpstr>Office Theme</vt:lpstr>
      <vt:lpstr>WF on NR-U RRM (Part 1)   all agreements in RAN4#96-e in email thread: [96e][206] NR_unlic_RRM_1</vt:lpstr>
      <vt:lpstr>PowerPoint Presentation</vt:lpstr>
      <vt:lpstr>General</vt:lpstr>
      <vt:lpstr>General (cont.)</vt:lpstr>
      <vt:lpstr>General (cont.)</vt:lpstr>
      <vt:lpstr>General (cont.)</vt:lpstr>
      <vt:lpstr>Handover</vt:lpstr>
      <vt:lpstr>RRC Re-Establishment</vt:lpstr>
      <vt:lpstr>RRC Connection Release with Redirection</vt:lpstr>
      <vt:lpstr>SCell Activation</vt:lpstr>
      <vt:lpstr>SCell Activation (cont.)</vt:lpstr>
      <vt:lpstr>SCell Activation (cont.)</vt:lpstr>
      <vt:lpstr>Active TCI State Switching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I. Siomina</cp:lastModifiedBy>
  <cp:revision>2245</cp:revision>
  <dcterms:created xsi:type="dcterms:W3CDTF">2016-04-13T15:12:29Z</dcterms:created>
  <dcterms:modified xsi:type="dcterms:W3CDTF">2020-08-26T23:11:50Z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