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62"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7" d="100"/>
          <a:sy n="97" d="100"/>
        </p:scale>
        <p:origin x="-101" y="-21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8/27/2020</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002424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8/27/2020</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796972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8/27/2020</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275332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8/27/2020</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2741262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7E3E6CE-0EE0-42D5-9A9C-F9E69BCA18F8}" type="datetimeFigureOut">
              <a:rPr lang="en-US" smtClean="0"/>
              <a:t>8/27/2020</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345266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fld id="{17E3E6CE-0EE0-42D5-9A9C-F9E69BCA18F8}" type="datetimeFigureOut">
              <a:rPr lang="en-US" smtClean="0"/>
              <a:t>8/27/2020</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716893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17E3E6CE-0EE0-42D5-9A9C-F9E69BCA18F8}" type="datetimeFigureOut">
              <a:rPr lang="en-US" smtClean="0"/>
              <a:t>8/27/2020</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2650369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17E3E6CE-0EE0-42D5-9A9C-F9E69BCA18F8}" type="datetimeFigureOut">
              <a:rPr lang="en-US" smtClean="0"/>
              <a:t>8/27/2020</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154749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E3E6CE-0EE0-42D5-9A9C-F9E69BCA18F8}" type="datetimeFigureOut">
              <a:rPr lang="en-US" smtClean="0"/>
              <a:t>8/27/2020</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376669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t>8/27/2020</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857613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t>8/27/2020</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656165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3E6CE-0EE0-42D5-9A9C-F9E69BCA18F8}" type="datetimeFigureOut">
              <a:rPr lang="en-US" smtClean="0"/>
              <a:t>8/27/2020</a:t>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88216-F9C7-4358-B0B4-65C44AAE710D}" type="slidenum">
              <a:rPr lang="en-US" smtClean="0"/>
              <a:t>‹#›</a:t>
            </a:fld>
            <a:endParaRPr lang="en-US"/>
          </a:p>
        </p:txBody>
      </p:sp>
    </p:spTree>
    <p:extLst>
      <p:ext uri="{BB962C8B-B14F-4D97-AF65-F5344CB8AC3E}">
        <p14:creationId xmlns:p14="http://schemas.microsoft.com/office/powerpoint/2010/main" val="167419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95703" y="1122363"/>
            <a:ext cx="9572297" cy="2387600"/>
          </a:xfrm>
        </p:spPr>
        <p:txBody>
          <a:bodyPr>
            <a:normAutofit/>
          </a:bodyPr>
          <a:lstStyle/>
          <a:p>
            <a:r>
              <a:rPr lang="en-US" altLang="zh-CN" dirty="0">
                <a:latin typeface="Arial" panose="020B0604020202020204" pitchFamily="34" charset="0"/>
                <a:cs typeface="Arial" panose="020B0604020202020204" pitchFamily="34" charset="0"/>
              </a:rPr>
              <a:t>WF on </a:t>
            </a:r>
            <a:r>
              <a:rPr lang="en-US" altLang="zh-CN" dirty="0" smtClean="0">
                <a:latin typeface="Arial" panose="020B0604020202020204" pitchFamily="34" charset="0"/>
                <a:cs typeface="Arial" panose="020B0604020202020204" pitchFamily="34" charset="0"/>
              </a:rPr>
              <a:t>Power Amplifier Model in 60 GHz</a:t>
            </a:r>
            <a:endParaRPr lang="en-US" dirty="0"/>
          </a:p>
        </p:txBody>
      </p:sp>
      <p:sp>
        <p:nvSpPr>
          <p:cNvPr id="3" name="副标题 2"/>
          <p:cNvSpPr>
            <a:spLocks noGrp="1"/>
          </p:cNvSpPr>
          <p:nvPr>
            <p:ph type="subTitle" idx="1"/>
          </p:nvPr>
        </p:nvSpPr>
        <p:spPr/>
        <p:txBody>
          <a:bodyPr/>
          <a:lstStyle/>
          <a:p>
            <a:r>
              <a:rPr lang="en-US" altLang="zh-CN" dirty="0" smtClean="0">
                <a:latin typeface="Arial" panose="020B0604020202020204" pitchFamily="34" charset="0"/>
                <a:cs typeface="Arial" panose="020B0604020202020204" pitchFamily="34" charset="0"/>
              </a:rPr>
              <a:t>Skyworks Solutions Inc.</a:t>
            </a:r>
            <a:endParaRPr lang="en-US" dirty="0"/>
          </a:p>
        </p:txBody>
      </p:sp>
      <p:sp>
        <p:nvSpPr>
          <p:cNvPr id="4" name="副标题 2">
            <a:extLst>
              <a:ext uri="{FF2B5EF4-FFF2-40B4-BE49-F238E27FC236}">
                <a16:creationId xmlns="" xmlns:a16="http://schemas.microsoft.com/office/drawing/2014/main" id="{E90F7165-48C4-4B29-B290-2278E9D3EB52}"/>
              </a:ext>
            </a:extLst>
          </p:cNvPr>
          <p:cNvSpPr txBox="1">
            <a:spLocks/>
          </p:cNvSpPr>
          <p:nvPr/>
        </p:nvSpPr>
        <p:spPr>
          <a:xfrm>
            <a:off x="235132" y="140381"/>
            <a:ext cx="11617234" cy="11746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altLang="zh-CN" dirty="0">
                <a:latin typeface="Arial" panose="020B0604020202020204" pitchFamily="34" charset="0"/>
                <a:cs typeface="Arial" panose="020B0604020202020204" pitchFamily="34" charset="0"/>
              </a:rPr>
              <a:t>3GPP TSG-RAN WG4 Meeting #</a:t>
            </a:r>
            <a:r>
              <a:rPr lang="en-GB" altLang="zh-CN" dirty="0" smtClean="0">
                <a:latin typeface="Arial" panose="020B0604020202020204" pitchFamily="34" charset="0"/>
                <a:cs typeface="Arial" panose="020B0604020202020204" pitchFamily="34" charset="0"/>
              </a:rPr>
              <a:t>96-e</a:t>
            </a:r>
            <a:r>
              <a:rPr lang="en-GB" altLang="zh-CN" dirty="0">
                <a:latin typeface="Arial" panose="020B0604020202020204" pitchFamily="34" charset="0"/>
                <a:cs typeface="Arial" panose="020B0604020202020204" pitchFamily="34" charset="0"/>
              </a:rPr>
              <a:t>					   </a:t>
            </a:r>
            <a:r>
              <a:rPr lang="en-GB" altLang="zh-CN" dirty="0" smtClean="0">
                <a:latin typeface="Arial" panose="020B0604020202020204" pitchFamily="34" charset="0"/>
                <a:cs typeface="Arial" panose="020B0604020202020204" pitchFamily="34" charset="0"/>
              </a:rPr>
              <a:t>R4-2011840   e-Meeting</a:t>
            </a:r>
            <a:r>
              <a:rPr lang="en-GB" altLang="zh-CN" dirty="0">
                <a:latin typeface="Arial" panose="020B0604020202020204" pitchFamily="34" charset="0"/>
                <a:cs typeface="Arial" panose="020B0604020202020204" pitchFamily="34" charset="0"/>
              </a:rPr>
              <a:t>, </a:t>
            </a:r>
            <a:r>
              <a:rPr lang="en-GB" altLang="zh-CN" dirty="0" smtClean="0">
                <a:latin typeface="Arial" panose="020B0604020202020204" pitchFamily="34" charset="0"/>
                <a:cs typeface="Arial" panose="020B0604020202020204" pitchFamily="34" charset="0"/>
              </a:rPr>
              <a:t>August 17-28 </a:t>
            </a:r>
            <a:r>
              <a:rPr lang="en-GB" altLang="zh-CN" dirty="0">
                <a:latin typeface="Arial" panose="020B0604020202020204" pitchFamily="34" charset="0"/>
                <a:cs typeface="Arial" panose="020B0604020202020204" pitchFamily="34" charset="0"/>
              </a:rPr>
              <a:t>2020</a:t>
            </a:r>
            <a:endParaRPr lang="zh-CN" altLang="zh-C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6904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Background</a:t>
            </a:r>
            <a:endParaRPr lang="en-US" dirty="0"/>
          </a:p>
        </p:txBody>
      </p:sp>
      <p:sp>
        <p:nvSpPr>
          <p:cNvPr id="3" name="内容占位符 2"/>
          <p:cNvSpPr>
            <a:spLocks noGrp="1"/>
          </p:cNvSpPr>
          <p:nvPr>
            <p:ph idx="1"/>
          </p:nvPr>
        </p:nvSpPr>
        <p:spPr/>
        <p:txBody>
          <a:bodyPr/>
          <a:lstStyle/>
          <a:p>
            <a:r>
              <a:rPr lang="en-US" dirty="0" smtClean="0"/>
              <a:t>Many companies provided their view [1-5] on potential UE PA models valid for 52.6 to 71 GHz range.</a:t>
            </a:r>
          </a:p>
          <a:p>
            <a:r>
              <a:rPr lang="en-CA" dirty="0" smtClean="0"/>
              <a:t>There is general agreement that:</a:t>
            </a:r>
          </a:p>
          <a:p>
            <a:pPr lvl="1"/>
            <a:r>
              <a:rPr lang="en-CA" dirty="0" smtClean="0"/>
              <a:t>PA model including Rapp is not needed for RAN1 work and that there is no agreed RAN4 parameters for a PA model</a:t>
            </a:r>
          </a:p>
          <a:p>
            <a:pPr lvl="1"/>
            <a:r>
              <a:rPr lang="en-CA" dirty="0" smtClean="0"/>
              <a:t>PA model choice is left to the companies for RAN4 work but that study of Rapp, IEEE (Rapp also) or other types of models can be done during the SI</a:t>
            </a:r>
            <a:endParaRPr lang="en-US" dirty="0"/>
          </a:p>
          <a:p>
            <a:pPr lvl="1"/>
            <a:r>
              <a:rPr lang="en-CA" dirty="0" smtClean="0"/>
              <a:t>There is no agreement in RAN4 about PA models covering memory effects but in some cases measurements are needed to verify the behavior especially when there are tight emission requirements due to higher order IMDs</a:t>
            </a:r>
          </a:p>
        </p:txBody>
      </p:sp>
    </p:spTree>
    <p:extLst>
      <p:ext uri="{BB962C8B-B14F-4D97-AF65-F5344CB8AC3E}">
        <p14:creationId xmlns:p14="http://schemas.microsoft.com/office/powerpoint/2010/main" val="1425372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WF on UE PA model for RAN4</a:t>
            </a:r>
            <a:endParaRPr lang="en-US" dirty="0"/>
          </a:p>
        </p:txBody>
      </p:sp>
      <p:sp>
        <p:nvSpPr>
          <p:cNvPr id="3" name="内容占位符 2"/>
          <p:cNvSpPr>
            <a:spLocks noGrp="1"/>
          </p:cNvSpPr>
          <p:nvPr>
            <p:ph idx="1"/>
          </p:nvPr>
        </p:nvSpPr>
        <p:spPr/>
        <p:txBody>
          <a:bodyPr/>
          <a:lstStyle/>
          <a:p>
            <a:r>
              <a:rPr lang="en-US" dirty="0" smtClean="0"/>
              <a:t>For FR2 Rapp or AM/PM (simulated/measured curves) or even measurements have been used in RAN4, and they can be can be used for </a:t>
            </a:r>
            <a:r>
              <a:rPr lang="en-CA" dirty="0"/>
              <a:t>52.6-71GHz range </a:t>
            </a:r>
            <a:r>
              <a:rPr lang="en-US" dirty="0" smtClean="0"/>
              <a:t>MPR/A-MPR evaluation</a:t>
            </a:r>
          </a:p>
          <a:p>
            <a:r>
              <a:rPr lang="en-CA" dirty="0" smtClean="0"/>
              <a:t>Other models are not precluded, including assessment on impact of memory effect</a:t>
            </a:r>
          </a:p>
          <a:p>
            <a:r>
              <a:rPr lang="en-CA" dirty="0" smtClean="0"/>
              <a:t>When presenting results companies should clarify which model is used, how it has been calibrated and discuss potential limitations</a:t>
            </a:r>
          </a:p>
          <a:p>
            <a:r>
              <a:rPr lang="en-CA" dirty="0" smtClean="0"/>
              <a:t>In absence of fixed requirement in 52.6-71GHz range, FR2 calibration waveform and MPR can be used as the basis for comparison. This can also be used to compare technology capability.</a:t>
            </a:r>
            <a:endParaRPr lang="en-US" dirty="0" smtClean="0"/>
          </a:p>
        </p:txBody>
      </p:sp>
    </p:spTree>
    <p:extLst>
      <p:ext uri="{BB962C8B-B14F-4D97-AF65-F5344CB8AC3E}">
        <p14:creationId xmlns:p14="http://schemas.microsoft.com/office/powerpoint/2010/main" val="2667452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727300"/>
          </a:xfrm>
        </p:spPr>
        <p:txBody>
          <a:bodyPr/>
          <a:lstStyle/>
          <a:p>
            <a:r>
              <a:rPr lang="en-US" dirty="0" smtClean="0"/>
              <a:t>WF on other UE aspects for MPR/A-MPR</a:t>
            </a:r>
            <a:endParaRPr lang="en-US" dirty="0"/>
          </a:p>
        </p:txBody>
      </p:sp>
      <p:sp>
        <p:nvSpPr>
          <p:cNvPr id="3" name="内容占位符 2"/>
          <p:cNvSpPr>
            <a:spLocks noGrp="1"/>
          </p:cNvSpPr>
          <p:nvPr>
            <p:ph idx="1"/>
          </p:nvPr>
        </p:nvSpPr>
        <p:spPr>
          <a:xfrm>
            <a:off x="838200" y="1213805"/>
            <a:ext cx="10515600" cy="5165459"/>
          </a:xfrm>
        </p:spPr>
        <p:txBody>
          <a:bodyPr>
            <a:normAutofit lnSpcReduction="10000"/>
          </a:bodyPr>
          <a:lstStyle/>
          <a:p>
            <a:r>
              <a:rPr lang="en-CA" dirty="0" smtClean="0"/>
              <a:t>Beyond the intrinsic PA performance and its modeling, other aspects should be considered:</a:t>
            </a:r>
          </a:p>
          <a:p>
            <a:pPr lvl="1"/>
            <a:r>
              <a:rPr lang="en-CA" dirty="0" smtClean="0"/>
              <a:t>IQ and DC impairments and their impact to IBE and EVM, and via intermodulation of those with the wanted signal, OOB emissions</a:t>
            </a:r>
          </a:p>
          <a:p>
            <a:pPr lvl="1"/>
            <a:r>
              <a:rPr lang="en-CA" dirty="0" smtClean="0"/>
              <a:t>Assumption on number of antennas and beam forming errors (phase shift errors and/or PA to PA pulling) have an influence on how to calibrate the PA output power and margin needed for a given EIRP and emission requirement</a:t>
            </a:r>
          </a:p>
          <a:p>
            <a:r>
              <a:rPr lang="en-CA" dirty="0" smtClean="0"/>
              <a:t>Companies are encouraged to provide their view on feasible DC and IQ impairments </a:t>
            </a:r>
            <a:r>
              <a:rPr lang="en-CA" dirty="0"/>
              <a:t>in the 52.6 to 71 GHz </a:t>
            </a:r>
            <a:r>
              <a:rPr lang="en-CA" dirty="0" smtClean="0"/>
              <a:t>range and report these assumption when providing results.</a:t>
            </a:r>
          </a:p>
          <a:p>
            <a:r>
              <a:rPr lang="en-CA" dirty="0"/>
              <a:t>Companies are encouraged to provide their view on </a:t>
            </a:r>
            <a:r>
              <a:rPr lang="en-CA" dirty="0" smtClean="0"/>
              <a:t>practical number of antennas and beamforming errors </a:t>
            </a:r>
            <a:r>
              <a:rPr lang="en-CA" dirty="0"/>
              <a:t>in the 52.6 to 71 GHz </a:t>
            </a:r>
            <a:r>
              <a:rPr lang="en-CA" dirty="0" smtClean="0"/>
              <a:t>range </a:t>
            </a:r>
            <a:r>
              <a:rPr lang="en-CA" dirty="0"/>
              <a:t>and report these assumption when </a:t>
            </a:r>
            <a:r>
              <a:rPr lang="en-CA" dirty="0" smtClean="0"/>
              <a:t>providing </a:t>
            </a:r>
            <a:r>
              <a:rPr lang="en-CA" dirty="0"/>
              <a:t>results</a:t>
            </a:r>
            <a:r>
              <a:rPr lang="en-CA" dirty="0" smtClean="0"/>
              <a:t>.</a:t>
            </a:r>
            <a:endParaRPr lang="en-CA" dirty="0"/>
          </a:p>
        </p:txBody>
      </p:sp>
    </p:spTree>
    <p:extLst>
      <p:ext uri="{BB962C8B-B14F-4D97-AF65-F5344CB8AC3E}">
        <p14:creationId xmlns:p14="http://schemas.microsoft.com/office/powerpoint/2010/main" val="354988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References</a:t>
            </a:r>
            <a:endParaRPr lang="en-US" dirty="0"/>
          </a:p>
        </p:txBody>
      </p:sp>
      <p:sp>
        <p:nvSpPr>
          <p:cNvPr id="3" name="内容占位符 2"/>
          <p:cNvSpPr>
            <a:spLocks noGrp="1"/>
          </p:cNvSpPr>
          <p:nvPr>
            <p:ph idx="1"/>
          </p:nvPr>
        </p:nvSpPr>
        <p:spPr/>
        <p:txBody>
          <a:bodyPr/>
          <a:lstStyle/>
          <a:p>
            <a:pPr marL="0" indent="0">
              <a:buNone/>
            </a:pPr>
            <a:r>
              <a:rPr lang="en-US" dirty="0" smtClean="0"/>
              <a:t>[1] </a:t>
            </a:r>
            <a:r>
              <a:rPr lang="en-US" dirty="0"/>
              <a:t>R4-2009757 On phase noise and PA models in 52.6 – 71 </a:t>
            </a:r>
            <a:r>
              <a:rPr lang="en-US" dirty="0" smtClean="0"/>
              <a:t>GHz, </a:t>
            </a:r>
            <a:r>
              <a:rPr lang="en-US" dirty="0"/>
              <a:t>Intel Corporation</a:t>
            </a:r>
            <a:endParaRPr lang="en-US" dirty="0" smtClean="0"/>
          </a:p>
          <a:p>
            <a:pPr marL="0" indent="0">
              <a:buNone/>
            </a:pPr>
            <a:r>
              <a:rPr lang="en-US" dirty="0" smtClean="0"/>
              <a:t>[2]</a:t>
            </a:r>
            <a:r>
              <a:rPr lang="en-US" dirty="0"/>
              <a:t> </a:t>
            </a:r>
            <a:r>
              <a:rPr lang="en-US" dirty="0" smtClean="0"/>
              <a:t>R4-2009921 Key </a:t>
            </a:r>
            <a:r>
              <a:rPr lang="en-US" dirty="0"/>
              <a:t>technology considerations relating to 52-71GHz specification </a:t>
            </a:r>
            <a:r>
              <a:rPr lang="en-US" dirty="0" smtClean="0"/>
              <a:t>work, </a:t>
            </a:r>
            <a:r>
              <a:rPr lang="en-US" dirty="0"/>
              <a:t>Ericsson </a:t>
            </a:r>
            <a:endParaRPr lang="en-US" dirty="0" smtClean="0"/>
          </a:p>
          <a:p>
            <a:pPr marL="0" indent="0">
              <a:buNone/>
            </a:pPr>
            <a:r>
              <a:rPr lang="en-US" dirty="0" smtClean="0"/>
              <a:t>[3] </a:t>
            </a:r>
            <a:r>
              <a:rPr lang="en-GB" dirty="0" smtClean="0"/>
              <a:t>R4-2009946 Initial </a:t>
            </a:r>
            <a:r>
              <a:rPr lang="en-GB" dirty="0"/>
              <a:t>considerations on 60 GHz PN and PA </a:t>
            </a:r>
            <a:r>
              <a:rPr lang="en-GB" dirty="0" smtClean="0"/>
              <a:t>models, </a:t>
            </a:r>
            <a:r>
              <a:rPr lang="en-GB" dirty="0"/>
              <a:t>Apple Inc</a:t>
            </a:r>
            <a:r>
              <a:rPr lang="en-GB" dirty="0" smtClean="0"/>
              <a:t>.</a:t>
            </a:r>
          </a:p>
          <a:p>
            <a:pPr marL="0" indent="0">
              <a:buNone/>
            </a:pPr>
            <a:r>
              <a:rPr lang="en-US" dirty="0" smtClean="0"/>
              <a:t>[4] </a:t>
            </a:r>
            <a:r>
              <a:rPr lang="en-US" dirty="0"/>
              <a:t>R4-2010292</a:t>
            </a:r>
            <a:r>
              <a:rPr lang="en-GB" dirty="0" smtClean="0"/>
              <a:t> </a:t>
            </a:r>
            <a:r>
              <a:rPr lang="en-GB" dirty="0"/>
              <a:t>Discussion on RF impairments for B52.6G</a:t>
            </a:r>
            <a:r>
              <a:rPr lang="en-GB" dirty="0" smtClean="0"/>
              <a:t>, </a:t>
            </a:r>
            <a:r>
              <a:rPr lang="en-GB" dirty="0"/>
              <a:t>vivo</a:t>
            </a:r>
            <a:endParaRPr lang="en-US" dirty="0" smtClean="0"/>
          </a:p>
          <a:p>
            <a:pPr marL="0" indent="0">
              <a:buNone/>
            </a:pPr>
            <a:r>
              <a:rPr lang="en-US" dirty="0" smtClean="0"/>
              <a:t>[5] </a:t>
            </a:r>
            <a:r>
              <a:rPr lang="en-GB" dirty="0"/>
              <a:t>R4-2011494 On PN model for 52.6~71GHz</a:t>
            </a:r>
            <a:r>
              <a:rPr lang="en-GB" dirty="0" smtClean="0"/>
              <a:t>, </a:t>
            </a:r>
            <a:r>
              <a:rPr lang="en-GB" dirty="0"/>
              <a:t>Huawei, </a:t>
            </a:r>
            <a:r>
              <a:rPr lang="en-GB" dirty="0" err="1" smtClean="0"/>
              <a:t>HiSilicon</a:t>
            </a:r>
            <a:endParaRPr lang="en-US" dirty="0"/>
          </a:p>
        </p:txBody>
      </p:sp>
    </p:spTree>
    <p:extLst>
      <p:ext uri="{BB962C8B-B14F-4D97-AF65-F5344CB8AC3E}">
        <p14:creationId xmlns:p14="http://schemas.microsoft.com/office/powerpoint/2010/main" val="130650085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TotalTime>
  <Words>458</Words>
  <Application>Microsoft Office PowerPoint</Application>
  <PresentationFormat>Custom</PresentationFormat>
  <Paragraphs>26</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主题</vt:lpstr>
      <vt:lpstr>WF on Power Amplifier Model in 60 GHz</vt:lpstr>
      <vt:lpstr>Background</vt:lpstr>
      <vt:lpstr>WF on UE PA model for RAN4</vt:lpstr>
      <vt:lpstr>WF on other UE aspects for MPR/A-MPR</vt:lpstr>
      <vt:lpstr>References</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100MHz CBW in NR-U</dc:title>
  <dc:creator>Huawei</dc:creator>
  <cp:lastModifiedBy>Skyworks</cp:lastModifiedBy>
  <cp:revision>28</cp:revision>
  <dcterms:created xsi:type="dcterms:W3CDTF">2020-05-29T04:11:58Z</dcterms:created>
  <dcterms:modified xsi:type="dcterms:W3CDTF">2020-08-27T14:58:23Z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1591226147</vt:lpwstr>
  </property>
  <property fmtid="{D5CDD505-2E9C-101B-9397-08002B2CF9AE}" pid="6" name="_2015_ms_pID_725343">
    <vt:lpwstr>(2)9xw6jEpZHNnVb9jxsjRbHRZ9xKhJXi+Bfx9XJDKVO+E63jA9d+jcVArsU0BmGbhnTjhcFIOQ
pyePG2wjjIUpEz2ANVySx/VmEGN3SqLXEklb0TWgj+y5EoN7ZqtujdJeEH4cT9nFj+QcUMuq
o20NeoWWg9TSEjFTE0AA7/kuxp2ASiAcmldsyXzU/4P8xJiu4Vp9NBadrxr11gWQ4106Vsvm
r78V+14WibY5gFlhFK</vt:lpwstr>
  </property>
  <property fmtid="{D5CDD505-2E9C-101B-9397-08002B2CF9AE}" pid="7" name="_2015_ms_pID_7253431">
    <vt:lpwstr>tbIya2XoJBuyB4nRX96khSUhx93OMFR6voXaQDS3loBOW2fGwCBem3
QyWMxf7x4OcUgl8ooVuuPSkHlF8FsWu4NbGC5L+v/xccUKnar8wMyhRGywm0SJVQql11kspU
k/zdYOwvZwIDiCRvAFLnyCYK7alnVE5f8becDro22EW21dhq+O4AfnNARRNUritHTsAM022C
O8hb5STY3Sy8ypao</vt:lpwstr>
  </property>
</Properties>
</file>