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72" r:id="rId6"/>
    <p:sldId id="259" r:id="rId7"/>
    <p:sldId id="269" r:id="rId8"/>
    <p:sldId id="273" r:id="rId9"/>
    <p:sldId id="275" r:id="rId10"/>
    <p:sldId id="274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requirements </a:t>
            </a:r>
            <a:br>
              <a:rPr lang="en-GB" sz="4000" b="1" dirty="0"/>
            </a:br>
            <a:r>
              <a:rPr lang="en-GB" sz="4000" b="1" dirty="0"/>
              <a:t>for 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ZTE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  </a:t>
            </a:r>
          </a:p>
          <a:p>
            <a:r>
              <a:rPr lang="en-US" altLang="zh-CN" b="1" dirty="0"/>
              <a:t>E-meeting, </a:t>
            </a:r>
            <a:r>
              <a:rPr lang="en-GB" altLang="zh-CN" b="1" dirty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(5) – 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483" y="1892393"/>
            <a:ext cx="8682317" cy="2612371"/>
          </a:xfrm>
        </p:spPr>
        <p:txBody>
          <a:bodyPr>
            <a:noAutofit/>
          </a:bodyPr>
          <a:lstStyle/>
          <a:p>
            <a:pPr lvl="0" hangingPunct="0"/>
            <a:r>
              <a:rPr lang="en-US" sz="3200" dirty="0"/>
              <a:t>Test metric: BLER of </a:t>
            </a:r>
            <a:r>
              <a:rPr lang="en-US" sz="3200" dirty="0" err="1"/>
              <a:t>MsgA</a:t>
            </a:r>
            <a:r>
              <a:rPr lang="en-US" sz="3200" dirty="0"/>
              <a:t> when preambles are correctly detected</a:t>
            </a:r>
          </a:p>
          <a:p>
            <a:pPr lvl="0" hangingPunct="0"/>
            <a:endParaRPr lang="en-US" sz="3200" dirty="0"/>
          </a:p>
          <a:p>
            <a:pPr lvl="1" hangingPunct="0"/>
            <a:r>
              <a:rPr lang="en-US" sz="2800" dirty="0"/>
              <a:t>Option 1: 0.01</a:t>
            </a:r>
          </a:p>
          <a:p>
            <a:pPr lvl="1" hangingPunct="0"/>
            <a:r>
              <a:rPr lang="en-US" sz="2800" dirty="0"/>
              <a:t>Option 2: 0.1</a:t>
            </a:r>
          </a:p>
          <a:p>
            <a:pPr lvl="0" hangingPunct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62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/>
              <a:t>Simulation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51272"/>
              </p:ext>
            </p:extLst>
          </p:nvPr>
        </p:nvGraphicFramePr>
        <p:xfrm>
          <a:off x="1479174" y="658907"/>
          <a:ext cx="9681884" cy="5776349"/>
        </p:xfrm>
        <a:graphic>
          <a:graphicData uri="http://schemas.openxmlformats.org/drawingml/2006/table">
            <a:tbl>
              <a:tblPr/>
              <a:tblGrid>
                <a:gridCol w="38217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14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11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37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37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15kHz, 30kHz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1: Type A 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Antenna 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channel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6403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Medium level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0.8:0.2:2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Medium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0.2:0.05:0.5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64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0.4:0.1:1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0.1:0.025:0.25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64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644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metric (BLER of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/>
              <a:t>Agreed WFs in previous meetings (Newest first)</a:t>
            </a:r>
          </a:p>
          <a:p>
            <a:pPr lvl="1"/>
            <a:r>
              <a:rPr lang="en-US" dirty="0"/>
              <a:t>RAN4#94bis-e </a:t>
            </a:r>
          </a:p>
          <a:p>
            <a:pPr lvl="2"/>
            <a:r>
              <a:rPr lang="en-US" dirty="0"/>
              <a:t>R4-2005555 WF on BS demodulation performance requirements for 2-step 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from the first round discussion(1)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Compensation is assumed when specifying BS demodulation requirements for 2-step RACH for WA and MR BS. For LA BS, FFS whether T0 compensation is assumed (</a:t>
            </a:r>
            <a:r>
              <a:rPr lang="en-US" dirty="0" smtClean="0"/>
              <a:t>examining </a:t>
            </a:r>
            <a:r>
              <a:rPr lang="en-US" dirty="0"/>
              <a:t>impact of </a:t>
            </a:r>
            <a:r>
              <a:rPr lang="en-US" dirty="0" smtClean="0"/>
              <a:t>TO </a:t>
            </a:r>
            <a:r>
              <a:rPr lang="en-US" dirty="0"/>
              <a:t>compensation first)</a:t>
            </a:r>
          </a:p>
          <a:p>
            <a:r>
              <a:rPr lang="en-US" dirty="0"/>
              <a:t>Excluding 0µs TO</a:t>
            </a:r>
          </a:p>
          <a:p>
            <a:r>
              <a:rPr lang="en-US" dirty="0"/>
              <a:t>Using “4-step RA type” and “2-step RA type” aligned with RRM session and RAN2 for the discussion and specs texts if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discussion(2)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and 14 symbols for FR1, MCS 3, 2 PRBs and 10 symbols for FR2, but leaving other options open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in the second round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Introduce TO cycling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in defining core requirements</a:t>
            </a:r>
          </a:p>
          <a:p>
            <a:r>
              <a:rPr lang="en-US" dirty="0"/>
              <a:t>Introduce different sets of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for different SCS </a:t>
            </a:r>
            <a:r>
              <a:rPr lang="en-US" dirty="0">
                <a:solidFill>
                  <a:srgbClr val="FF0000"/>
                </a:solidFill>
              </a:rPr>
              <a:t>for cases where the X, Y relate to CP length</a:t>
            </a:r>
          </a:p>
          <a:p>
            <a:r>
              <a:rPr lang="en-US" strike="sngStrike" dirty="0"/>
              <a:t>Introduce High and medium level TO sets</a:t>
            </a:r>
          </a:p>
          <a:p>
            <a:r>
              <a:rPr lang="en-US" dirty="0">
                <a:solidFill>
                  <a:srgbClr val="FF0000"/>
                </a:solidFill>
              </a:rPr>
              <a:t>FFS if different High and medium level TO sets are necessary</a:t>
            </a:r>
            <a:endParaRPr lang="en-US" strike="sngStrike" dirty="0">
              <a:solidFill>
                <a:srgbClr val="FF0000"/>
              </a:solidFill>
            </a:endParaRPr>
          </a:p>
          <a:p>
            <a:r>
              <a:rPr lang="en-US" dirty="0"/>
              <a:t>Do not define requirements with low level TO values. </a:t>
            </a:r>
            <a:r>
              <a:rPr lang="en-US" strike="sngStrike" dirty="0"/>
              <a:t>Write note in specification that 2-step RACH performance requirements are applied only to WA and MA BS types. </a:t>
            </a:r>
            <a:r>
              <a:rPr lang="en-US" dirty="0"/>
              <a:t>Demodulation performance for LA BS can be </a:t>
            </a:r>
            <a:r>
              <a:rPr lang="en-US" strike="sngStrike" dirty="0"/>
              <a:t>guaranteed</a:t>
            </a:r>
            <a:r>
              <a:rPr lang="en-US" dirty="0"/>
              <a:t> </a:t>
            </a:r>
            <a:r>
              <a:rPr lang="en-US" dirty="0" smtClean="0">
                <a:solidFill>
                  <a:srgbClr val="0070C0"/>
                </a:solidFill>
              </a:rPr>
              <a:t>assumed</a:t>
            </a:r>
            <a:r>
              <a:rPr lang="en-US" dirty="0" smtClean="0"/>
              <a:t> without </a:t>
            </a:r>
            <a:r>
              <a:rPr lang="en-US" dirty="0"/>
              <a:t>performance testing. </a:t>
            </a:r>
            <a:r>
              <a:rPr lang="en-US" dirty="0">
                <a:solidFill>
                  <a:srgbClr val="FF0000"/>
                </a:solidFill>
              </a:rPr>
              <a:t>Clarify in specifications that LA BS can operate 2-step RACH without meeting additional performance requirements.</a:t>
            </a:r>
          </a:p>
          <a:p>
            <a:r>
              <a:rPr lang="en-US" strike="sngStrike" dirty="0"/>
              <a:t>BS may declare its support to which TO level </a:t>
            </a:r>
            <a:r>
              <a:rPr lang="en-US" strike="sngStrike" dirty="0">
                <a:solidFill>
                  <a:srgbClr val="FF0000"/>
                </a:solidFill>
              </a:rPr>
              <a:t>if multiple </a:t>
            </a:r>
            <a:r>
              <a:rPr lang="en-US" strike="sngStrike" dirty="0" smtClean="0">
                <a:solidFill>
                  <a:srgbClr val="FF0000"/>
                </a:solidFill>
              </a:rPr>
              <a:t>levels</a:t>
            </a:r>
          </a:p>
          <a:p>
            <a:r>
              <a:rPr lang="en-US" dirty="0">
                <a:solidFill>
                  <a:srgbClr val="0070C0"/>
                </a:solidFill>
              </a:rPr>
              <a:t>BS may declare which TO level it supports in case multiple levels are agreed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0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(1) – TO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2114830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Further study difference in UE TO compensation implementation for high and medium TO values (outside and outside the CP). If essential difference will be observed – requirements will be defined for both. </a:t>
            </a:r>
            <a:r>
              <a:rPr lang="en-US" strike="sngStrike" dirty="0"/>
              <a:t>Otherwise only for high level.</a:t>
            </a:r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(2) </a:t>
            </a:r>
            <a:r>
              <a:rPr lang="en-US" dirty="0" smtClean="0"/>
              <a:t>- Medium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23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the following values as a baseline for medium level TO cycling for the performance evaluation</a:t>
            </a:r>
          </a:p>
          <a:p>
            <a:r>
              <a:rPr lang="en-US" dirty="0">
                <a:solidFill>
                  <a:srgbClr val="FF0000"/>
                </a:solidFill>
              </a:rPr>
              <a:t>Revised values may be proposed next meeting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77545"/>
              </p:ext>
            </p:extLst>
          </p:nvPr>
        </p:nvGraphicFramePr>
        <p:xfrm>
          <a:off x="1627815" y="4067058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(3) </a:t>
            </a:r>
            <a:r>
              <a:rPr lang="en-US" dirty="0" smtClean="0"/>
              <a:t>- High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996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Companies are encouraged to provide more inputs justifying the preferred high level TO values.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Y should be related to maximum cell size and may be greater than the CP length</a:t>
            </a:r>
          </a:p>
          <a:p>
            <a:pPr lvl="1"/>
            <a:r>
              <a:rPr lang="en-US" strike="sngStrike" dirty="0"/>
              <a:t>FFS whether or not Y &gt; CP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98449"/>
              </p:ext>
            </p:extLst>
          </p:nvPr>
        </p:nvGraphicFramePr>
        <p:xfrm>
          <a:off x="1288677" y="3590365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Way forward (4) – PUSCH mapping 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PUSCH Mapping type</a:t>
            </a:r>
          </a:p>
          <a:p>
            <a:endParaRPr lang="zh-CN" altLang="zh-CN" dirty="0"/>
          </a:p>
          <a:p>
            <a:pPr lvl="1"/>
            <a:r>
              <a:rPr lang="en-GB" altLang="zh-CN" dirty="0"/>
              <a:t>Option 1: Type A for FR1, Type B for FR2</a:t>
            </a:r>
            <a:endParaRPr lang="zh-CN" altLang="zh-CN" dirty="0"/>
          </a:p>
          <a:p>
            <a:pPr lvl="1"/>
            <a:r>
              <a:rPr lang="en-GB" altLang="zh-CN" dirty="0"/>
              <a:t>Option 2: both Type A and Type B for both FR1 and FR2 </a:t>
            </a:r>
          </a:p>
          <a:p>
            <a:pPr lvl="1"/>
            <a:r>
              <a:rPr lang="en-GB" altLang="zh-CN" dirty="0"/>
              <a:t>Option 3: both Type A and Type B for FR1, Type B for FR2 </a:t>
            </a:r>
          </a:p>
          <a:p>
            <a:pPr lvl="1"/>
            <a:r>
              <a:rPr lang="en-US" altLang="zh-CN" dirty="0"/>
              <a:t>Option 4: only for the mapping type declared to be supported in D.100. If both mapping type A and type B are declared to be supported, the tests shall be done for either type A or type B.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833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937</Words>
  <Application>Microsoft Office PowerPoint</Application>
  <PresentationFormat>Widescreen</PresentationFormat>
  <Paragraphs>176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宋体</vt:lpstr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Agreements in the second round discussion</vt:lpstr>
      <vt:lpstr>Way forward (1) – TO compensation</vt:lpstr>
      <vt:lpstr>Way forward (2) - Medium level TO cycling</vt:lpstr>
      <vt:lpstr>Way forward (3) - High level TO cycling</vt:lpstr>
      <vt:lpstr>Way forward (4) – PUSCH mapping type</vt:lpstr>
      <vt:lpstr>Way forward (5) – Test metric</vt:lpstr>
      <vt:lpstr>Simulation setup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Aijun CAO</cp:lastModifiedBy>
  <cp:revision>76</cp:revision>
  <dcterms:created xsi:type="dcterms:W3CDTF">2020-04-27T08:11:38Z</dcterms:created>
  <dcterms:modified xsi:type="dcterms:W3CDTF">2020-06-03T20:43:24Z</dcterms:modified>
</cp:coreProperties>
</file>