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67" r:id="rId5"/>
    <p:sldId id="259" r:id="rId6"/>
    <p:sldId id="266" r:id="rId7"/>
    <p:sldId id="260" r:id="rId8"/>
    <p:sldId id="261" r:id="rId9"/>
    <p:sldId id="262" r:id="rId1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707" autoAdjust="0"/>
  </p:normalViewPr>
  <p:slideViewPr>
    <p:cSldViewPr snapToGrid="0">
      <p:cViewPr varScale="1">
        <p:scale>
          <a:sx n="85" d="100"/>
          <a:sy n="85" d="100"/>
        </p:scale>
        <p:origin x="1554"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747A85-AC44-4DD1-899A-0E88D86E6D5D}" type="datetimeFigureOut">
              <a:rPr lang="zh-CN" altLang="en-US" smtClean="0"/>
              <a:t>2020/6/3</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57DB5E-10E9-4128-B0AF-B9617DB94218}" type="slidenum">
              <a:rPr lang="zh-CN" altLang="en-US" smtClean="0"/>
              <a:t>‹#›</a:t>
            </a:fld>
            <a:endParaRPr lang="zh-CN" altLang="en-US"/>
          </a:p>
        </p:txBody>
      </p:sp>
    </p:spTree>
    <p:extLst>
      <p:ext uri="{BB962C8B-B14F-4D97-AF65-F5344CB8AC3E}">
        <p14:creationId xmlns:p14="http://schemas.microsoft.com/office/powerpoint/2010/main" val="3352939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957DB5E-10E9-4128-B0AF-B9617DB94218}" type="slidenum">
              <a:rPr lang="zh-CN" altLang="en-US" smtClean="0"/>
              <a:t>5</a:t>
            </a:fld>
            <a:endParaRPr lang="zh-CN" altLang="en-US"/>
          </a:p>
        </p:txBody>
      </p:sp>
    </p:spTree>
    <p:extLst>
      <p:ext uri="{BB962C8B-B14F-4D97-AF65-F5344CB8AC3E}">
        <p14:creationId xmlns:p14="http://schemas.microsoft.com/office/powerpoint/2010/main" val="1953942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03595-D237-42C8-AFB1-B6DAFF3D7C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a:extLst>
              <a:ext uri="{FF2B5EF4-FFF2-40B4-BE49-F238E27FC236}">
                <a16:creationId xmlns:a16="http://schemas.microsoft.com/office/drawing/2014/main" id="{1004E511-DCB5-4BAA-91B2-32BEAD83EC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a:extLst>
              <a:ext uri="{FF2B5EF4-FFF2-40B4-BE49-F238E27FC236}">
                <a16:creationId xmlns:a16="http://schemas.microsoft.com/office/drawing/2014/main" id="{388F738F-AAE3-45F2-B4A7-28FCF5770F23}"/>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5" name="Footer Placeholder 4">
            <a:extLst>
              <a:ext uri="{FF2B5EF4-FFF2-40B4-BE49-F238E27FC236}">
                <a16:creationId xmlns:a16="http://schemas.microsoft.com/office/drawing/2014/main" id="{B6F4AEEA-54F3-4FBC-B2D8-4C7057CEF3CC}"/>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4C91F644-2982-44CB-86C1-354E869B75ED}"/>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1577463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DDB53-3CB1-4965-80E1-BB5D82A853B0}"/>
              </a:ext>
            </a:extLst>
          </p:cNvPr>
          <p:cNvSpPr>
            <a:spLocks noGrp="1"/>
          </p:cNvSpPr>
          <p:nvPr>
            <p:ph type="title"/>
          </p:nvPr>
        </p:nvSpPr>
        <p:spPr/>
        <p:txBody>
          <a:bodyPr/>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16BE6EED-B657-49F4-851C-EDD9039CF2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37DFA643-4064-409D-BCAF-ED2A2162B141}"/>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5" name="Footer Placeholder 4">
            <a:extLst>
              <a:ext uri="{FF2B5EF4-FFF2-40B4-BE49-F238E27FC236}">
                <a16:creationId xmlns:a16="http://schemas.microsoft.com/office/drawing/2014/main" id="{7AACF930-3E62-4DEE-B0C9-3123D256A2BA}"/>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08420F6F-E0A5-478C-8538-6E4316C131D5}"/>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2250184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E2944E-4B95-43AA-B342-E59CDE5CECB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39608EDB-57B2-4F60-B00D-E98C64A852C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3D5BB9E6-0934-4811-BD0E-0F811F1C0D5E}"/>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5" name="Footer Placeholder 4">
            <a:extLst>
              <a:ext uri="{FF2B5EF4-FFF2-40B4-BE49-F238E27FC236}">
                <a16:creationId xmlns:a16="http://schemas.microsoft.com/office/drawing/2014/main" id="{25D76967-F092-493C-9577-C6ADA26F7C43}"/>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07DED294-E7A1-45BD-AACA-4D56026228A7}"/>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3389988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EB967-4C1D-48C2-9362-CCE2F1471286}"/>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AA819C5D-A252-4C37-AB13-FCB4298682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587EA23E-9832-4BFA-A158-A2D84597D887}"/>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5" name="Footer Placeholder 4">
            <a:extLst>
              <a:ext uri="{FF2B5EF4-FFF2-40B4-BE49-F238E27FC236}">
                <a16:creationId xmlns:a16="http://schemas.microsoft.com/office/drawing/2014/main" id="{CCB6BD54-1998-4166-8E2C-FCD059FF922C}"/>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6AC5B8F8-2F43-4FA2-AA89-4FAF5170EB49}"/>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2389280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76AB7-B4D1-4BD3-8FE9-82C13A4F45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a:extLst>
              <a:ext uri="{FF2B5EF4-FFF2-40B4-BE49-F238E27FC236}">
                <a16:creationId xmlns:a16="http://schemas.microsoft.com/office/drawing/2014/main" id="{4C0978D8-4623-4CA6-AAF5-8AB10AC5B9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2F84855-E3F8-4486-BAB0-D95E72C434C7}"/>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5" name="Footer Placeholder 4">
            <a:extLst>
              <a:ext uri="{FF2B5EF4-FFF2-40B4-BE49-F238E27FC236}">
                <a16:creationId xmlns:a16="http://schemas.microsoft.com/office/drawing/2014/main" id="{082BCDE7-E142-4EBD-A88D-E7E856F3169B}"/>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E0FE7389-EE14-423F-9849-B432B5D73A17}"/>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3726759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C9CB5-CF99-4EB9-B55F-A9FBE5E63C88}"/>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864B5D4D-934E-405F-A179-7F9C8C22D1A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a:extLst>
              <a:ext uri="{FF2B5EF4-FFF2-40B4-BE49-F238E27FC236}">
                <a16:creationId xmlns:a16="http://schemas.microsoft.com/office/drawing/2014/main" id="{FA49DBD1-EA32-45E0-83FB-CE133F9713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a:extLst>
              <a:ext uri="{FF2B5EF4-FFF2-40B4-BE49-F238E27FC236}">
                <a16:creationId xmlns:a16="http://schemas.microsoft.com/office/drawing/2014/main" id="{4222ECFF-7F25-47DA-B707-8CC090BB15CB}"/>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6" name="Footer Placeholder 5">
            <a:extLst>
              <a:ext uri="{FF2B5EF4-FFF2-40B4-BE49-F238E27FC236}">
                <a16:creationId xmlns:a16="http://schemas.microsoft.com/office/drawing/2014/main" id="{2BF36A00-FD82-4571-92B9-FA1AD28A0626}"/>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496097F1-C478-4242-B830-73B0A9FB1B78}"/>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128787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977CA-60EC-46EE-A78E-DA480610BEB4}"/>
              </a:ext>
            </a:extLst>
          </p:cNvPr>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a:extLst>
              <a:ext uri="{FF2B5EF4-FFF2-40B4-BE49-F238E27FC236}">
                <a16:creationId xmlns:a16="http://schemas.microsoft.com/office/drawing/2014/main" id="{7B0E353C-A8AD-47E6-8E70-23C1575D14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32851B-A897-4255-8814-879EDFE6934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a:extLst>
              <a:ext uri="{FF2B5EF4-FFF2-40B4-BE49-F238E27FC236}">
                <a16:creationId xmlns:a16="http://schemas.microsoft.com/office/drawing/2014/main" id="{2814547D-5DED-4237-B439-A0AF191C10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6854BBB-E29B-45ED-BA95-7682AEB601A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a:extLst>
              <a:ext uri="{FF2B5EF4-FFF2-40B4-BE49-F238E27FC236}">
                <a16:creationId xmlns:a16="http://schemas.microsoft.com/office/drawing/2014/main" id="{FCB88142-F1F9-4051-AC97-0206B902F92D}"/>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8" name="Footer Placeholder 7">
            <a:extLst>
              <a:ext uri="{FF2B5EF4-FFF2-40B4-BE49-F238E27FC236}">
                <a16:creationId xmlns:a16="http://schemas.microsoft.com/office/drawing/2014/main" id="{42962DD5-4943-488B-908C-7932FF64F297}"/>
              </a:ext>
            </a:extLst>
          </p:cNvPr>
          <p:cNvSpPr>
            <a:spLocks noGrp="1"/>
          </p:cNvSpPr>
          <p:nvPr>
            <p:ph type="ftr" sz="quarter" idx="11"/>
          </p:nvPr>
        </p:nvSpPr>
        <p:spPr/>
        <p:txBody>
          <a:bodyPr/>
          <a:lstStyle/>
          <a:p>
            <a:endParaRPr lang="sv-SE"/>
          </a:p>
        </p:txBody>
      </p:sp>
      <p:sp>
        <p:nvSpPr>
          <p:cNvPr id="9" name="Slide Number Placeholder 8">
            <a:extLst>
              <a:ext uri="{FF2B5EF4-FFF2-40B4-BE49-F238E27FC236}">
                <a16:creationId xmlns:a16="http://schemas.microsoft.com/office/drawing/2014/main" id="{529563CF-AE44-4621-A361-510E3D418C7D}"/>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4009901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6D789-4B75-46D4-B0CF-4E7D8DFADABD}"/>
              </a:ext>
            </a:extLst>
          </p:cNvPr>
          <p:cNvSpPr>
            <a:spLocks noGrp="1"/>
          </p:cNvSpPr>
          <p:nvPr>
            <p:ph type="title"/>
          </p:nvPr>
        </p:nvSpPr>
        <p:spPr/>
        <p:txBody>
          <a:bodyPr/>
          <a:lstStyle/>
          <a:p>
            <a:r>
              <a:rPr lang="en-US"/>
              <a:t>Click to edit Master title style</a:t>
            </a:r>
            <a:endParaRPr lang="sv-SE"/>
          </a:p>
        </p:txBody>
      </p:sp>
      <p:sp>
        <p:nvSpPr>
          <p:cNvPr id="3" name="Date Placeholder 2">
            <a:extLst>
              <a:ext uri="{FF2B5EF4-FFF2-40B4-BE49-F238E27FC236}">
                <a16:creationId xmlns:a16="http://schemas.microsoft.com/office/drawing/2014/main" id="{8A8B26A2-C6B1-4CE9-8735-3833AF1231DB}"/>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4" name="Footer Placeholder 3">
            <a:extLst>
              <a:ext uri="{FF2B5EF4-FFF2-40B4-BE49-F238E27FC236}">
                <a16:creationId xmlns:a16="http://schemas.microsoft.com/office/drawing/2014/main" id="{A10BB338-0244-466D-9F55-9A3D27DD6C87}"/>
              </a:ext>
            </a:extLst>
          </p:cNvPr>
          <p:cNvSpPr>
            <a:spLocks noGrp="1"/>
          </p:cNvSpPr>
          <p:nvPr>
            <p:ph type="ftr" sz="quarter" idx="11"/>
          </p:nvPr>
        </p:nvSpPr>
        <p:spPr/>
        <p:txBody>
          <a:bodyPr/>
          <a:lstStyle/>
          <a:p>
            <a:endParaRPr lang="sv-SE"/>
          </a:p>
        </p:txBody>
      </p:sp>
      <p:sp>
        <p:nvSpPr>
          <p:cNvPr id="5" name="Slide Number Placeholder 4">
            <a:extLst>
              <a:ext uri="{FF2B5EF4-FFF2-40B4-BE49-F238E27FC236}">
                <a16:creationId xmlns:a16="http://schemas.microsoft.com/office/drawing/2014/main" id="{9346377D-B923-4EF1-AE09-D18F883C6872}"/>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18707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84D148-E857-4844-AF2B-FB473B07ED46}"/>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3" name="Footer Placeholder 2">
            <a:extLst>
              <a:ext uri="{FF2B5EF4-FFF2-40B4-BE49-F238E27FC236}">
                <a16:creationId xmlns:a16="http://schemas.microsoft.com/office/drawing/2014/main" id="{DA97B74B-84EF-4AB0-87BF-F36AE293C404}"/>
              </a:ext>
            </a:extLst>
          </p:cNvPr>
          <p:cNvSpPr>
            <a:spLocks noGrp="1"/>
          </p:cNvSpPr>
          <p:nvPr>
            <p:ph type="ftr" sz="quarter" idx="11"/>
          </p:nvPr>
        </p:nvSpPr>
        <p:spPr/>
        <p:txBody>
          <a:bodyPr/>
          <a:lstStyle/>
          <a:p>
            <a:endParaRPr lang="sv-SE"/>
          </a:p>
        </p:txBody>
      </p:sp>
      <p:sp>
        <p:nvSpPr>
          <p:cNvPr id="4" name="Slide Number Placeholder 3">
            <a:extLst>
              <a:ext uri="{FF2B5EF4-FFF2-40B4-BE49-F238E27FC236}">
                <a16:creationId xmlns:a16="http://schemas.microsoft.com/office/drawing/2014/main" id="{7F073494-C877-4781-A382-F305CB63A532}"/>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874952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9AE28-D79C-4174-B2F2-47AFFF6024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a:extLst>
              <a:ext uri="{FF2B5EF4-FFF2-40B4-BE49-F238E27FC236}">
                <a16:creationId xmlns:a16="http://schemas.microsoft.com/office/drawing/2014/main" id="{E5B65FEB-D681-476E-9C49-9D4F08360C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a:extLst>
              <a:ext uri="{FF2B5EF4-FFF2-40B4-BE49-F238E27FC236}">
                <a16:creationId xmlns:a16="http://schemas.microsoft.com/office/drawing/2014/main" id="{E438A8F6-7F98-4D7D-9F79-53995AA8D8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EB3355-A683-488E-96A6-68523F401657}"/>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6" name="Footer Placeholder 5">
            <a:extLst>
              <a:ext uri="{FF2B5EF4-FFF2-40B4-BE49-F238E27FC236}">
                <a16:creationId xmlns:a16="http://schemas.microsoft.com/office/drawing/2014/main" id="{1D07B128-0B6D-4A15-8B70-48FAC44CF852}"/>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D8E6429C-95C5-4F7A-9B31-3156D53E932E}"/>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762644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41A61-F15F-4B49-91C3-4BB3B5A4D2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a:extLst>
              <a:ext uri="{FF2B5EF4-FFF2-40B4-BE49-F238E27FC236}">
                <a16:creationId xmlns:a16="http://schemas.microsoft.com/office/drawing/2014/main" id="{D973FFDC-06B2-4619-BA02-3CC210259B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a:extLst>
              <a:ext uri="{FF2B5EF4-FFF2-40B4-BE49-F238E27FC236}">
                <a16:creationId xmlns:a16="http://schemas.microsoft.com/office/drawing/2014/main" id="{6B834FBA-EFD7-4D05-8FE9-C96247E113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3FB178-5C9C-4F92-AF5F-D68A59D18F45}"/>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6" name="Footer Placeholder 5">
            <a:extLst>
              <a:ext uri="{FF2B5EF4-FFF2-40B4-BE49-F238E27FC236}">
                <a16:creationId xmlns:a16="http://schemas.microsoft.com/office/drawing/2014/main" id="{505BD20F-B0E9-4C64-BBD7-9056F97F0157}"/>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213746A7-2F3D-409D-AB74-45783AA7AB54}"/>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1392389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67F120C-05D3-4DFA-AD2B-62C1E1182B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a:extLst>
              <a:ext uri="{FF2B5EF4-FFF2-40B4-BE49-F238E27FC236}">
                <a16:creationId xmlns:a16="http://schemas.microsoft.com/office/drawing/2014/main" id="{95F67339-F088-403B-940B-31238B5079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BA912596-D66D-4E04-958F-D18862A657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E0DB1D-5866-45F2-9611-AD832554212E}" type="datetimeFigureOut">
              <a:rPr lang="sv-SE" smtClean="0"/>
              <a:t>2020-06-03</a:t>
            </a:fld>
            <a:endParaRPr lang="sv-SE"/>
          </a:p>
        </p:txBody>
      </p:sp>
      <p:sp>
        <p:nvSpPr>
          <p:cNvPr id="5" name="Footer Placeholder 4">
            <a:extLst>
              <a:ext uri="{FF2B5EF4-FFF2-40B4-BE49-F238E27FC236}">
                <a16:creationId xmlns:a16="http://schemas.microsoft.com/office/drawing/2014/main" id="{A2F8D90F-29A9-4799-A12A-79C5286175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a:extLst>
              <a:ext uri="{FF2B5EF4-FFF2-40B4-BE49-F238E27FC236}">
                <a16:creationId xmlns:a16="http://schemas.microsoft.com/office/drawing/2014/main" id="{7D5CD601-3A7B-41D9-ACC2-03BD47A635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B8BFB0-65E7-470C-BF59-343D1F0286AB}" type="slidenum">
              <a:rPr lang="sv-SE" smtClean="0"/>
              <a:t>‹#›</a:t>
            </a:fld>
            <a:endParaRPr lang="sv-SE"/>
          </a:p>
        </p:txBody>
      </p:sp>
    </p:spTree>
    <p:extLst>
      <p:ext uri="{BB962C8B-B14F-4D97-AF65-F5344CB8AC3E}">
        <p14:creationId xmlns:p14="http://schemas.microsoft.com/office/powerpoint/2010/main" val="27655473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8FB96-E3BB-428A-B926-AD1C58678AFF}"/>
              </a:ext>
            </a:extLst>
          </p:cNvPr>
          <p:cNvSpPr>
            <a:spLocks noGrp="1"/>
          </p:cNvSpPr>
          <p:nvPr>
            <p:ph type="ctrTitle"/>
          </p:nvPr>
        </p:nvSpPr>
        <p:spPr/>
        <p:txBody>
          <a:bodyPr/>
          <a:lstStyle/>
          <a:p>
            <a:r>
              <a:rPr lang="en-GB" dirty="0"/>
              <a:t>Way Forward on ultra-low BLER requirements</a:t>
            </a:r>
            <a:endParaRPr lang="sv-SE" dirty="0"/>
          </a:p>
        </p:txBody>
      </p:sp>
      <p:sp>
        <p:nvSpPr>
          <p:cNvPr id="3" name="Subtitle 2">
            <a:extLst>
              <a:ext uri="{FF2B5EF4-FFF2-40B4-BE49-F238E27FC236}">
                <a16:creationId xmlns:a16="http://schemas.microsoft.com/office/drawing/2014/main" id="{2F69D033-4596-4E56-A0CF-6C7C19D6BE9D}"/>
              </a:ext>
            </a:extLst>
          </p:cNvPr>
          <p:cNvSpPr>
            <a:spLocks noGrp="1"/>
          </p:cNvSpPr>
          <p:nvPr>
            <p:ph type="subTitle" idx="1"/>
          </p:nvPr>
        </p:nvSpPr>
        <p:spPr/>
        <p:txBody>
          <a:bodyPr/>
          <a:lstStyle/>
          <a:p>
            <a:r>
              <a:rPr lang="en-GB" dirty="0"/>
              <a:t>R4-2008805</a:t>
            </a:r>
          </a:p>
          <a:p>
            <a:r>
              <a:rPr lang="en-GB" dirty="0"/>
              <a:t>Moderator (Ericsson)</a:t>
            </a:r>
            <a:endParaRPr lang="sv-SE" dirty="0"/>
          </a:p>
        </p:txBody>
      </p:sp>
    </p:spTree>
    <p:extLst>
      <p:ext uri="{BB962C8B-B14F-4D97-AF65-F5344CB8AC3E}">
        <p14:creationId xmlns:p14="http://schemas.microsoft.com/office/powerpoint/2010/main" val="1390144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F207F-B39B-4E45-BA2B-6CA3C6161520}"/>
              </a:ext>
            </a:extLst>
          </p:cNvPr>
          <p:cNvSpPr>
            <a:spLocks noGrp="1"/>
          </p:cNvSpPr>
          <p:nvPr>
            <p:ph type="title"/>
          </p:nvPr>
        </p:nvSpPr>
        <p:spPr/>
        <p:txBody>
          <a:bodyPr/>
          <a:lstStyle/>
          <a:p>
            <a:r>
              <a:rPr lang="en-GB" dirty="0"/>
              <a:t>Agreements in first round</a:t>
            </a:r>
            <a:endParaRPr lang="sv-SE" dirty="0"/>
          </a:p>
        </p:txBody>
      </p:sp>
      <p:sp>
        <p:nvSpPr>
          <p:cNvPr id="3" name="Content Placeholder 2">
            <a:extLst>
              <a:ext uri="{FF2B5EF4-FFF2-40B4-BE49-F238E27FC236}">
                <a16:creationId xmlns:a16="http://schemas.microsoft.com/office/drawing/2014/main" id="{61635CDD-ABD7-4555-8504-64B24543FE56}"/>
              </a:ext>
            </a:extLst>
          </p:cNvPr>
          <p:cNvSpPr>
            <a:spLocks noGrp="1"/>
          </p:cNvSpPr>
          <p:nvPr>
            <p:ph idx="1"/>
          </p:nvPr>
        </p:nvSpPr>
        <p:spPr/>
        <p:txBody>
          <a:bodyPr>
            <a:normAutofit fontScale="92500"/>
          </a:bodyPr>
          <a:lstStyle/>
          <a:p>
            <a:r>
              <a:rPr lang="en-GB" dirty="0"/>
              <a:t>For the UE, MCS 14 is agreed</a:t>
            </a:r>
          </a:p>
          <a:p>
            <a:r>
              <a:rPr lang="en-GB" dirty="0"/>
              <a:t>For the UE, antenna assumption is changed to 1x2, 1x4</a:t>
            </a:r>
          </a:p>
          <a:p>
            <a:r>
              <a:rPr lang="en-GB" dirty="0"/>
              <a:t>UE applicability agreement: Requirements are applicable for UEs that support both MCS Table 3 (</a:t>
            </a:r>
            <a:r>
              <a:rPr lang="en-GB" i="1" dirty="0"/>
              <a:t>dl-64QAM-MCS-TableAlt</a:t>
            </a:r>
            <a:r>
              <a:rPr lang="en-GB" dirty="0"/>
              <a:t>) and CQI Table 3 (</a:t>
            </a:r>
            <a:r>
              <a:rPr lang="en-GB" i="1" dirty="0" err="1"/>
              <a:t>cqi-TableAlt</a:t>
            </a:r>
            <a:r>
              <a:rPr lang="en-GB" dirty="0"/>
              <a:t>).</a:t>
            </a:r>
          </a:p>
          <a:p>
            <a:r>
              <a:rPr lang="en-GB" dirty="0"/>
              <a:t>BS TDD pattern: 3D1S1U (S=10:2:2) for 15kHz, 7D1S2U (S=6:4:4) for 30kHz </a:t>
            </a:r>
          </a:p>
          <a:p>
            <a:r>
              <a:rPr lang="en-US" dirty="0"/>
              <a:t>X is confirmed as 0.5dB for the UE and 1dB for the BS</a:t>
            </a:r>
            <a:endParaRPr lang="sv-SE" dirty="0"/>
          </a:p>
          <a:p>
            <a:r>
              <a:rPr lang="en-US" dirty="0"/>
              <a:t>For the BS, the test applicability rule means that either </a:t>
            </a:r>
            <a:r>
              <a:rPr lang="en-US" dirty="0" err="1"/>
              <a:t>typeA</a:t>
            </a:r>
            <a:r>
              <a:rPr lang="en-US" dirty="0"/>
              <a:t> mapping or </a:t>
            </a:r>
            <a:r>
              <a:rPr lang="en-US" dirty="0" err="1"/>
              <a:t>typeB</a:t>
            </a:r>
            <a:r>
              <a:rPr lang="en-US" dirty="0"/>
              <a:t> mapping is tested (depending on declaration) but not both.</a:t>
            </a:r>
            <a:endParaRPr lang="sv-SE" dirty="0"/>
          </a:p>
          <a:p>
            <a:endParaRPr lang="sv-SE" dirty="0"/>
          </a:p>
        </p:txBody>
      </p:sp>
    </p:spTree>
    <p:extLst>
      <p:ext uri="{BB962C8B-B14F-4D97-AF65-F5344CB8AC3E}">
        <p14:creationId xmlns:p14="http://schemas.microsoft.com/office/powerpoint/2010/main" val="1514439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C35CB-72A8-4CFA-BECF-BD36AD8DBCA8}"/>
              </a:ext>
            </a:extLst>
          </p:cNvPr>
          <p:cNvSpPr>
            <a:spLocks noGrp="1"/>
          </p:cNvSpPr>
          <p:nvPr>
            <p:ph type="title"/>
          </p:nvPr>
        </p:nvSpPr>
        <p:spPr/>
        <p:txBody>
          <a:bodyPr/>
          <a:lstStyle/>
          <a:p>
            <a:r>
              <a:rPr lang="en-GB" dirty="0"/>
              <a:t>Agreements in second round</a:t>
            </a:r>
            <a:endParaRPr lang="sv-SE" dirty="0"/>
          </a:p>
        </p:txBody>
      </p:sp>
      <p:sp>
        <p:nvSpPr>
          <p:cNvPr id="3" name="Content Placeholder 2">
            <a:extLst>
              <a:ext uri="{FF2B5EF4-FFF2-40B4-BE49-F238E27FC236}">
                <a16:creationId xmlns:a16="http://schemas.microsoft.com/office/drawing/2014/main" id="{E27A278E-FB5F-4D40-AB82-5AA41D1F52A0}"/>
              </a:ext>
            </a:extLst>
          </p:cNvPr>
          <p:cNvSpPr>
            <a:spLocks noGrp="1"/>
          </p:cNvSpPr>
          <p:nvPr>
            <p:ph idx="1"/>
          </p:nvPr>
        </p:nvSpPr>
        <p:spPr/>
        <p:txBody>
          <a:bodyPr/>
          <a:lstStyle/>
          <a:p>
            <a:r>
              <a:rPr lang="en-GB" sz="2400" dirty="0"/>
              <a:t>How to capture X in the UE specifications: X is captured in the RAN5 specification. “Extra Margin” EM needed to ensure that the RAN4 requirement is suitable to achieve 10^-5 is discussed and captured implicitly in the core specification as usual in RAN4.</a:t>
            </a:r>
          </a:p>
          <a:p>
            <a:r>
              <a:rPr lang="en-GB" sz="2400" dirty="0"/>
              <a:t>How to capture in the BS specifications: Capture in the conformance specification by adding 1dB to test requirement and documenting as below. “Extra Margin” EM needed to ensure that the RAN4 requirement is suitable to achieve 10^-5 is discussed and captured implicitly in the core specification as usual in RAN4.</a:t>
            </a:r>
            <a:endParaRPr lang="sv-SE" sz="2400" dirty="0"/>
          </a:p>
          <a:p>
            <a:endParaRPr lang="sv-SE" dirty="0"/>
          </a:p>
          <a:p>
            <a:endParaRPr lang="sv-SE" dirty="0"/>
          </a:p>
        </p:txBody>
      </p:sp>
      <p:graphicFrame>
        <p:nvGraphicFramePr>
          <p:cNvPr id="4" name="Table 3">
            <a:extLst>
              <a:ext uri="{FF2B5EF4-FFF2-40B4-BE49-F238E27FC236}">
                <a16:creationId xmlns:a16="http://schemas.microsoft.com/office/drawing/2014/main" id="{E45029EE-20D9-44CE-B74C-A28E5100A269}"/>
              </a:ext>
            </a:extLst>
          </p:cNvPr>
          <p:cNvGraphicFramePr>
            <a:graphicFrameLocks noGrp="1"/>
          </p:cNvGraphicFramePr>
          <p:nvPr>
            <p:extLst>
              <p:ext uri="{D42A27DB-BD31-4B8C-83A1-F6EECF244321}">
                <p14:modId xmlns:p14="http://schemas.microsoft.com/office/powerpoint/2010/main" val="1263324737"/>
              </p:ext>
            </p:extLst>
          </p:nvPr>
        </p:nvGraphicFramePr>
        <p:xfrm>
          <a:off x="1090127" y="4934470"/>
          <a:ext cx="10515600" cy="690372"/>
        </p:xfrm>
        <a:graphic>
          <a:graphicData uri="http://schemas.openxmlformats.org/drawingml/2006/table">
            <a:tbl>
              <a:tblPr firstRow="1" firstCol="1" bandRow="1">
                <a:tableStyleId>{5C22544A-7EE6-4342-B048-85BDC9FD1C3A}</a:tableStyleId>
              </a:tblPr>
              <a:tblGrid>
                <a:gridCol w="2668137">
                  <a:extLst>
                    <a:ext uri="{9D8B030D-6E8A-4147-A177-3AD203B41FA5}">
                      <a16:colId xmlns:a16="http://schemas.microsoft.com/office/drawing/2014/main" val="3750244300"/>
                    </a:ext>
                  </a:extLst>
                </a:gridCol>
                <a:gridCol w="2435983">
                  <a:extLst>
                    <a:ext uri="{9D8B030D-6E8A-4147-A177-3AD203B41FA5}">
                      <a16:colId xmlns:a16="http://schemas.microsoft.com/office/drawing/2014/main" val="1117580414"/>
                    </a:ext>
                  </a:extLst>
                </a:gridCol>
                <a:gridCol w="2163502">
                  <a:extLst>
                    <a:ext uri="{9D8B030D-6E8A-4147-A177-3AD203B41FA5}">
                      <a16:colId xmlns:a16="http://schemas.microsoft.com/office/drawing/2014/main" val="3589744228"/>
                    </a:ext>
                  </a:extLst>
                </a:gridCol>
                <a:gridCol w="3247978">
                  <a:extLst>
                    <a:ext uri="{9D8B030D-6E8A-4147-A177-3AD203B41FA5}">
                      <a16:colId xmlns:a16="http://schemas.microsoft.com/office/drawing/2014/main" val="62906386"/>
                    </a:ext>
                  </a:extLst>
                </a:gridCol>
              </a:tblGrid>
              <a:tr h="0">
                <a:tc>
                  <a:txBody>
                    <a:bodyPr/>
                    <a:lstStyle/>
                    <a:p>
                      <a:pPr algn="ctr">
                        <a:lnSpc>
                          <a:spcPct val="105000"/>
                        </a:lnSpc>
                        <a:spcAft>
                          <a:spcPts val="900"/>
                        </a:spcAft>
                      </a:pPr>
                      <a:r>
                        <a:rPr lang="en-US" sz="900">
                          <a:effectLst/>
                        </a:rPr>
                        <a:t>Test </a:t>
                      </a:r>
                      <a:endParaRPr lang="sv-SE" sz="10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5000"/>
                        </a:lnSpc>
                        <a:spcAft>
                          <a:spcPts val="900"/>
                        </a:spcAft>
                      </a:pPr>
                      <a:r>
                        <a:rPr lang="en-US" sz="900">
                          <a:effectLst/>
                        </a:rPr>
                        <a:t>Minimum Requirement in TS 38.104 [2]</a:t>
                      </a:r>
                      <a:endParaRPr lang="sv-SE" sz="10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5000"/>
                        </a:lnSpc>
                        <a:spcAft>
                          <a:spcPts val="900"/>
                        </a:spcAft>
                      </a:pPr>
                      <a:r>
                        <a:rPr lang="en-US" sz="900">
                          <a:effectLst/>
                        </a:rPr>
                        <a:t>Test Tolerance</a:t>
                      </a:r>
                      <a:br>
                        <a:rPr lang="en-US" sz="900">
                          <a:effectLst/>
                        </a:rPr>
                      </a:br>
                      <a:r>
                        <a:rPr lang="en-US" sz="900">
                          <a:effectLst/>
                        </a:rPr>
                        <a:t>(TT)</a:t>
                      </a:r>
                      <a:endParaRPr lang="sv-SE" sz="10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5000"/>
                        </a:lnSpc>
                        <a:spcAft>
                          <a:spcPts val="900"/>
                        </a:spcAft>
                      </a:pPr>
                      <a:r>
                        <a:rPr lang="en-US" sz="900">
                          <a:effectLst/>
                        </a:rPr>
                        <a:t>Test requirement in the present document</a:t>
                      </a:r>
                      <a:endParaRPr lang="sv-SE" sz="10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215302073"/>
                  </a:ext>
                </a:extLst>
              </a:tr>
              <a:tr h="0">
                <a:tc>
                  <a:txBody>
                    <a:bodyPr/>
                    <a:lstStyle/>
                    <a:p>
                      <a:pPr>
                        <a:lnSpc>
                          <a:spcPct val="105000"/>
                        </a:lnSpc>
                        <a:spcAft>
                          <a:spcPts val="900"/>
                        </a:spcAft>
                      </a:pPr>
                      <a:r>
                        <a:rPr lang="en-US" sz="900" u="sng">
                          <a:effectLst/>
                        </a:rPr>
                        <a:t>8.2.X       Performance requirements for PUSCH high reliability</a:t>
                      </a:r>
                      <a:endParaRPr lang="sv-SE" sz="1000">
                        <a:effectLst/>
                        <a:latin typeface="Times New Roman" panose="02020603050405020304" pitchFamily="18" charset="0"/>
                        <a:ea typeface="SimSun" panose="02010600030101010101" pitchFamily="2" charset="-122"/>
                      </a:endParaRPr>
                    </a:p>
                  </a:txBody>
                  <a:tcPr marL="68580" marR="68580" marT="0" marB="0"/>
                </a:tc>
                <a:tc>
                  <a:txBody>
                    <a:bodyPr/>
                    <a:lstStyle/>
                    <a:p>
                      <a:pPr>
                        <a:lnSpc>
                          <a:spcPct val="105000"/>
                        </a:lnSpc>
                        <a:spcAft>
                          <a:spcPts val="900"/>
                        </a:spcAft>
                      </a:pPr>
                      <a:r>
                        <a:rPr lang="en-US" sz="900" u="sng">
                          <a:effectLst/>
                        </a:rPr>
                        <a:t>SNRs as specified</a:t>
                      </a:r>
                      <a:endParaRPr lang="sv-SE" sz="1000">
                        <a:effectLst/>
                        <a:latin typeface="Times New Roman" panose="02020603050405020304" pitchFamily="18" charset="0"/>
                        <a:ea typeface="SimSun" panose="02010600030101010101" pitchFamily="2" charset="-122"/>
                      </a:endParaRPr>
                    </a:p>
                  </a:txBody>
                  <a:tcPr marL="68580" marR="68580" marT="0" marB="0"/>
                </a:tc>
                <a:tc>
                  <a:txBody>
                    <a:bodyPr/>
                    <a:lstStyle/>
                    <a:p>
                      <a:pPr>
                        <a:lnSpc>
                          <a:spcPct val="105000"/>
                        </a:lnSpc>
                        <a:spcAft>
                          <a:spcPts val="900"/>
                        </a:spcAft>
                      </a:pPr>
                      <a:r>
                        <a:rPr lang="en-US" sz="900" u="sng">
                          <a:effectLst/>
                        </a:rPr>
                        <a:t>0.6 dB  </a:t>
                      </a:r>
                      <a:endParaRPr lang="sv-SE" sz="1000">
                        <a:effectLst/>
                        <a:latin typeface="Times New Roman" panose="02020603050405020304" pitchFamily="18" charset="0"/>
                        <a:ea typeface="SimSun" panose="02010600030101010101" pitchFamily="2" charset="-122"/>
                      </a:endParaRPr>
                    </a:p>
                  </a:txBody>
                  <a:tcPr marL="68580" marR="68580" marT="0" marB="0"/>
                </a:tc>
                <a:tc>
                  <a:txBody>
                    <a:bodyPr/>
                    <a:lstStyle/>
                    <a:p>
                      <a:pPr>
                        <a:lnSpc>
                          <a:spcPct val="105000"/>
                        </a:lnSpc>
                        <a:spcAft>
                          <a:spcPts val="900"/>
                        </a:spcAft>
                      </a:pPr>
                      <a:r>
                        <a:rPr lang="en-US" sz="900" u="sng" dirty="0">
                          <a:effectLst/>
                        </a:rPr>
                        <a:t>Formula: SNR + TT </a:t>
                      </a:r>
                      <a:r>
                        <a:rPr lang="en-US" sz="900" u="sng" dirty="0">
                          <a:effectLst/>
                          <a:highlight>
                            <a:srgbClr val="00FFFF"/>
                          </a:highlight>
                        </a:rPr>
                        <a:t>+ 1dB</a:t>
                      </a:r>
                      <a:endParaRPr lang="sv-SE" sz="1000" dirty="0">
                        <a:effectLst/>
                      </a:endParaRPr>
                    </a:p>
                    <a:p>
                      <a:pPr>
                        <a:lnSpc>
                          <a:spcPct val="105000"/>
                        </a:lnSpc>
                        <a:spcAft>
                          <a:spcPts val="900"/>
                        </a:spcAft>
                      </a:pPr>
                      <a:r>
                        <a:rPr lang="en-US" sz="900" u="sng" dirty="0">
                          <a:effectLst/>
                        </a:rPr>
                        <a:t>PUSCH false detection limit unchanged</a:t>
                      </a:r>
                      <a:endParaRPr lang="sv-SE" sz="10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206856041"/>
                  </a:ext>
                </a:extLst>
              </a:tr>
            </a:tbl>
          </a:graphicData>
        </a:graphic>
      </p:graphicFrame>
    </p:spTree>
    <p:extLst>
      <p:ext uri="{BB962C8B-B14F-4D97-AF65-F5344CB8AC3E}">
        <p14:creationId xmlns:p14="http://schemas.microsoft.com/office/powerpoint/2010/main" val="2061494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E8F10-5D6A-4026-B1A7-AA3C1FB52D5B}"/>
              </a:ext>
            </a:extLst>
          </p:cNvPr>
          <p:cNvSpPr>
            <a:spLocks noGrp="1"/>
          </p:cNvSpPr>
          <p:nvPr>
            <p:ph type="title"/>
          </p:nvPr>
        </p:nvSpPr>
        <p:spPr/>
        <p:txBody>
          <a:bodyPr/>
          <a:lstStyle/>
          <a:p>
            <a:r>
              <a:rPr lang="en-GB" dirty="0"/>
              <a:t>Agreements in the second round</a:t>
            </a:r>
            <a:endParaRPr lang="sv-SE" dirty="0"/>
          </a:p>
        </p:txBody>
      </p:sp>
      <p:sp>
        <p:nvSpPr>
          <p:cNvPr id="3" name="Content Placeholder 2">
            <a:extLst>
              <a:ext uri="{FF2B5EF4-FFF2-40B4-BE49-F238E27FC236}">
                <a16:creationId xmlns:a16="http://schemas.microsoft.com/office/drawing/2014/main" id="{91EF0754-D5C2-419E-8CA1-24A9BF563A41}"/>
              </a:ext>
            </a:extLst>
          </p:cNvPr>
          <p:cNvSpPr>
            <a:spLocks noGrp="1"/>
          </p:cNvSpPr>
          <p:nvPr>
            <p:ph idx="1"/>
          </p:nvPr>
        </p:nvSpPr>
        <p:spPr/>
        <p:txBody>
          <a:bodyPr/>
          <a:lstStyle/>
          <a:p>
            <a:r>
              <a:rPr lang="en-GB" dirty="0"/>
              <a:t>Number of UE test cases for the FMCS requirement: 4 (FDD/2RX, FDD/4RX, TDD/2RX, TDD/4RX)</a:t>
            </a:r>
          </a:p>
          <a:p>
            <a:r>
              <a:rPr lang="en-GB" dirty="0"/>
              <a:t>For UE, both TDD and FDD are tested with maximum supported RX</a:t>
            </a:r>
          </a:p>
          <a:p>
            <a:endParaRPr lang="sv-SE" dirty="0"/>
          </a:p>
        </p:txBody>
      </p:sp>
    </p:spTree>
    <p:extLst>
      <p:ext uri="{BB962C8B-B14F-4D97-AF65-F5344CB8AC3E}">
        <p14:creationId xmlns:p14="http://schemas.microsoft.com/office/powerpoint/2010/main" val="2143783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42CAE-4784-493C-A725-899B0CD8E89B}"/>
              </a:ext>
            </a:extLst>
          </p:cNvPr>
          <p:cNvSpPr>
            <a:spLocks noGrp="1"/>
          </p:cNvSpPr>
          <p:nvPr>
            <p:ph type="title"/>
          </p:nvPr>
        </p:nvSpPr>
        <p:spPr/>
        <p:txBody>
          <a:bodyPr/>
          <a:lstStyle/>
          <a:p>
            <a:r>
              <a:rPr lang="en-GB" dirty="0"/>
              <a:t>Open issues</a:t>
            </a:r>
            <a:endParaRPr lang="sv-SE" dirty="0"/>
          </a:p>
        </p:txBody>
      </p:sp>
      <p:sp>
        <p:nvSpPr>
          <p:cNvPr id="3" name="Content Placeholder 2">
            <a:extLst>
              <a:ext uri="{FF2B5EF4-FFF2-40B4-BE49-F238E27FC236}">
                <a16:creationId xmlns:a16="http://schemas.microsoft.com/office/drawing/2014/main" id="{B53AA984-5CD2-4ED1-BAFA-EB61D96EB299}"/>
              </a:ext>
            </a:extLst>
          </p:cNvPr>
          <p:cNvSpPr>
            <a:spLocks noGrp="1"/>
          </p:cNvSpPr>
          <p:nvPr>
            <p:ph idx="1"/>
          </p:nvPr>
        </p:nvSpPr>
        <p:spPr/>
        <p:txBody>
          <a:bodyPr>
            <a:normAutofit fontScale="55000" lnSpcReduction="20000"/>
          </a:bodyPr>
          <a:lstStyle/>
          <a:p>
            <a:r>
              <a:rPr lang="en-GB" b="1" u="sng" dirty="0"/>
              <a:t>CQI requirement</a:t>
            </a:r>
            <a:endParaRPr lang="sv-SE" dirty="0"/>
          </a:p>
          <a:p>
            <a:pPr lvl="0"/>
            <a:r>
              <a:rPr lang="en-GB" dirty="0"/>
              <a:t>Proposals</a:t>
            </a:r>
            <a:endParaRPr lang="sv-SE" dirty="0"/>
          </a:p>
          <a:p>
            <a:pPr lvl="1"/>
            <a:r>
              <a:rPr lang="en-GB" dirty="0"/>
              <a:t>Option 1: No CQI requirement (Intel, Huawei, Apple)</a:t>
            </a:r>
            <a:endParaRPr lang="sv-SE" dirty="0"/>
          </a:p>
          <a:p>
            <a:pPr lvl="1"/>
            <a:r>
              <a:rPr lang="en-GB" dirty="0"/>
              <a:t>Option 2: CQI requirement with median CQI and BLER with higher/lower CQI followed, together with test applicability rule on CQI/FMCS (Qualcomm)</a:t>
            </a:r>
            <a:endParaRPr lang="sv-SE" dirty="0"/>
          </a:p>
          <a:p>
            <a:pPr lvl="0"/>
            <a:r>
              <a:rPr lang="en-GB" dirty="0"/>
              <a:t>Recommended WF</a:t>
            </a:r>
          </a:p>
          <a:p>
            <a:pPr marL="0" lvl="0" indent="0">
              <a:buNone/>
            </a:pPr>
            <a:r>
              <a:rPr lang="en-GB" dirty="0">
                <a:solidFill>
                  <a:srgbClr val="00B050"/>
                </a:solidFill>
              </a:rPr>
              <a:t>-&gt; Keep it open, further check test feasibility for CQI reporting and make decision in Q3 2020. </a:t>
            </a:r>
          </a:p>
          <a:p>
            <a:pPr marL="0" lvl="0" indent="0">
              <a:buNone/>
            </a:pPr>
            <a:r>
              <a:rPr lang="en-GB" dirty="0">
                <a:solidFill>
                  <a:srgbClr val="00B050"/>
                </a:solidFill>
              </a:rPr>
              <a:t>-&gt; If RAN4 can concluded test time is comparable to FMCS test cases, then RAN4 decide to introduce static CQI test case with ultra-low BLER </a:t>
            </a:r>
          </a:p>
          <a:p>
            <a:pPr marL="0" lvl="0" indent="0">
              <a:buNone/>
            </a:pPr>
            <a:r>
              <a:rPr lang="en-GB" dirty="0">
                <a:solidFill>
                  <a:srgbClr val="00B050"/>
                </a:solidFill>
              </a:rPr>
              <a:t>-&gt; FFS whether we need  to introduce test applicable rules among CQI/FMCS test cases  if CQI test cases introduced</a:t>
            </a:r>
          </a:p>
          <a:p>
            <a:pPr marL="0" lvl="0" indent="0">
              <a:buNone/>
            </a:pPr>
            <a:r>
              <a:rPr lang="en-GB" dirty="0">
                <a:solidFill>
                  <a:srgbClr val="00B050"/>
                </a:solidFill>
              </a:rPr>
              <a:t>-&gt; Companies also encourage to bring analysis  whether static CQI/fading CQI test with non-ultra-BLER can serve test  purpose </a:t>
            </a:r>
            <a:endParaRPr lang="sv-SE" dirty="0"/>
          </a:p>
          <a:p>
            <a:r>
              <a:rPr lang="en-GB" b="1" u="sng" dirty="0"/>
              <a:t>FR2 requirements</a:t>
            </a:r>
            <a:endParaRPr lang="sv-SE" dirty="0"/>
          </a:p>
          <a:p>
            <a:pPr lvl="0"/>
            <a:r>
              <a:rPr lang="en-GB" dirty="0"/>
              <a:t>Proposals</a:t>
            </a:r>
            <a:endParaRPr lang="sv-SE" dirty="0"/>
          </a:p>
          <a:p>
            <a:pPr lvl="1"/>
            <a:r>
              <a:rPr lang="en-GB" dirty="0"/>
              <a:t>Option 1: FR2 requirements (DoCoMo)</a:t>
            </a:r>
            <a:endParaRPr lang="sv-SE" dirty="0"/>
          </a:p>
          <a:p>
            <a:pPr lvl="1"/>
            <a:r>
              <a:rPr lang="en-GB" dirty="0"/>
              <a:t>Option 2: No FR2 requirements (Apple, Qualcomm, Ericsson, Huawei, Samsung)</a:t>
            </a:r>
            <a:endParaRPr lang="sv-SE" dirty="0"/>
          </a:p>
          <a:p>
            <a:pPr lvl="1"/>
            <a:r>
              <a:rPr lang="en-GB" dirty="0"/>
              <a:t>Option 3: Defer decision to next meeting (Intel, DoCoMo)</a:t>
            </a:r>
            <a:endParaRPr lang="sv-SE" dirty="0"/>
          </a:p>
          <a:p>
            <a:pPr lvl="0"/>
            <a:r>
              <a:rPr lang="en-GB" dirty="0"/>
              <a:t>Recommended WF</a:t>
            </a:r>
            <a:endParaRPr lang="sv-SE" dirty="0"/>
          </a:p>
          <a:p>
            <a:endParaRPr lang="sv-SE" dirty="0"/>
          </a:p>
        </p:txBody>
      </p:sp>
    </p:spTree>
    <p:extLst>
      <p:ext uri="{BB962C8B-B14F-4D97-AF65-F5344CB8AC3E}">
        <p14:creationId xmlns:p14="http://schemas.microsoft.com/office/powerpoint/2010/main" val="1313781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9A3B-E838-450D-A1D7-EBC7C688E699}"/>
              </a:ext>
            </a:extLst>
          </p:cNvPr>
          <p:cNvSpPr>
            <a:spLocks noGrp="1"/>
          </p:cNvSpPr>
          <p:nvPr>
            <p:ph type="title"/>
          </p:nvPr>
        </p:nvSpPr>
        <p:spPr/>
        <p:txBody>
          <a:bodyPr/>
          <a:lstStyle/>
          <a:p>
            <a:r>
              <a:rPr lang="en-GB" dirty="0"/>
              <a:t>Open issues</a:t>
            </a:r>
            <a:endParaRPr lang="sv-SE" dirty="0"/>
          </a:p>
        </p:txBody>
      </p:sp>
      <p:sp>
        <p:nvSpPr>
          <p:cNvPr id="3" name="Content Placeholder 2">
            <a:extLst>
              <a:ext uri="{FF2B5EF4-FFF2-40B4-BE49-F238E27FC236}">
                <a16:creationId xmlns:a16="http://schemas.microsoft.com/office/drawing/2014/main" id="{8A048D73-A1B1-4C9F-8C48-0FCDEC597368}"/>
              </a:ext>
            </a:extLst>
          </p:cNvPr>
          <p:cNvSpPr>
            <a:spLocks noGrp="1"/>
          </p:cNvSpPr>
          <p:nvPr>
            <p:ph idx="1"/>
          </p:nvPr>
        </p:nvSpPr>
        <p:spPr/>
        <p:txBody>
          <a:bodyPr>
            <a:normAutofit fontScale="77500" lnSpcReduction="20000"/>
          </a:bodyPr>
          <a:lstStyle/>
          <a:p>
            <a:r>
              <a:rPr lang="en-GB" b="1" u="sng" dirty="0"/>
              <a:t>Test applicability rule for FMCS and CQI</a:t>
            </a:r>
            <a:endParaRPr lang="sv-SE" dirty="0"/>
          </a:p>
          <a:p>
            <a:pPr lvl="0"/>
            <a:r>
              <a:rPr lang="en-GB" dirty="0"/>
              <a:t>Only applicable if CQI test is introduced</a:t>
            </a:r>
            <a:endParaRPr lang="sv-SE" dirty="0"/>
          </a:p>
          <a:p>
            <a:pPr lvl="0"/>
            <a:r>
              <a:rPr lang="en-GB" dirty="0"/>
              <a:t>Proposals</a:t>
            </a:r>
            <a:endParaRPr lang="sv-SE" dirty="0"/>
          </a:p>
          <a:p>
            <a:pPr lvl="1"/>
            <a:r>
              <a:rPr lang="en-GB" dirty="0"/>
              <a:t>Option 1: Introduce applicability rule (Qualcomm)</a:t>
            </a:r>
            <a:endParaRPr lang="sv-SE" dirty="0"/>
          </a:p>
          <a:p>
            <a:pPr lvl="1"/>
            <a:r>
              <a:rPr lang="en-GB" dirty="0"/>
              <a:t>Option 2: No rule; both tested (Huawei)</a:t>
            </a:r>
            <a:endParaRPr lang="sv-SE" dirty="0"/>
          </a:p>
          <a:p>
            <a:pPr lvl="0"/>
            <a:r>
              <a:rPr lang="en-GB" dirty="0"/>
              <a:t>Recommended WF</a:t>
            </a:r>
            <a:endParaRPr lang="sv-SE" dirty="0"/>
          </a:p>
          <a:p>
            <a:pPr marL="0" indent="0">
              <a:buNone/>
            </a:pPr>
            <a:endParaRPr lang="sv-SE" dirty="0"/>
          </a:p>
          <a:p>
            <a:r>
              <a:rPr lang="en-GB" b="1" u="sng" dirty="0"/>
              <a:t>BS SCS test applicability</a:t>
            </a:r>
            <a:endParaRPr lang="sv-SE" dirty="0"/>
          </a:p>
          <a:p>
            <a:pPr lvl="0"/>
            <a:r>
              <a:rPr lang="en-GB" dirty="0"/>
              <a:t>Proposals</a:t>
            </a:r>
            <a:endParaRPr lang="sv-SE" dirty="0"/>
          </a:p>
          <a:p>
            <a:pPr lvl="1"/>
            <a:r>
              <a:rPr lang="en-GB" dirty="0"/>
              <a:t>Option 1: All supported SCS tested (Ericsson, Intel, DoCoMo)</a:t>
            </a:r>
            <a:endParaRPr lang="sv-SE" dirty="0"/>
          </a:p>
          <a:p>
            <a:pPr lvl="1"/>
            <a:r>
              <a:rPr lang="en-GB" dirty="0"/>
              <a:t>Option 2: Only 15kHz SCS tested if both supported (Ericsson, Nokia)</a:t>
            </a:r>
            <a:endParaRPr lang="sv-SE" dirty="0"/>
          </a:p>
          <a:p>
            <a:pPr lvl="1"/>
            <a:r>
              <a:rPr lang="en-GB" dirty="0"/>
              <a:t>Option 3: Only 30kHz SCS tested if both supported (Ericsson, Nokia, Intel, Huawei)</a:t>
            </a:r>
            <a:endParaRPr lang="sv-SE" dirty="0"/>
          </a:p>
          <a:p>
            <a:pPr lvl="0"/>
            <a:r>
              <a:rPr lang="en-GB" dirty="0"/>
              <a:t>Recommended WF</a:t>
            </a:r>
            <a:endParaRPr lang="sv-SE" dirty="0"/>
          </a:p>
          <a:p>
            <a:pPr marL="457200" lvl="1" indent="0" hangingPunct="0">
              <a:buNone/>
            </a:pPr>
            <a:endParaRPr lang="sv-SE" dirty="0"/>
          </a:p>
          <a:p>
            <a:endParaRPr lang="sv-SE" dirty="0"/>
          </a:p>
        </p:txBody>
      </p:sp>
    </p:spTree>
    <p:extLst>
      <p:ext uri="{BB962C8B-B14F-4D97-AF65-F5344CB8AC3E}">
        <p14:creationId xmlns:p14="http://schemas.microsoft.com/office/powerpoint/2010/main" val="578568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0B776-5305-4A59-98A8-B215868D064B}"/>
              </a:ext>
            </a:extLst>
          </p:cNvPr>
          <p:cNvSpPr>
            <a:spLocks noGrp="1"/>
          </p:cNvSpPr>
          <p:nvPr>
            <p:ph type="title"/>
          </p:nvPr>
        </p:nvSpPr>
        <p:spPr/>
        <p:txBody>
          <a:bodyPr/>
          <a:lstStyle/>
          <a:p>
            <a:r>
              <a:rPr lang="en-GB" dirty="0"/>
              <a:t>Agreed simulation assumptions (UE)</a:t>
            </a:r>
            <a:endParaRPr lang="sv-SE" dirty="0"/>
          </a:p>
        </p:txBody>
      </p:sp>
      <p:graphicFrame>
        <p:nvGraphicFramePr>
          <p:cNvPr id="4" name="Content Placeholder 3">
            <a:extLst>
              <a:ext uri="{FF2B5EF4-FFF2-40B4-BE49-F238E27FC236}">
                <a16:creationId xmlns:a16="http://schemas.microsoft.com/office/drawing/2014/main" id="{B524E63D-4A6F-458D-8590-E47E0A6657C3}"/>
              </a:ext>
            </a:extLst>
          </p:cNvPr>
          <p:cNvGraphicFramePr>
            <a:graphicFrameLocks noGrp="1"/>
          </p:cNvGraphicFramePr>
          <p:nvPr>
            <p:ph idx="1"/>
            <p:extLst>
              <p:ext uri="{D42A27DB-BD31-4B8C-83A1-F6EECF244321}">
                <p14:modId xmlns:p14="http://schemas.microsoft.com/office/powerpoint/2010/main" val="1129805217"/>
              </p:ext>
            </p:extLst>
          </p:nvPr>
        </p:nvGraphicFramePr>
        <p:xfrm>
          <a:off x="1427583" y="1604865"/>
          <a:ext cx="10226350" cy="4888013"/>
        </p:xfrm>
        <a:graphic>
          <a:graphicData uri="http://schemas.openxmlformats.org/drawingml/2006/table">
            <a:tbl>
              <a:tblPr firstRow="1" firstCol="1" bandRow="1">
                <a:tableStyleId>{5C22544A-7EE6-4342-B048-85BDC9FD1C3A}</a:tableStyleId>
              </a:tblPr>
              <a:tblGrid>
                <a:gridCol w="3505537">
                  <a:extLst>
                    <a:ext uri="{9D8B030D-6E8A-4147-A177-3AD203B41FA5}">
                      <a16:colId xmlns:a16="http://schemas.microsoft.com/office/drawing/2014/main" val="916586215"/>
                    </a:ext>
                  </a:extLst>
                </a:gridCol>
                <a:gridCol w="3505537">
                  <a:extLst>
                    <a:ext uri="{9D8B030D-6E8A-4147-A177-3AD203B41FA5}">
                      <a16:colId xmlns:a16="http://schemas.microsoft.com/office/drawing/2014/main" val="3357785734"/>
                    </a:ext>
                  </a:extLst>
                </a:gridCol>
                <a:gridCol w="3215276">
                  <a:extLst>
                    <a:ext uri="{9D8B030D-6E8A-4147-A177-3AD203B41FA5}">
                      <a16:colId xmlns:a16="http://schemas.microsoft.com/office/drawing/2014/main" val="1621553708"/>
                    </a:ext>
                  </a:extLst>
                </a:gridCol>
              </a:tblGrid>
              <a:tr h="221066">
                <a:tc gridSpan="2">
                  <a:txBody>
                    <a:bodyPr/>
                    <a:lstStyle/>
                    <a:p>
                      <a:pPr algn="ctr">
                        <a:spcAft>
                          <a:spcPts val="0"/>
                        </a:spcAft>
                      </a:pPr>
                      <a:r>
                        <a:rPr lang="en-GB" sz="900">
                          <a:effectLst/>
                        </a:rPr>
                        <a:t>Parameter</a:t>
                      </a:r>
                      <a:endParaRPr lang="sv-SE" sz="100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sv-SE"/>
                    </a:p>
                  </a:txBody>
                  <a:tcPr/>
                </a:tc>
                <a:tc>
                  <a:txBody>
                    <a:bodyPr/>
                    <a:lstStyle/>
                    <a:p>
                      <a:pPr algn="ctr">
                        <a:spcAft>
                          <a:spcPts val="0"/>
                        </a:spcAft>
                      </a:pPr>
                      <a:r>
                        <a:rPr lang="en-GB" sz="900">
                          <a:effectLst/>
                        </a:rPr>
                        <a:t>Value</a:t>
                      </a:r>
                      <a:endParaRPr lang="sv-SE" sz="10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254170580"/>
                  </a:ext>
                </a:extLst>
              </a:tr>
              <a:tr h="221066">
                <a:tc gridSpan="2">
                  <a:txBody>
                    <a:bodyPr/>
                    <a:lstStyle/>
                    <a:p>
                      <a:pPr>
                        <a:spcAft>
                          <a:spcPts val="0"/>
                        </a:spcAft>
                      </a:pPr>
                      <a:r>
                        <a:rPr lang="en-GB" sz="900">
                          <a:effectLst/>
                        </a:rPr>
                        <a:t>Frequency range</a:t>
                      </a:r>
                      <a:endParaRPr lang="sv-SE" sz="100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sv-SE"/>
                    </a:p>
                  </a:txBody>
                  <a:tcPr/>
                </a:tc>
                <a:tc>
                  <a:txBody>
                    <a:bodyPr/>
                    <a:lstStyle/>
                    <a:p>
                      <a:pPr algn="ctr">
                        <a:spcAft>
                          <a:spcPts val="0"/>
                        </a:spcAft>
                      </a:pPr>
                      <a:r>
                        <a:rPr lang="en-GB" sz="900">
                          <a:effectLst/>
                        </a:rPr>
                        <a:t>FR1</a:t>
                      </a:r>
                      <a:endParaRPr lang="sv-SE" sz="10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177285876"/>
                  </a:ext>
                </a:extLst>
              </a:tr>
              <a:tr h="221066">
                <a:tc gridSpan="2">
                  <a:txBody>
                    <a:bodyPr/>
                    <a:lstStyle/>
                    <a:p>
                      <a:pPr>
                        <a:spcAft>
                          <a:spcPts val="0"/>
                        </a:spcAft>
                      </a:pPr>
                      <a:r>
                        <a:rPr lang="en-GB" sz="900">
                          <a:effectLst/>
                        </a:rPr>
                        <a:t>Transform precoding </a:t>
                      </a:r>
                      <a:endParaRPr lang="sv-SE" sz="100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sv-SE"/>
                    </a:p>
                  </a:txBody>
                  <a:tcPr/>
                </a:tc>
                <a:tc>
                  <a:txBody>
                    <a:bodyPr/>
                    <a:lstStyle/>
                    <a:p>
                      <a:pPr algn="ctr">
                        <a:spcAft>
                          <a:spcPts val="0"/>
                        </a:spcAft>
                      </a:pPr>
                      <a:r>
                        <a:rPr lang="en-GB" sz="900">
                          <a:effectLst/>
                        </a:rPr>
                        <a:t>Disabled</a:t>
                      </a:r>
                      <a:endParaRPr lang="sv-SE" sz="10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505299044"/>
                  </a:ext>
                </a:extLst>
              </a:tr>
              <a:tr h="221066">
                <a:tc gridSpan="2">
                  <a:txBody>
                    <a:bodyPr/>
                    <a:lstStyle/>
                    <a:p>
                      <a:pPr>
                        <a:spcAft>
                          <a:spcPts val="0"/>
                        </a:spcAft>
                      </a:pPr>
                      <a:r>
                        <a:rPr lang="en-GB" sz="900">
                          <a:effectLst/>
                        </a:rPr>
                        <a:t>Duplex mode</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FDD/TDD</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540074294"/>
                  </a:ext>
                </a:extLst>
              </a:tr>
              <a:tr h="442131">
                <a:tc gridSpan="2">
                  <a:txBody>
                    <a:bodyPr/>
                    <a:lstStyle/>
                    <a:p>
                      <a:pPr>
                        <a:spcAft>
                          <a:spcPts val="0"/>
                        </a:spcAft>
                      </a:pPr>
                      <a:r>
                        <a:rPr lang="en-GB" sz="900">
                          <a:effectLst/>
                        </a:rPr>
                        <a:t>Antenna configuration</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1x2, ULA low</a:t>
                      </a:r>
                      <a:endParaRPr lang="sv-SE" sz="1000">
                        <a:effectLst/>
                      </a:endParaRPr>
                    </a:p>
                    <a:p>
                      <a:pPr algn="ctr">
                        <a:spcAft>
                          <a:spcPts val="0"/>
                        </a:spcAft>
                      </a:pPr>
                      <a:r>
                        <a:rPr lang="en-GB" sz="900">
                          <a:effectLst/>
                        </a:rPr>
                        <a:t>1x4, ULA low</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232567054"/>
                  </a:ext>
                </a:extLst>
              </a:tr>
              <a:tr h="221066">
                <a:tc rowSpan="4">
                  <a:txBody>
                    <a:bodyPr/>
                    <a:lstStyle/>
                    <a:p>
                      <a:pPr>
                        <a:spcAft>
                          <a:spcPts val="0"/>
                        </a:spcAft>
                      </a:pPr>
                      <a:r>
                        <a:rPr lang="en-GB" sz="900" dirty="0">
                          <a:effectLst/>
                        </a:rPr>
                        <a:t>PDSCH configuration</a:t>
                      </a:r>
                      <a:endParaRPr lang="sv-SE" sz="1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spcAft>
                          <a:spcPts val="0"/>
                        </a:spcAft>
                      </a:pPr>
                      <a:r>
                        <a:rPr lang="en-GB" sz="900">
                          <a:effectLst/>
                        </a:rPr>
                        <a:t>Mapping type</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Type A</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2836270097"/>
                  </a:ext>
                </a:extLst>
              </a:tr>
              <a:tr h="221066">
                <a:tc vMerge="1">
                  <a:txBody>
                    <a:bodyPr/>
                    <a:lstStyle/>
                    <a:p>
                      <a:endParaRPr lang="sv-SE"/>
                    </a:p>
                  </a:txBody>
                  <a:tcPr/>
                </a:tc>
                <a:tc>
                  <a:txBody>
                    <a:bodyPr/>
                    <a:lstStyle/>
                    <a:p>
                      <a:pPr>
                        <a:spcAft>
                          <a:spcPts val="0"/>
                        </a:spcAft>
                      </a:pPr>
                      <a:r>
                        <a:rPr lang="en-GB" sz="900">
                          <a:effectLst/>
                        </a:rPr>
                        <a:t>Starting symbol (S) </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2</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996904884"/>
                  </a:ext>
                </a:extLst>
              </a:tr>
              <a:tr h="221066">
                <a:tc vMerge="1">
                  <a:txBody>
                    <a:bodyPr/>
                    <a:lstStyle/>
                    <a:p>
                      <a:endParaRPr lang="sv-SE"/>
                    </a:p>
                  </a:txBody>
                  <a:tcPr/>
                </a:tc>
                <a:tc>
                  <a:txBody>
                    <a:bodyPr/>
                    <a:lstStyle/>
                    <a:p>
                      <a:pPr>
                        <a:spcAft>
                          <a:spcPts val="0"/>
                        </a:spcAft>
                      </a:pPr>
                      <a:r>
                        <a:rPr lang="en-GB" sz="900">
                          <a:effectLst/>
                        </a:rPr>
                        <a:t>Length (L)</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12</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2702807776"/>
                  </a:ext>
                </a:extLst>
              </a:tr>
              <a:tr h="221066">
                <a:tc vMerge="1">
                  <a:txBody>
                    <a:bodyPr/>
                    <a:lstStyle/>
                    <a:p>
                      <a:endParaRPr lang="sv-SE"/>
                    </a:p>
                  </a:txBody>
                  <a:tcPr/>
                </a:tc>
                <a:tc>
                  <a:txBody>
                    <a:bodyPr/>
                    <a:lstStyle/>
                    <a:p>
                      <a:pPr>
                        <a:spcAft>
                          <a:spcPts val="0"/>
                        </a:spcAft>
                      </a:pPr>
                      <a:r>
                        <a:rPr lang="en-GB" sz="900">
                          <a:effectLst/>
                        </a:rPr>
                        <a:t>PUSCH aggregation factor</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1</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4097691655"/>
                  </a:ext>
                </a:extLst>
              </a:tr>
              <a:tr h="221066">
                <a:tc rowSpan="3">
                  <a:txBody>
                    <a:bodyPr/>
                    <a:lstStyle/>
                    <a:p>
                      <a:pPr>
                        <a:spcAft>
                          <a:spcPts val="0"/>
                        </a:spcAft>
                      </a:pPr>
                      <a:r>
                        <a:rPr lang="en-GB" sz="900">
                          <a:effectLst/>
                        </a:rPr>
                        <a:t>PDSCH DMRS configuration</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spcAft>
                          <a:spcPts val="0"/>
                        </a:spcAft>
                      </a:pPr>
                      <a:r>
                        <a:rPr lang="en-GB" sz="900">
                          <a:effectLst/>
                        </a:rPr>
                        <a:t>DMRS Type</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Type 1</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3249407805"/>
                  </a:ext>
                </a:extLst>
              </a:tr>
              <a:tr h="221066">
                <a:tc vMerge="1">
                  <a:txBody>
                    <a:bodyPr/>
                    <a:lstStyle/>
                    <a:p>
                      <a:endParaRPr lang="sv-SE"/>
                    </a:p>
                  </a:txBody>
                  <a:tcPr/>
                </a:tc>
                <a:tc>
                  <a:txBody>
                    <a:bodyPr/>
                    <a:lstStyle/>
                    <a:p>
                      <a:pPr>
                        <a:spcAft>
                          <a:spcPts val="0"/>
                        </a:spcAft>
                      </a:pPr>
                      <a:r>
                        <a:rPr lang="en-GB" sz="900">
                          <a:effectLst/>
                        </a:rPr>
                        <a:t>DM-RS duration</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Single-symbol DM-RS</a:t>
                      </a:r>
                      <a:endParaRPr lang="sv-SE" sz="10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954971888"/>
                  </a:ext>
                </a:extLst>
              </a:tr>
              <a:tr h="221066">
                <a:tc vMerge="1">
                  <a:txBody>
                    <a:bodyPr/>
                    <a:lstStyle/>
                    <a:p>
                      <a:endParaRPr lang="sv-SE"/>
                    </a:p>
                  </a:txBody>
                  <a:tcPr/>
                </a:tc>
                <a:tc>
                  <a:txBody>
                    <a:bodyPr/>
                    <a:lstStyle/>
                    <a:p>
                      <a:pPr>
                        <a:spcAft>
                          <a:spcPts val="0"/>
                        </a:spcAft>
                      </a:pPr>
                      <a:r>
                        <a:rPr lang="en-GB" sz="900">
                          <a:effectLst/>
                        </a:rPr>
                        <a:t>Number of additional DMRS</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1</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475949026"/>
                  </a:ext>
                </a:extLst>
              </a:tr>
              <a:tr h="221066">
                <a:tc gridSpan="2">
                  <a:txBody>
                    <a:bodyPr/>
                    <a:lstStyle/>
                    <a:p>
                      <a:pPr>
                        <a:spcAft>
                          <a:spcPts val="0"/>
                        </a:spcAft>
                      </a:pPr>
                      <a:r>
                        <a:rPr lang="en-US" sz="900">
                          <a:effectLst/>
                        </a:rPr>
                        <a:t>Number of HARQ Transmissions</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1</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212740757"/>
                  </a:ext>
                </a:extLst>
              </a:tr>
              <a:tr h="221066">
                <a:tc gridSpan="2">
                  <a:txBody>
                    <a:bodyPr/>
                    <a:lstStyle/>
                    <a:p>
                      <a:pPr>
                        <a:spcAft>
                          <a:spcPts val="0"/>
                        </a:spcAft>
                      </a:pPr>
                      <a:r>
                        <a:rPr lang="en-US" sz="900">
                          <a:effectLst/>
                        </a:rPr>
                        <a:t>PT-RS</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Disabled</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3738344270"/>
                  </a:ext>
                </a:extLst>
              </a:tr>
              <a:tr h="221066">
                <a:tc gridSpan="2">
                  <a:txBody>
                    <a:bodyPr/>
                    <a:lstStyle/>
                    <a:p>
                      <a:pPr>
                        <a:spcAft>
                          <a:spcPts val="0"/>
                        </a:spcAft>
                      </a:pPr>
                      <a:r>
                        <a:rPr lang="en-GB" sz="900">
                          <a:effectLst/>
                        </a:rPr>
                        <a:t>Propagation condition</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AWGN</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3551798805"/>
                  </a:ext>
                </a:extLst>
              </a:tr>
              <a:tr h="221066">
                <a:tc gridSpan="2">
                  <a:txBody>
                    <a:bodyPr/>
                    <a:lstStyle/>
                    <a:p>
                      <a:pPr>
                        <a:spcAft>
                          <a:spcPts val="0"/>
                        </a:spcAft>
                      </a:pPr>
                      <a:r>
                        <a:rPr lang="en-GB" sz="900">
                          <a:effectLst/>
                        </a:rPr>
                        <a:t>MCS Table</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Table 3, MCS14</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784855510"/>
                  </a:ext>
                </a:extLst>
              </a:tr>
              <a:tr h="442131">
                <a:tc gridSpan="2">
                  <a:txBody>
                    <a:bodyPr/>
                    <a:lstStyle/>
                    <a:p>
                      <a:pPr>
                        <a:spcAft>
                          <a:spcPts val="0"/>
                        </a:spcAft>
                      </a:pPr>
                      <a:r>
                        <a:rPr lang="en-GB" sz="900">
                          <a:effectLst/>
                        </a:rPr>
                        <a:t>SCS and BW</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FDD:15KHz, 10MHz</a:t>
                      </a:r>
                      <a:endParaRPr lang="sv-SE" sz="1000">
                        <a:effectLst/>
                      </a:endParaRPr>
                    </a:p>
                    <a:p>
                      <a:pPr algn="ctr">
                        <a:spcAft>
                          <a:spcPts val="0"/>
                        </a:spcAft>
                      </a:pPr>
                      <a:r>
                        <a:rPr lang="en-GB" sz="900">
                          <a:effectLst/>
                        </a:rPr>
                        <a:t>TDD:30KHz, 40MHz</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3748856020"/>
                  </a:ext>
                </a:extLst>
              </a:tr>
              <a:tr h="221066">
                <a:tc gridSpan="2">
                  <a:txBody>
                    <a:bodyPr/>
                    <a:lstStyle/>
                    <a:p>
                      <a:pPr>
                        <a:spcAft>
                          <a:spcPts val="0"/>
                        </a:spcAft>
                      </a:pPr>
                      <a:r>
                        <a:rPr lang="en-GB" sz="900">
                          <a:effectLst/>
                        </a:rPr>
                        <a:t>Frequency domain resource</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Full BW</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971438847"/>
                  </a:ext>
                </a:extLst>
              </a:tr>
              <a:tr h="221066">
                <a:tc gridSpan="2">
                  <a:txBody>
                    <a:bodyPr/>
                    <a:lstStyle/>
                    <a:p>
                      <a:pPr>
                        <a:spcAft>
                          <a:spcPts val="0"/>
                        </a:spcAft>
                      </a:pPr>
                      <a:r>
                        <a:rPr lang="en-GB" sz="900">
                          <a:effectLst/>
                        </a:rPr>
                        <a:t>TDD pattern </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7D1S2U (S=6:4:4)</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2539298790"/>
                  </a:ext>
                </a:extLst>
              </a:tr>
              <a:tr h="245629">
                <a:tc gridSpan="2">
                  <a:txBody>
                    <a:bodyPr/>
                    <a:lstStyle/>
                    <a:p>
                      <a:pPr>
                        <a:spcAft>
                          <a:spcPts val="0"/>
                        </a:spcAft>
                      </a:pPr>
                      <a:r>
                        <a:rPr lang="en-GB" sz="900">
                          <a:effectLst/>
                        </a:rPr>
                        <a:t>Testing metric</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dirty="0">
                          <a:effectLst/>
                        </a:rPr>
                        <a:t>Target BLER:  </a:t>
                      </a:r>
                      <a:r>
                        <a:rPr lang="en-GB" sz="1000" dirty="0">
                          <a:effectLst/>
                        </a:rPr>
                        <a:t>10</a:t>
                      </a:r>
                      <a:r>
                        <a:rPr lang="en-GB" sz="1000" baseline="30000" dirty="0">
                          <a:effectLst/>
                        </a:rPr>
                        <a:t>-5</a:t>
                      </a:r>
                      <a:endParaRPr lang="sv-SE" sz="1000"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974385427"/>
                  </a:ext>
                </a:extLst>
              </a:tr>
            </a:tbl>
          </a:graphicData>
        </a:graphic>
      </p:graphicFrame>
    </p:spTree>
    <p:extLst>
      <p:ext uri="{BB962C8B-B14F-4D97-AF65-F5344CB8AC3E}">
        <p14:creationId xmlns:p14="http://schemas.microsoft.com/office/powerpoint/2010/main" val="3894246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216F5-94F1-48FC-95D6-6B31FC3403C6}"/>
              </a:ext>
            </a:extLst>
          </p:cNvPr>
          <p:cNvSpPr>
            <a:spLocks noGrp="1"/>
          </p:cNvSpPr>
          <p:nvPr>
            <p:ph type="title"/>
          </p:nvPr>
        </p:nvSpPr>
        <p:spPr/>
        <p:txBody>
          <a:bodyPr/>
          <a:lstStyle/>
          <a:p>
            <a:r>
              <a:rPr lang="en-GB" dirty="0"/>
              <a:t>Agreed simulation assumptions (BS)</a:t>
            </a:r>
            <a:endParaRPr lang="sv-SE" dirty="0"/>
          </a:p>
        </p:txBody>
      </p:sp>
      <p:graphicFrame>
        <p:nvGraphicFramePr>
          <p:cNvPr id="6" name="Content Placeholder 5">
            <a:extLst>
              <a:ext uri="{FF2B5EF4-FFF2-40B4-BE49-F238E27FC236}">
                <a16:creationId xmlns:a16="http://schemas.microsoft.com/office/drawing/2014/main" id="{E6DDC147-5FDA-4BC7-8CC1-4E55B38BEFFF}"/>
              </a:ext>
            </a:extLst>
          </p:cNvPr>
          <p:cNvGraphicFramePr>
            <a:graphicFrameLocks noGrp="1"/>
          </p:cNvGraphicFramePr>
          <p:nvPr>
            <p:ph idx="1"/>
            <p:extLst>
              <p:ext uri="{D42A27DB-BD31-4B8C-83A1-F6EECF244321}">
                <p14:modId xmlns:p14="http://schemas.microsoft.com/office/powerpoint/2010/main" val="3092764066"/>
              </p:ext>
            </p:extLst>
          </p:nvPr>
        </p:nvGraphicFramePr>
        <p:xfrm>
          <a:off x="1492899" y="1408922"/>
          <a:ext cx="8885099" cy="4166254"/>
        </p:xfrm>
        <a:graphic>
          <a:graphicData uri="http://schemas.openxmlformats.org/drawingml/2006/table">
            <a:tbl>
              <a:tblPr firstRow="1" firstCol="1" bandRow="1">
                <a:tableStyleId>{5C22544A-7EE6-4342-B048-85BDC9FD1C3A}</a:tableStyleId>
              </a:tblPr>
              <a:tblGrid>
                <a:gridCol w="2601723">
                  <a:extLst>
                    <a:ext uri="{9D8B030D-6E8A-4147-A177-3AD203B41FA5}">
                      <a16:colId xmlns:a16="http://schemas.microsoft.com/office/drawing/2014/main" val="3913394717"/>
                    </a:ext>
                  </a:extLst>
                </a:gridCol>
                <a:gridCol w="3141688">
                  <a:extLst>
                    <a:ext uri="{9D8B030D-6E8A-4147-A177-3AD203B41FA5}">
                      <a16:colId xmlns:a16="http://schemas.microsoft.com/office/drawing/2014/main" val="1156413444"/>
                    </a:ext>
                  </a:extLst>
                </a:gridCol>
                <a:gridCol w="3141688">
                  <a:extLst>
                    <a:ext uri="{9D8B030D-6E8A-4147-A177-3AD203B41FA5}">
                      <a16:colId xmlns:a16="http://schemas.microsoft.com/office/drawing/2014/main" val="1756195606"/>
                    </a:ext>
                  </a:extLst>
                </a:gridCol>
              </a:tblGrid>
              <a:tr h="197349">
                <a:tc gridSpan="2">
                  <a:txBody>
                    <a:bodyPr/>
                    <a:lstStyle/>
                    <a:p>
                      <a:pPr algn="ctr">
                        <a:spcAft>
                          <a:spcPts val="0"/>
                        </a:spcAft>
                      </a:pPr>
                      <a:r>
                        <a:rPr lang="en-GB" sz="900">
                          <a:effectLst/>
                        </a:rPr>
                        <a:t>Parameter</a:t>
                      </a:r>
                      <a:endParaRPr lang="sv-SE" sz="100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sv-SE"/>
                    </a:p>
                  </a:txBody>
                  <a:tcPr/>
                </a:tc>
                <a:tc>
                  <a:txBody>
                    <a:bodyPr/>
                    <a:lstStyle/>
                    <a:p>
                      <a:pPr algn="ctr">
                        <a:spcAft>
                          <a:spcPts val="0"/>
                        </a:spcAft>
                      </a:pPr>
                      <a:r>
                        <a:rPr lang="en-GB" sz="900">
                          <a:effectLst/>
                        </a:rPr>
                        <a:t>Value</a:t>
                      </a:r>
                      <a:endParaRPr lang="sv-SE" sz="10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500247570"/>
                  </a:ext>
                </a:extLst>
              </a:tr>
              <a:tr h="197349">
                <a:tc gridSpan="2">
                  <a:txBody>
                    <a:bodyPr/>
                    <a:lstStyle/>
                    <a:p>
                      <a:pPr>
                        <a:spcAft>
                          <a:spcPts val="0"/>
                        </a:spcAft>
                      </a:pPr>
                      <a:r>
                        <a:rPr lang="en-GB" sz="900">
                          <a:effectLst/>
                        </a:rPr>
                        <a:t>Frequency range</a:t>
                      </a:r>
                      <a:endParaRPr lang="sv-SE" sz="100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sv-SE"/>
                    </a:p>
                  </a:txBody>
                  <a:tcPr/>
                </a:tc>
                <a:tc>
                  <a:txBody>
                    <a:bodyPr/>
                    <a:lstStyle/>
                    <a:p>
                      <a:pPr algn="ctr">
                        <a:spcAft>
                          <a:spcPts val="0"/>
                        </a:spcAft>
                      </a:pPr>
                      <a:r>
                        <a:rPr lang="en-GB" sz="900">
                          <a:effectLst/>
                        </a:rPr>
                        <a:t>FR1</a:t>
                      </a:r>
                      <a:endParaRPr lang="sv-SE" sz="10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609280535"/>
                  </a:ext>
                </a:extLst>
              </a:tr>
              <a:tr h="197349">
                <a:tc gridSpan="2">
                  <a:txBody>
                    <a:bodyPr/>
                    <a:lstStyle/>
                    <a:p>
                      <a:pPr>
                        <a:spcAft>
                          <a:spcPts val="0"/>
                        </a:spcAft>
                      </a:pPr>
                      <a:r>
                        <a:rPr lang="en-GB" sz="900">
                          <a:effectLst/>
                        </a:rPr>
                        <a:t>Transform precoding </a:t>
                      </a:r>
                      <a:endParaRPr lang="sv-SE" sz="100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sv-SE"/>
                    </a:p>
                  </a:txBody>
                  <a:tcPr/>
                </a:tc>
                <a:tc>
                  <a:txBody>
                    <a:bodyPr/>
                    <a:lstStyle/>
                    <a:p>
                      <a:pPr algn="ctr">
                        <a:spcAft>
                          <a:spcPts val="0"/>
                        </a:spcAft>
                      </a:pPr>
                      <a:r>
                        <a:rPr lang="en-GB" sz="900">
                          <a:effectLst/>
                        </a:rPr>
                        <a:t>Disabled</a:t>
                      </a:r>
                      <a:endParaRPr lang="sv-SE" sz="10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529534491"/>
                  </a:ext>
                </a:extLst>
              </a:tr>
              <a:tr h="197349">
                <a:tc gridSpan="2">
                  <a:txBody>
                    <a:bodyPr/>
                    <a:lstStyle/>
                    <a:p>
                      <a:pPr>
                        <a:spcAft>
                          <a:spcPts val="0"/>
                        </a:spcAft>
                      </a:pPr>
                      <a:r>
                        <a:rPr lang="en-GB" sz="900" dirty="0">
                          <a:effectLst/>
                        </a:rPr>
                        <a:t>Antenna configuration</a:t>
                      </a:r>
                      <a:endParaRPr lang="sv-SE" sz="1000" dirty="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1x2, ULA low</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3022698610"/>
                  </a:ext>
                </a:extLst>
              </a:tr>
              <a:tr h="197349">
                <a:tc rowSpan="4">
                  <a:txBody>
                    <a:bodyPr/>
                    <a:lstStyle/>
                    <a:p>
                      <a:pPr>
                        <a:spcAft>
                          <a:spcPts val="0"/>
                        </a:spcAft>
                      </a:pPr>
                      <a:r>
                        <a:rPr lang="en-GB" sz="900">
                          <a:effectLst/>
                        </a:rPr>
                        <a:t>PUSCH configuration</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spcAft>
                          <a:spcPts val="0"/>
                        </a:spcAft>
                      </a:pPr>
                      <a:r>
                        <a:rPr lang="en-GB" sz="900">
                          <a:effectLst/>
                        </a:rPr>
                        <a:t>Mapping type</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Type A and Type B</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399533744"/>
                  </a:ext>
                </a:extLst>
              </a:tr>
              <a:tr h="197349">
                <a:tc vMerge="1">
                  <a:txBody>
                    <a:bodyPr/>
                    <a:lstStyle/>
                    <a:p>
                      <a:endParaRPr lang="sv-SE"/>
                    </a:p>
                  </a:txBody>
                  <a:tcPr/>
                </a:tc>
                <a:tc>
                  <a:txBody>
                    <a:bodyPr/>
                    <a:lstStyle/>
                    <a:p>
                      <a:pPr>
                        <a:spcAft>
                          <a:spcPts val="0"/>
                        </a:spcAft>
                      </a:pPr>
                      <a:r>
                        <a:rPr lang="en-GB" sz="900">
                          <a:effectLst/>
                        </a:rPr>
                        <a:t>Starting symbol (S) </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0</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4106766450"/>
                  </a:ext>
                </a:extLst>
              </a:tr>
              <a:tr h="197349">
                <a:tc vMerge="1">
                  <a:txBody>
                    <a:bodyPr/>
                    <a:lstStyle/>
                    <a:p>
                      <a:endParaRPr lang="sv-SE"/>
                    </a:p>
                  </a:txBody>
                  <a:tcPr/>
                </a:tc>
                <a:tc>
                  <a:txBody>
                    <a:bodyPr/>
                    <a:lstStyle/>
                    <a:p>
                      <a:pPr>
                        <a:spcAft>
                          <a:spcPts val="0"/>
                        </a:spcAft>
                      </a:pPr>
                      <a:r>
                        <a:rPr lang="en-GB" sz="900">
                          <a:effectLst/>
                        </a:rPr>
                        <a:t>Length (L)</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14</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2916320476"/>
                  </a:ext>
                </a:extLst>
              </a:tr>
              <a:tr h="197349">
                <a:tc vMerge="1">
                  <a:txBody>
                    <a:bodyPr/>
                    <a:lstStyle/>
                    <a:p>
                      <a:endParaRPr lang="sv-SE"/>
                    </a:p>
                  </a:txBody>
                  <a:tcPr/>
                </a:tc>
                <a:tc>
                  <a:txBody>
                    <a:bodyPr/>
                    <a:lstStyle/>
                    <a:p>
                      <a:pPr>
                        <a:spcAft>
                          <a:spcPts val="0"/>
                        </a:spcAft>
                      </a:pPr>
                      <a:r>
                        <a:rPr lang="en-GB" sz="900">
                          <a:effectLst/>
                        </a:rPr>
                        <a:t>PUSCH aggregation factor</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1</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3984467401"/>
                  </a:ext>
                </a:extLst>
              </a:tr>
              <a:tr h="197349">
                <a:tc rowSpan="3">
                  <a:txBody>
                    <a:bodyPr/>
                    <a:lstStyle/>
                    <a:p>
                      <a:pPr>
                        <a:spcAft>
                          <a:spcPts val="0"/>
                        </a:spcAft>
                      </a:pPr>
                      <a:r>
                        <a:rPr lang="en-GB" sz="900">
                          <a:effectLst/>
                        </a:rPr>
                        <a:t>PUSCH DMRS configuration</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spcAft>
                          <a:spcPts val="0"/>
                        </a:spcAft>
                      </a:pPr>
                      <a:r>
                        <a:rPr lang="en-GB" sz="900">
                          <a:effectLst/>
                        </a:rPr>
                        <a:t>DMRS Type</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Type 1</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559610048"/>
                  </a:ext>
                </a:extLst>
              </a:tr>
              <a:tr h="197349">
                <a:tc vMerge="1">
                  <a:txBody>
                    <a:bodyPr/>
                    <a:lstStyle/>
                    <a:p>
                      <a:endParaRPr lang="sv-SE"/>
                    </a:p>
                  </a:txBody>
                  <a:tcPr/>
                </a:tc>
                <a:tc>
                  <a:txBody>
                    <a:bodyPr/>
                    <a:lstStyle/>
                    <a:p>
                      <a:pPr>
                        <a:spcAft>
                          <a:spcPts val="0"/>
                        </a:spcAft>
                      </a:pPr>
                      <a:r>
                        <a:rPr lang="en-GB" sz="900">
                          <a:effectLst/>
                        </a:rPr>
                        <a:t>DM-RS duration</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Single-symbol DM-RS</a:t>
                      </a:r>
                      <a:endParaRPr lang="sv-SE" sz="10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883981225"/>
                  </a:ext>
                </a:extLst>
              </a:tr>
              <a:tr h="197349">
                <a:tc vMerge="1">
                  <a:txBody>
                    <a:bodyPr/>
                    <a:lstStyle/>
                    <a:p>
                      <a:endParaRPr lang="sv-SE"/>
                    </a:p>
                  </a:txBody>
                  <a:tcPr/>
                </a:tc>
                <a:tc>
                  <a:txBody>
                    <a:bodyPr/>
                    <a:lstStyle/>
                    <a:p>
                      <a:pPr>
                        <a:spcAft>
                          <a:spcPts val="0"/>
                        </a:spcAft>
                      </a:pPr>
                      <a:r>
                        <a:rPr lang="en-GB" sz="900">
                          <a:effectLst/>
                        </a:rPr>
                        <a:t>Number of additional DMRS</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1</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2543004243"/>
                  </a:ext>
                </a:extLst>
              </a:tr>
              <a:tr h="197349">
                <a:tc gridSpan="2">
                  <a:txBody>
                    <a:bodyPr/>
                    <a:lstStyle/>
                    <a:p>
                      <a:pPr>
                        <a:spcAft>
                          <a:spcPts val="0"/>
                        </a:spcAft>
                      </a:pPr>
                      <a:r>
                        <a:rPr lang="en-US" sz="900">
                          <a:effectLst/>
                        </a:rPr>
                        <a:t>Number of HARQ Transmissions</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1</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466518613"/>
                  </a:ext>
                </a:extLst>
              </a:tr>
              <a:tr h="197349">
                <a:tc gridSpan="2">
                  <a:txBody>
                    <a:bodyPr/>
                    <a:lstStyle/>
                    <a:p>
                      <a:pPr>
                        <a:spcAft>
                          <a:spcPts val="0"/>
                        </a:spcAft>
                      </a:pPr>
                      <a:r>
                        <a:rPr lang="en-US" sz="900">
                          <a:effectLst/>
                        </a:rPr>
                        <a:t>PT-RS</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Disabled</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725498528"/>
                  </a:ext>
                </a:extLst>
              </a:tr>
              <a:tr h="197349">
                <a:tc gridSpan="2">
                  <a:txBody>
                    <a:bodyPr/>
                    <a:lstStyle/>
                    <a:p>
                      <a:pPr>
                        <a:spcAft>
                          <a:spcPts val="0"/>
                        </a:spcAft>
                      </a:pPr>
                      <a:r>
                        <a:rPr lang="en-GB" sz="900">
                          <a:effectLst/>
                        </a:rPr>
                        <a:t>Propagation condition</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AWGN</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2956633087"/>
                  </a:ext>
                </a:extLst>
              </a:tr>
              <a:tr h="197349">
                <a:tc gridSpan="2">
                  <a:txBody>
                    <a:bodyPr/>
                    <a:lstStyle/>
                    <a:p>
                      <a:pPr>
                        <a:spcAft>
                          <a:spcPts val="0"/>
                        </a:spcAft>
                      </a:pPr>
                      <a:r>
                        <a:rPr lang="en-GB" sz="900">
                          <a:effectLst/>
                        </a:rPr>
                        <a:t>MCS Table</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Table 3, MCS 5</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395203299"/>
                  </a:ext>
                </a:extLst>
              </a:tr>
              <a:tr h="394697">
                <a:tc gridSpan="2">
                  <a:txBody>
                    <a:bodyPr/>
                    <a:lstStyle/>
                    <a:p>
                      <a:pPr>
                        <a:spcAft>
                          <a:spcPts val="0"/>
                        </a:spcAft>
                      </a:pPr>
                      <a:r>
                        <a:rPr lang="en-GB" sz="900">
                          <a:effectLst/>
                        </a:rPr>
                        <a:t>SCS and BW</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US" sz="900" dirty="0">
                          <a:effectLst/>
                        </a:rPr>
                        <a:t>15 kHz for 10 MHz  (see NOTE)</a:t>
                      </a:r>
                      <a:endParaRPr lang="sv-SE" sz="1000" dirty="0">
                        <a:effectLst/>
                      </a:endParaRPr>
                    </a:p>
                    <a:p>
                      <a:pPr algn="ctr">
                        <a:spcAft>
                          <a:spcPts val="0"/>
                        </a:spcAft>
                      </a:pPr>
                      <a:r>
                        <a:rPr lang="en-US" sz="900" dirty="0">
                          <a:effectLst/>
                        </a:rPr>
                        <a:t>30 kHz for 40 MHz (See NOTE)</a:t>
                      </a:r>
                      <a:endParaRPr lang="sv-SE" sz="1000"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3614322288"/>
                  </a:ext>
                </a:extLst>
              </a:tr>
              <a:tr h="197349">
                <a:tc gridSpan="2">
                  <a:txBody>
                    <a:bodyPr/>
                    <a:lstStyle/>
                    <a:p>
                      <a:pPr>
                        <a:spcAft>
                          <a:spcPts val="0"/>
                        </a:spcAft>
                      </a:pPr>
                      <a:r>
                        <a:rPr lang="en-GB" sz="900">
                          <a:effectLst/>
                        </a:rPr>
                        <a:t>Frequency domain resource</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Full Bandwidth</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775102717"/>
                  </a:ext>
                </a:extLst>
              </a:tr>
              <a:tr h="394697">
                <a:tc gridSpan="2">
                  <a:txBody>
                    <a:bodyPr/>
                    <a:lstStyle/>
                    <a:p>
                      <a:pPr>
                        <a:spcAft>
                          <a:spcPts val="0"/>
                        </a:spcAft>
                      </a:pPr>
                      <a:r>
                        <a:rPr lang="en-GB" sz="900">
                          <a:effectLst/>
                        </a:rPr>
                        <a:t>TDD pattern </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marL="171450" indent="-171450" algn="ctr">
                        <a:spcAft>
                          <a:spcPts val="900"/>
                        </a:spcAft>
                      </a:pPr>
                      <a:r>
                        <a:rPr lang="en-US" sz="900">
                          <a:effectLst/>
                        </a:rPr>
                        <a:t>15 kHz SCS: 3D1S1U, S=10:2:2</a:t>
                      </a:r>
                      <a:br>
                        <a:rPr lang="en-US" sz="900">
                          <a:effectLst/>
                        </a:rPr>
                      </a:br>
                      <a:r>
                        <a:rPr lang="en-US" sz="900">
                          <a:effectLst/>
                        </a:rPr>
                        <a:t>30 kHz SCS: 7D1S2U, S=6:4:4</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298121625"/>
                  </a:ext>
                </a:extLst>
              </a:tr>
              <a:tr h="219276">
                <a:tc gridSpan="2">
                  <a:txBody>
                    <a:bodyPr/>
                    <a:lstStyle/>
                    <a:p>
                      <a:pPr>
                        <a:spcAft>
                          <a:spcPts val="0"/>
                        </a:spcAft>
                      </a:pPr>
                      <a:r>
                        <a:rPr lang="en-GB" sz="900">
                          <a:effectLst/>
                        </a:rPr>
                        <a:t>Testing metric</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dirty="0">
                          <a:effectLst/>
                        </a:rPr>
                        <a:t>Target BLER:  </a:t>
                      </a:r>
                      <a:r>
                        <a:rPr lang="en-GB" sz="1000" dirty="0">
                          <a:effectLst/>
                        </a:rPr>
                        <a:t>10</a:t>
                      </a:r>
                      <a:r>
                        <a:rPr lang="en-GB" sz="1000" baseline="30000" dirty="0">
                          <a:effectLst/>
                        </a:rPr>
                        <a:t>-5</a:t>
                      </a:r>
                      <a:endParaRPr lang="sv-SE" sz="1000"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578394089"/>
                  </a:ext>
                </a:extLst>
              </a:tr>
            </a:tbl>
          </a:graphicData>
        </a:graphic>
      </p:graphicFrame>
      <p:sp>
        <p:nvSpPr>
          <p:cNvPr id="3" name="TextBox 2">
            <a:extLst>
              <a:ext uri="{FF2B5EF4-FFF2-40B4-BE49-F238E27FC236}">
                <a16:creationId xmlns:a16="http://schemas.microsoft.com/office/drawing/2014/main" id="{69F7EB44-F3E8-451C-8C03-FA17A9EA82F6}"/>
              </a:ext>
            </a:extLst>
          </p:cNvPr>
          <p:cNvSpPr txBox="1"/>
          <p:nvPr/>
        </p:nvSpPr>
        <p:spPr>
          <a:xfrm>
            <a:off x="1260629" y="5575176"/>
            <a:ext cx="9670742" cy="923330"/>
          </a:xfrm>
          <a:prstGeom prst="rect">
            <a:avLst/>
          </a:prstGeom>
          <a:noFill/>
        </p:spPr>
        <p:txBody>
          <a:bodyPr wrap="square" rtlCol="0">
            <a:spAutoFit/>
          </a:bodyPr>
          <a:lstStyle/>
          <a:p>
            <a:r>
              <a:rPr lang="en-GB" dirty="0"/>
              <a:t>NOTE: It was previously agreed to follow the decision for slot aggregation regarding supported bandwidths. Thus if decided for slot aggregation, then 5MHz should be added for 15k SCS and 10MHz for 30k SCS. Other parameters will remain the same in these cases.</a:t>
            </a:r>
            <a:endParaRPr lang="sv-SE" dirty="0"/>
          </a:p>
        </p:txBody>
      </p:sp>
    </p:spTree>
    <p:extLst>
      <p:ext uri="{BB962C8B-B14F-4D97-AF65-F5344CB8AC3E}">
        <p14:creationId xmlns:p14="http://schemas.microsoft.com/office/powerpoint/2010/main" val="2527171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7E6DB-1BD9-4333-8E70-AA5D0CE14E36}"/>
              </a:ext>
            </a:extLst>
          </p:cNvPr>
          <p:cNvSpPr>
            <a:spLocks noGrp="1"/>
          </p:cNvSpPr>
          <p:nvPr>
            <p:ph type="title"/>
          </p:nvPr>
        </p:nvSpPr>
        <p:spPr/>
        <p:txBody>
          <a:bodyPr/>
          <a:lstStyle/>
          <a:p>
            <a:r>
              <a:rPr lang="en-GB" dirty="0"/>
              <a:t>Agreements regarding testing</a:t>
            </a:r>
            <a:endParaRPr lang="sv-SE" dirty="0"/>
          </a:p>
        </p:txBody>
      </p:sp>
      <p:sp>
        <p:nvSpPr>
          <p:cNvPr id="3" name="Content Placeholder 2">
            <a:extLst>
              <a:ext uri="{FF2B5EF4-FFF2-40B4-BE49-F238E27FC236}">
                <a16:creationId xmlns:a16="http://schemas.microsoft.com/office/drawing/2014/main" id="{B8525505-E2A0-4BEA-A9C7-742DCCC59B60}"/>
              </a:ext>
            </a:extLst>
          </p:cNvPr>
          <p:cNvSpPr>
            <a:spLocks noGrp="1"/>
          </p:cNvSpPr>
          <p:nvPr>
            <p:ph idx="1"/>
          </p:nvPr>
        </p:nvSpPr>
        <p:spPr/>
        <p:txBody>
          <a:bodyPr/>
          <a:lstStyle/>
          <a:p>
            <a:r>
              <a:rPr lang="en-GB" dirty="0"/>
              <a:t>X is 0.5dB for UE and 1dB for BS</a:t>
            </a:r>
          </a:p>
          <a:p>
            <a:r>
              <a:rPr lang="en-GB" dirty="0"/>
              <a:t>X is captured in the RAN5 specification for the UE and the conformance specification for the BS according to the agreements in slide 3. </a:t>
            </a:r>
          </a:p>
          <a:p>
            <a:r>
              <a:rPr lang="en-GB" dirty="0"/>
              <a:t>The RAN5 statistical test methodology is assumed</a:t>
            </a:r>
            <a:r>
              <a:rPr lang="sv-SE" dirty="0"/>
              <a:t>, adapted for CL = 99.999%</a:t>
            </a:r>
          </a:p>
        </p:txBody>
      </p:sp>
    </p:spTree>
    <p:extLst>
      <p:ext uri="{BB962C8B-B14F-4D97-AF65-F5344CB8AC3E}">
        <p14:creationId xmlns:p14="http://schemas.microsoft.com/office/powerpoint/2010/main" val="7889876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TotalTime>
  <Words>921</Words>
  <Application>Microsoft Office PowerPoint</Application>
  <PresentationFormat>Widescreen</PresentationFormat>
  <Paragraphs>148</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Way Forward on ultra-low BLER requirements</vt:lpstr>
      <vt:lpstr>Agreements in first round</vt:lpstr>
      <vt:lpstr>Agreements in second round</vt:lpstr>
      <vt:lpstr>Agreements in the second round</vt:lpstr>
      <vt:lpstr>Open issues</vt:lpstr>
      <vt:lpstr>Open issues</vt:lpstr>
      <vt:lpstr>Agreed simulation assumptions (UE)</vt:lpstr>
      <vt:lpstr>Agreed simulation assumptions (BS)</vt:lpstr>
      <vt:lpstr>Agreements regarding testing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Way Forward on ultra-low BLER requirements</dc:title>
  <dc:creator>Thomas Chapman</dc:creator>
  <cp:lastModifiedBy>Thomas Chapman</cp:lastModifiedBy>
  <cp:revision>27</cp:revision>
  <dcterms:created xsi:type="dcterms:W3CDTF">2020-06-02T13:44:34Z</dcterms:created>
  <dcterms:modified xsi:type="dcterms:W3CDTF">2020-06-03T17:49:54Z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y fmtid="{D5CDD505-2E9C-101B-9397-08002B2CF9AE}" pid="3" name="NSCPROP_SA">
    <vt:lpwstr>D:\RAN4 Meeting Doc\RAN4_95e\draft R4-2008805 WF on ultra-low BLER v2.pptx</vt:lpwstr>
  </property>
</Properties>
</file>