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7"/>
  </p:notesMasterIdLst>
  <p:sldIdLst>
    <p:sldId id="256" r:id="rId4"/>
    <p:sldId id="266" r:id="rId5"/>
    <p:sldId id="268" r:id="rId6"/>
    <p:sldId id="258"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 Anthony (Nokia - GB/Bristol)" initials="LA(-G" lastIdx="5" clrIdx="0"/>
  <p:cmAuthor id="2" name="ZTE 2nd" initials="RZ2ndRev" lastIdx="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0" d="100"/>
          <a:sy n="110" d="100"/>
        </p:scale>
        <p:origin x="17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4.xml"/><Relationship Id="rId7" Type="http://schemas.openxmlformats.org/officeDocument/2006/relationships/notesMaster" Target="notesMasters/notesMaster1.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2" Type="http://schemas.openxmlformats.org/officeDocument/2006/relationships/commentAuthors" Target="commentAuthors.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6-01T17:43:45.810" idx="1">
    <p:pos x="6514" y="735"/>
    <p:text>This serves more as background information rather than an agreement. Should  it be moved to the previous slide?</p:text>
  </p:cm>
  <p:cm authorId="1" dt="2020-06-01T17:56:56.263" idx="3">
    <p:pos x="1565" y="1483"/>
    <p:text>Does "to reuse .." mean "to select ..."?</p:text>
  </p:cm>
  <p:cm authorId="1" dt="2020-06-01T17:57:43.975" idx="4">
    <p:pos x="3297" y="1810"/>
    <p:text>Does Option 3 mean no reduction at all?</p:text>
  </p:cm>
  <p:cm authorId="2" dt="2020-06-02T14:39:27.567" idx="1">
    <p:pos x="904" y="915"/>
    <p:text>Can not agree with the statement. The TC looks a lot but depend on the CS that a MSR BS supports. </p:text>
  </p:cm>
  <p:cm authorId="2" dt="2020-06-02T14:40:46.318" idx="2">
    <p:pos x="2205" y="1496"/>
    <p:text>Do you mean to use some of the current TCs?</p:text>
  </p:cm>
  <p:cm authorId="2" dt="2020-06-02T14:43:28.491" idx="3">
    <p:pos x="4576" y="2011"/>
    <p:text>We think that we should not be limited to the 3 listed items.
Also the 3 listed should be open issues left to turther study but not within the agreement page.</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20-06-01T18:03:38.291" idx="5">
    <p:pos x="6566" y="1487"/>
    <p:text>What does "the identification of requirements to consider ..." mean?</p:text>
  </p:cm>
  <p:cm authorId="2" dt="2020-06-02T14:44:34.510" idx="4">
    <p:pos x="1899" y="968"/>
    <p:text>We think the redundacy of CS is not agreed in the group yet, better not to include it here.</p:text>
  </p:cm>
  <p:cm authorId="2" dt="2020-06-02T14:47:07.676" idx="6">
    <p:pos x="2812" y="2956"/>
    <p:text>A new WID seems too large for the work. We prefer TEI 16 WI to finish this work.</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2FA4BE-82FC-4FFE-AAF3-5CD7FA65040F}" type="datetimeFigureOut">
              <a:rPr lang="sv-SE" smtClean="0"/>
            </a:fld>
            <a:endParaRPr lang="sv-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15C722-B676-479F-A43E-B616D1E195ED}" type="slidenum">
              <a:rPr lang="sv-SE" smtClean="0"/>
            </a:fld>
            <a:endParaRPr lang="sv-S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1503EF-5D65-46B0-B5BB-2CA820B377E8}"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1503EF-5D65-46B0-B5BB-2CA820B377E8}"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p:cNvSpPr>
            <a:spLocks noGrp="1"/>
          </p:cNvSpPr>
          <p:nvPr>
            <p:ph type="dt" sz="half" idx="10"/>
          </p:nvPr>
        </p:nvSpPr>
        <p:spPr/>
        <p:txBody>
          <a:bodyPr/>
          <a:lstStyle/>
          <a:p>
            <a:fld id="{20E1CD4F-CAD4-472F-9108-0C6DDA8F73D7}" type="datetimeFigureOut">
              <a:rPr lang="sv-SE" smtClean="0"/>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4" name="Date Placeholder 3"/>
          <p:cNvSpPr>
            <a:spLocks noGrp="1"/>
          </p:cNvSpPr>
          <p:nvPr>
            <p:ph type="dt" sz="half" idx="10"/>
          </p:nvPr>
        </p:nvSpPr>
        <p:spPr/>
        <p:txBody>
          <a:bodyPr/>
          <a:lstStyle/>
          <a:p>
            <a:fld id="{20E1CD4F-CAD4-472F-9108-0C6DDA8F73D7}" type="datetimeFigureOut">
              <a:rPr lang="sv-SE" smtClean="0"/>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4" name="Date Placeholder 3"/>
          <p:cNvSpPr>
            <a:spLocks noGrp="1"/>
          </p:cNvSpPr>
          <p:nvPr>
            <p:ph type="dt" sz="half" idx="10"/>
          </p:nvPr>
        </p:nvSpPr>
        <p:spPr/>
        <p:txBody>
          <a:bodyPr/>
          <a:lstStyle/>
          <a:p>
            <a:fld id="{20E1CD4F-CAD4-472F-9108-0C6DDA8F73D7}" type="datetimeFigureOut">
              <a:rPr lang="sv-SE" smtClean="0"/>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4" name="Date Placeholder 3"/>
          <p:cNvSpPr>
            <a:spLocks noGrp="1"/>
          </p:cNvSpPr>
          <p:nvPr>
            <p:ph type="dt" sz="half" idx="10"/>
          </p:nvPr>
        </p:nvSpPr>
        <p:spPr/>
        <p:txBody>
          <a:bodyPr/>
          <a:lstStyle/>
          <a:p>
            <a:fld id="{20E1CD4F-CAD4-472F-9108-0C6DDA8F73D7}" type="datetimeFigureOut">
              <a:rPr lang="sv-SE" smtClean="0"/>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20E1CD4F-CAD4-472F-9108-0C6DDA8F73D7}" type="datetimeFigureOut">
              <a:rPr lang="sv-SE" smtClean="0"/>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5" name="Date Placeholder 4"/>
          <p:cNvSpPr>
            <a:spLocks noGrp="1"/>
          </p:cNvSpPr>
          <p:nvPr>
            <p:ph type="dt" sz="half" idx="10"/>
          </p:nvPr>
        </p:nvSpPr>
        <p:spPr/>
        <p:txBody>
          <a:bodyPr/>
          <a:lstStyle/>
          <a:p>
            <a:fld id="{20E1CD4F-CAD4-472F-9108-0C6DDA8F73D7}" type="datetimeFigureOut">
              <a:rPr lang="sv-SE" smtClean="0"/>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7" name="Date Placeholder 6"/>
          <p:cNvSpPr>
            <a:spLocks noGrp="1"/>
          </p:cNvSpPr>
          <p:nvPr>
            <p:ph type="dt" sz="half" idx="10"/>
          </p:nvPr>
        </p:nvSpPr>
        <p:spPr/>
        <p:txBody>
          <a:bodyPr/>
          <a:lstStyle/>
          <a:p>
            <a:fld id="{20E1CD4F-CAD4-472F-9108-0C6DDA8F73D7}" type="datetimeFigureOut">
              <a:rPr lang="sv-SE" smtClean="0"/>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Date Placeholder 2"/>
          <p:cNvSpPr>
            <a:spLocks noGrp="1"/>
          </p:cNvSpPr>
          <p:nvPr>
            <p:ph type="dt" sz="half" idx="10"/>
          </p:nvPr>
        </p:nvSpPr>
        <p:spPr/>
        <p:txBody>
          <a:bodyPr/>
          <a:lstStyle/>
          <a:p>
            <a:fld id="{20E1CD4F-CAD4-472F-9108-0C6DDA8F73D7}" type="datetimeFigureOut">
              <a:rPr lang="sv-SE" smtClean="0"/>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E1CD4F-CAD4-472F-9108-0C6DDA8F73D7}" type="datetimeFigureOut">
              <a:rPr lang="sv-SE" smtClean="0"/>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20E1CD4F-CAD4-472F-9108-0C6DDA8F73D7}" type="datetimeFigureOut">
              <a:rPr lang="sv-SE" smtClean="0"/>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20E1CD4F-CAD4-472F-9108-0C6DDA8F73D7}" type="datetimeFigureOut">
              <a:rPr lang="sv-SE" smtClean="0"/>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208F544-F9D6-455F-B0D5-658141DC6C98}" type="slidenum">
              <a:rPr lang="sv-SE" smtClean="0"/>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sv-S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E1CD4F-CAD4-472F-9108-0C6DDA8F73D7}" type="datetimeFigureOut">
              <a:rPr lang="sv-SE" smtClean="0"/>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8F544-F9D6-455F-B0D5-658141DC6C98}" type="slidenum">
              <a:rPr lang="sv-SE" smtClean="0"/>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WF on MSR base station TC reduction.</a:t>
            </a:r>
            <a:endParaRPr lang="sv-SE" dirty="0"/>
          </a:p>
        </p:txBody>
      </p:sp>
      <p:sp>
        <p:nvSpPr>
          <p:cNvPr id="3" name="Subtitle 2"/>
          <p:cNvSpPr>
            <a:spLocks noGrp="1"/>
          </p:cNvSpPr>
          <p:nvPr>
            <p:ph type="subTitle" idx="1"/>
          </p:nvPr>
        </p:nvSpPr>
        <p:spPr/>
        <p:txBody>
          <a:bodyPr/>
          <a:lstStyle/>
          <a:p>
            <a:r>
              <a:rPr lang="sv-SE" dirty="0"/>
              <a:t>Ericsson</a:t>
            </a:r>
            <a:endParaRPr lang="sv-SE" dirty="0"/>
          </a:p>
        </p:txBody>
      </p:sp>
      <p:sp>
        <p:nvSpPr>
          <p:cNvPr id="4" name="Rectangle 3"/>
          <p:cNvSpPr/>
          <p:nvPr/>
        </p:nvSpPr>
        <p:spPr>
          <a:xfrm>
            <a:off x="462454" y="383957"/>
            <a:ext cx="11613931" cy="646331"/>
          </a:xfrm>
          <a:prstGeom prst="rect">
            <a:avLst/>
          </a:prstGeom>
        </p:spPr>
        <p:txBody>
          <a:bodyPr wrap="square">
            <a:spAutoFit/>
          </a:bodyPr>
          <a:lstStyle/>
          <a:p>
            <a:r>
              <a:rPr lang="en-US" b="1" dirty="0"/>
              <a:t>3GPP TSG-RAN WG4 Meeting #</a:t>
            </a:r>
            <a:r>
              <a:rPr lang="en-US" dirty="0"/>
              <a:t> </a:t>
            </a:r>
            <a:r>
              <a:rPr lang="en-US" b="1" dirty="0"/>
              <a:t>95-e                                                            				R4-200XXXX</a:t>
            </a:r>
            <a:endParaRPr lang="sv-SE" dirty="0"/>
          </a:p>
          <a:p>
            <a:r>
              <a:rPr lang="en-US" b="1" dirty="0"/>
              <a:t>Electronic Meeting, 25 May – 5 June, 202</a:t>
            </a:r>
            <a:r>
              <a:rPr lang="en-GB" b="1" dirty="0"/>
              <a:t>0</a:t>
            </a:r>
            <a:endParaRPr lang="sv-S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8785" y="188640"/>
            <a:ext cx="8229600" cy="490066"/>
          </a:xfrm>
        </p:spPr>
        <p:txBody>
          <a:bodyPr>
            <a:normAutofit fontScale="90000"/>
          </a:bodyPr>
          <a:lstStyle/>
          <a:p>
            <a:r>
              <a:rPr lang="sv-SE" dirty="0" err="1"/>
              <a:t>Background</a:t>
            </a:r>
            <a:endParaRPr lang="en-US" dirty="0"/>
          </a:p>
        </p:txBody>
      </p:sp>
      <p:sp>
        <p:nvSpPr>
          <p:cNvPr id="3" name="Content Placeholder 2"/>
          <p:cNvSpPr>
            <a:spLocks noGrp="1"/>
          </p:cNvSpPr>
          <p:nvPr>
            <p:ph idx="1"/>
          </p:nvPr>
        </p:nvSpPr>
        <p:spPr>
          <a:xfrm>
            <a:off x="472966" y="1182414"/>
            <a:ext cx="11114689" cy="5123136"/>
          </a:xfrm>
        </p:spPr>
        <p:txBody>
          <a:bodyPr>
            <a:normAutofit/>
          </a:bodyPr>
          <a:lstStyle/>
          <a:p>
            <a:r>
              <a:rPr lang="en-GB" dirty="0"/>
              <a:t>In RAN#4-92, a discussion on the need for a test configuration reduction for EMC was proposed by Ericsson in R4-1908856.</a:t>
            </a:r>
            <a:endParaRPr lang="en-GB" dirty="0"/>
          </a:p>
          <a:p>
            <a:r>
              <a:rPr lang="en-GB" dirty="0"/>
              <a:t>The main argument for the proposed discussion has been the increase in the number of test configurations associated to various possible RAT combinations. </a:t>
            </a:r>
            <a:endParaRPr lang="en-US" sz="2140" dirty="0"/>
          </a:p>
          <a:p>
            <a:r>
              <a:rPr lang="en-US" dirty="0"/>
              <a:t>Companies following EMC discussion have expressed interest on understanding the scope of the proposal and the potential benefits of implementing EMC test configuration reduction.</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WF Agreement (1)</a:t>
            </a:r>
            <a:endParaRPr lang="en-US" dirty="0">
              <a:solidFill>
                <a:srgbClr val="00B050"/>
              </a:solidFill>
            </a:endParaRPr>
          </a:p>
        </p:txBody>
      </p:sp>
      <p:sp>
        <p:nvSpPr>
          <p:cNvPr id="3" name="Content Placeholder 2"/>
          <p:cNvSpPr>
            <a:spLocks noGrp="1"/>
          </p:cNvSpPr>
          <p:nvPr>
            <p:ph idx="1"/>
          </p:nvPr>
        </p:nvSpPr>
        <p:spPr>
          <a:xfrm>
            <a:off x="711200" y="1130936"/>
            <a:ext cx="9775190" cy="5420995"/>
          </a:xfrm>
        </p:spPr>
        <p:txBody>
          <a:bodyPr>
            <a:normAutofit fontScale="25000" lnSpcReduction="20000"/>
          </a:bodyPr>
          <a:lstStyle/>
          <a:p>
            <a:pPr>
              <a:lnSpc>
                <a:spcPct val="150000"/>
              </a:lnSpc>
              <a:spcBef>
                <a:spcPts val="0"/>
              </a:spcBef>
            </a:pPr>
            <a:r>
              <a:rPr lang="en-US" sz="6400" i="1" dirty="0"/>
              <a:t>Current testing of EMC requirements as specified in standards such as TS 37.113 [1] (MSR BS) is increasingly complex and considers many test configurations, due to various possible RAT combinations, which might lead to increasing testing costs.</a:t>
            </a:r>
            <a:endParaRPr lang="en-US" sz="6400" i="1" dirty="0"/>
          </a:p>
          <a:p>
            <a:pPr>
              <a:lnSpc>
                <a:spcPct val="150000"/>
              </a:lnSpc>
              <a:spcBef>
                <a:spcPts val="0"/>
              </a:spcBef>
            </a:pPr>
            <a:r>
              <a:rPr lang="sv-SE" sz="6400" dirty="0"/>
              <a:t>Alternatives to be considered for achieving a test configuration reduction can be:</a:t>
            </a:r>
            <a:endParaRPr lang="sv-SE" sz="6400" dirty="0"/>
          </a:p>
          <a:p>
            <a:pPr lvl="1">
              <a:lnSpc>
                <a:spcPct val="150000"/>
              </a:lnSpc>
              <a:spcBef>
                <a:spcPts val="0"/>
              </a:spcBef>
            </a:pPr>
            <a:r>
              <a:rPr lang="en-GB" sz="4400" i="1" dirty="0"/>
              <a:t>Option 1: To reuse current capability sets and existing test configurations. Ericsson has provided a proposal using TC21 and TC22 (Preferred alternative)</a:t>
            </a:r>
            <a:endParaRPr lang="en-GB" sz="4400" i="1" dirty="0"/>
          </a:p>
          <a:p>
            <a:pPr lvl="1">
              <a:lnSpc>
                <a:spcPct val="150000"/>
              </a:lnSpc>
              <a:spcBef>
                <a:spcPts val="0"/>
              </a:spcBef>
            </a:pPr>
            <a:r>
              <a:rPr lang="en-GB" sz="4400" i="1" dirty="0"/>
              <a:t>Option 2: To define new capability sets and test configurations. This option requires coordination with the RF area.</a:t>
            </a:r>
            <a:endParaRPr lang="en-GB" sz="4400" i="1" dirty="0"/>
          </a:p>
          <a:p>
            <a:pPr lvl="1">
              <a:lnSpc>
                <a:spcPct val="150000"/>
              </a:lnSpc>
              <a:spcBef>
                <a:spcPts val="0"/>
              </a:spcBef>
            </a:pPr>
            <a:r>
              <a:rPr lang="en-GB" sz="4400" i="1" dirty="0"/>
              <a:t>Option 3: Keep the current capability sets and test configurations</a:t>
            </a:r>
            <a:endParaRPr lang="en-GB" sz="4400" i="1" dirty="0"/>
          </a:p>
          <a:p>
            <a:pPr lvl="1">
              <a:lnSpc>
                <a:spcPct val="150000"/>
              </a:lnSpc>
              <a:spcBef>
                <a:spcPts val="0"/>
              </a:spcBef>
            </a:pPr>
            <a:r>
              <a:rPr lang="en-GB" sz="4400" i="1" dirty="0"/>
              <a:t>Other options are not precluded.</a:t>
            </a:r>
            <a:endParaRPr lang="en-GB" sz="4400" i="1" dirty="0"/>
          </a:p>
          <a:p>
            <a:pPr>
              <a:lnSpc>
                <a:spcPct val="150000"/>
              </a:lnSpc>
              <a:spcBef>
                <a:spcPts val="0"/>
              </a:spcBef>
            </a:pPr>
            <a:r>
              <a:rPr lang="sv-SE" sz="6400" dirty="0"/>
              <a:t>Definition of the alternative to be considered </a:t>
            </a:r>
            <a:r>
              <a:rPr lang="sv-SE" sz="6400" dirty="0" err="1"/>
              <a:t>shall</a:t>
            </a:r>
            <a:r>
              <a:rPr lang="sv-SE" sz="6400" dirty="0"/>
              <a:t> </a:t>
            </a:r>
            <a:r>
              <a:rPr lang="sv-SE" sz="6400" dirty="0" err="1"/>
              <a:t>consider</a:t>
            </a:r>
            <a:r>
              <a:rPr lang="sv-SE" sz="6400" dirty="0"/>
              <a:t> (</a:t>
            </a:r>
            <a:r>
              <a:rPr lang="sv-SE" sz="6400" dirty="0" err="1">
                <a:solidFill>
                  <a:srgbClr val="C00000"/>
                </a:solidFill>
              </a:rPr>
              <a:t>but</a:t>
            </a:r>
            <a:r>
              <a:rPr lang="sv-SE" sz="6400" dirty="0">
                <a:solidFill>
                  <a:srgbClr val="C00000"/>
                </a:solidFill>
              </a:rPr>
              <a:t> it is </a:t>
            </a:r>
            <a:r>
              <a:rPr lang="sv-SE" sz="6400" dirty="0" err="1">
                <a:solidFill>
                  <a:srgbClr val="C00000"/>
                </a:solidFill>
              </a:rPr>
              <a:t>limited</a:t>
            </a:r>
            <a:r>
              <a:rPr lang="sv-SE" sz="6400" dirty="0">
                <a:solidFill>
                  <a:srgbClr val="C00000"/>
                </a:solidFill>
              </a:rPr>
              <a:t> to the </a:t>
            </a:r>
            <a:r>
              <a:rPr lang="sv-SE" sz="6400" dirty="0" err="1">
                <a:solidFill>
                  <a:srgbClr val="C00000"/>
                </a:solidFill>
              </a:rPr>
              <a:t>following</a:t>
            </a:r>
            <a:r>
              <a:rPr lang="sv-SE" sz="6400" dirty="0">
                <a:solidFill>
                  <a:srgbClr val="C00000"/>
                </a:solidFill>
              </a:rPr>
              <a:t>)</a:t>
            </a:r>
            <a:r>
              <a:rPr lang="sv-SE" sz="6400" dirty="0"/>
              <a:t>:</a:t>
            </a:r>
            <a:endParaRPr lang="sv-SE" sz="6400" dirty="0"/>
          </a:p>
          <a:p>
            <a:pPr lvl="1">
              <a:lnSpc>
                <a:spcPct val="150000"/>
              </a:lnSpc>
              <a:spcBef>
                <a:spcPts val="0"/>
              </a:spcBef>
            </a:pPr>
            <a:r>
              <a:rPr lang="sv-SE" sz="6000" dirty="0"/>
              <a:t>The mechanism to choose the highest emission when testing only some of the RATs available in the BS under test.</a:t>
            </a:r>
            <a:endParaRPr lang="sv-SE" sz="6000" dirty="0"/>
          </a:p>
          <a:p>
            <a:pPr lvl="1">
              <a:lnSpc>
                <a:spcPct val="150000"/>
              </a:lnSpc>
              <a:spcBef>
                <a:spcPts val="0"/>
              </a:spcBef>
            </a:pPr>
            <a:r>
              <a:rPr lang="en-US" sz="6000" dirty="0"/>
              <a:t>Definition of the alternative to achieve test configuration shall assure that the test coverage is not limited.</a:t>
            </a:r>
            <a:endParaRPr lang="en-US" sz="6000" dirty="0"/>
          </a:p>
          <a:p>
            <a:pPr lvl="1">
              <a:lnSpc>
                <a:spcPct val="150000"/>
              </a:lnSpc>
              <a:spcBef>
                <a:spcPts val="0"/>
              </a:spcBef>
            </a:pPr>
            <a:r>
              <a:rPr lang="en-US" sz="6000" dirty="0"/>
              <a:t>Alternative to achieve test configuration shall take into account the specificities of the BS design.</a:t>
            </a:r>
            <a:endParaRPr lang="sv-SE" sz="6400" dirty="0"/>
          </a:p>
          <a:p>
            <a:pPr marL="457200" lvl="1" indent="0">
              <a:lnSpc>
                <a:spcPct val="150000"/>
              </a:lnSpc>
              <a:spcBef>
                <a:spcPts val="0"/>
              </a:spcBef>
              <a:buNone/>
            </a:pPr>
            <a:endParaRPr lang="sv-SE" sz="6400" dirty="0"/>
          </a:p>
          <a:p>
            <a:pPr>
              <a:lnSpc>
                <a:spcPct val="150000"/>
              </a:lnSpc>
              <a:spcBef>
                <a:spcPts val="0"/>
              </a:spcBef>
            </a:pPr>
            <a:endParaRPr lang="en-GB" sz="6900" i="1" dirty="0">
              <a:solidFill>
                <a:srgbClr val="00B050"/>
              </a:solidFill>
            </a:endParaRPr>
          </a:p>
          <a:p>
            <a:pPr marL="0" indent="0">
              <a:buNone/>
            </a:pPr>
            <a:endParaRPr lang="en-US" sz="2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WF Agreement (2)</a:t>
            </a:r>
            <a:endParaRPr lang="en-US" dirty="0"/>
          </a:p>
        </p:txBody>
      </p:sp>
      <p:sp>
        <p:nvSpPr>
          <p:cNvPr id="3" name="Content Placeholder 2"/>
          <p:cNvSpPr>
            <a:spLocks noGrp="1"/>
          </p:cNvSpPr>
          <p:nvPr>
            <p:ph idx="1"/>
          </p:nvPr>
        </p:nvSpPr>
        <p:spPr>
          <a:xfrm>
            <a:off x="711200" y="1130936"/>
            <a:ext cx="9775190" cy="5420995"/>
          </a:xfrm>
        </p:spPr>
        <p:txBody>
          <a:bodyPr>
            <a:normAutofit fontScale="40000" lnSpcReduction="20000"/>
          </a:bodyPr>
          <a:lstStyle/>
          <a:p>
            <a:pPr>
              <a:lnSpc>
                <a:spcPct val="150000"/>
              </a:lnSpc>
              <a:spcBef>
                <a:spcPts val="0"/>
              </a:spcBef>
            </a:pPr>
            <a:r>
              <a:rPr lang="sv-SE" sz="4900" i="1" dirty="0"/>
              <a:t>Companies interested on the EMC discussion shall provide elements analyzing the existence of redundancies in the Capability Sets (CS) used for EMC testing in MSR and the amount of test time reduction achieved.</a:t>
            </a:r>
            <a:endParaRPr lang="sv-SE" sz="4900" i="1" dirty="0"/>
          </a:p>
          <a:p>
            <a:pPr>
              <a:lnSpc>
                <a:spcPct val="150000"/>
              </a:lnSpc>
              <a:spcBef>
                <a:spcPts val="0"/>
              </a:spcBef>
            </a:pPr>
            <a:r>
              <a:rPr lang="sv-SE" sz="4900" i="1" dirty="0"/>
              <a:t>Companies interested on the EMC discussion shall provide input in the identification of the requirements to consider for both Immunity and Emmission testing and the amount of test time reduction acheived.</a:t>
            </a:r>
            <a:endParaRPr lang="sv-SE" sz="4900" i="1" dirty="0"/>
          </a:p>
          <a:p>
            <a:pPr>
              <a:lnSpc>
                <a:spcPct val="150000"/>
              </a:lnSpc>
              <a:spcBef>
                <a:spcPts val="0"/>
              </a:spcBef>
            </a:pPr>
            <a:r>
              <a:rPr lang="sv-SE" sz="4900" i="1" dirty="0"/>
              <a:t>Companies interested on the EMC discussion shall provide their opinion on the best way to proceed with the discussion of the test configuration reduction. Options can be:</a:t>
            </a:r>
            <a:endParaRPr lang="sv-SE" sz="4900" i="1" dirty="0"/>
          </a:p>
          <a:p>
            <a:pPr marL="742950" lvl="2" indent="-342900">
              <a:lnSpc>
                <a:spcPct val="150000"/>
              </a:lnSpc>
              <a:spcBef>
                <a:spcPts val="0"/>
              </a:spcBef>
            </a:pPr>
            <a:r>
              <a:rPr lang="sv-SE" sz="4500" i="1" dirty="0"/>
              <a:t>Direct modifications to the TS on conformance</a:t>
            </a:r>
            <a:endParaRPr lang="sv-SE" sz="4500" i="1" dirty="0"/>
          </a:p>
          <a:p>
            <a:pPr marL="742950" lvl="2" indent="-342900">
              <a:lnSpc>
                <a:spcPct val="150000"/>
              </a:lnSpc>
              <a:spcBef>
                <a:spcPts val="0"/>
              </a:spcBef>
            </a:pPr>
            <a:r>
              <a:rPr lang="sv-SE" sz="4500" i="1" dirty="0"/>
              <a:t>Open a WI targeting Release 17.</a:t>
            </a:r>
            <a:endParaRPr lang="sv-SE" sz="4500" i="1" dirty="0"/>
          </a:p>
          <a:p>
            <a:pPr marL="742950" lvl="2" indent="-342900">
              <a:lnSpc>
                <a:spcPct val="150000"/>
              </a:lnSpc>
              <a:spcBef>
                <a:spcPts val="0"/>
              </a:spcBef>
            </a:pPr>
            <a:r>
              <a:rPr lang="sv-SE" sz="4500" i="1" dirty="0"/>
              <a:t>Other options are not precluded.</a:t>
            </a:r>
            <a:endParaRPr sz="4500" i="1" dirty="0"/>
          </a:p>
          <a:p>
            <a:pPr>
              <a:lnSpc>
                <a:spcPct val="150000"/>
              </a:lnSpc>
              <a:spcBef>
                <a:spcPts val="0"/>
              </a:spcBef>
            </a:pPr>
            <a:endParaRPr sz="2200" dirty="0"/>
          </a:p>
          <a:p>
            <a:pPr>
              <a:lnSpc>
                <a:spcPct val="150000"/>
              </a:lnSpc>
              <a:spcBef>
                <a:spcPts val="0"/>
              </a:spcBef>
            </a:pPr>
            <a:endParaRPr sz="2200" dirty="0"/>
          </a:p>
          <a:p>
            <a:pPr marL="0" indent="0">
              <a:buNone/>
            </a:pPr>
            <a:endParaRPr lang="en-US"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2490</Words>
  <Application>WPS 演示</Application>
  <PresentationFormat>Widescreen</PresentationFormat>
  <Paragraphs>41</Paragraphs>
  <Slides>4</Slides>
  <Notes>2</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4</vt:i4>
      </vt:variant>
    </vt:vector>
  </HeadingPairs>
  <TitlesOfParts>
    <vt:vector size="14" baseType="lpstr">
      <vt:lpstr>Arial</vt:lpstr>
      <vt:lpstr>宋体</vt:lpstr>
      <vt:lpstr>Wingdings</vt:lpstr>
      <vt:lpstr>Calibri Light</vt:lpstr>
      <vt:lpstr>Calibri</vt:lpstr>
      <vt:lpstr>微软雅黑</vt:lpstr>
      <vt:lpstr>Arial Unicode MS</vt:lpstr>
      <vt:lpstr>等线</vt:lpstr>
      <vt:lpstr>Office Theme</vt:lpstr>
      <vt:lpstr>Office 主题</vt:lpstr>
      <vt:lpstr>WF on MSR base station TC reduction.</vt:lpstr>
      <vt:lpstr>Background</vt:lpstr>
      <vt:lpstr>WF Agreement (1)</vt:lpstr>
      <vt:lpstr>WF Agreement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BS study for 7 -24 GHz</dc:title>
  <dc:creator>Thomas Chapman</dc:creator>
  <cp:lastModifiedBy>ZTE 2nd</cp:lastModifiedBy>
  <cp:revision>46</cp:revision>
  <dcterms:created xsi:type="dcterms:W3CDTF">2019-04-11T13:40:00Z</dcterms:created>
  <dcterms:modified xsi:type="dcterms:W3CDTF">2020-06-02T06:47:12Z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0x01010044716977384E8C46A6E5B2E20BE18D06</vt:lpwstr>
  </property>
  <property fmtid="{D5CDD505-2E9C-101B-9397-08002B2CF9AE}" pid="3" name="KSOProductBuildVer">
    <vt:lpwstr>2052-10.8.2.7027</vt:lpwstr>
  </property>
</Properties>
</file>