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sung" initials="s" lastIdx="5" clrIdx="0">
    <p:extLst/>
  </p:cmAuthor>
  <p:cmAuthor id="2" name="Valentin Gheorghiu" initials="VG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2787" autoAdjust="0"/>
  </p:normalViewPr>
  <p:slideViewPr>
    <p:cSldViewPr snapToGrid="0">
      <p:cViewPr>
        <p:scale>
          <a:sx n="112" d="100"/>
          <a:sy n="112" d="100"/>
        </p:scale>
        <p:origin x="-372" y="8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77C9-6CAF-4399-B3B0-4589C4D02F0D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49326-FB09-47EF-BB7E-B8F178717E3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6600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Samsung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we</a:t>
            </a:r>
            <a:r>
              <a:rPr lang="en-US" altLang="zh-CN" baseline="0" dirty="0" smtClean="0"/>
              <a:t> refer to T-doc 1913052.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49326-FB09-47EF-BB7E-B8F178717E3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367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49326-FB09-47EF-BB7E-B8F178717E3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4107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26945B-ED50-4B41-B7D3-EB4A7CE9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9183D5-12CB-4813-A7C5-9227FEF97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EC8046-C839-4230-9ADC-E4DBC1FD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9F286-862D-4101-8249-F6021759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95099E-B1CF-4ED5-B8AF-9A5B04D6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9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45B61C-D67E-43DB-8C4B-A89E3635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74C862-FB86-4B27-922B-5060A65A7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55E20E-8479-402E-AD15-4658BB0C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7C66DF-24D8-4DA1-B61A-9741A97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DCC5BC-D2A1-4E41-B041-3852E680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59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4F9273D-FE79-4D0C-969D-847865608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FEE417-03D9-43C6-9AC9-9A97CB3A1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68538F-23F1-48A4-BD3C-7354BA39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E59A1F-BC5B-4BA7-9E7F-D4D7AA86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8A1B06-A2D4-4D1D-A6D9-D61B2C93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22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5EF26-7C3E-4053-B1F2-4CB470775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97AD47-6873-4CC8-88C8-04176AC1E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268574-D8D0-4710-980D-C00BA377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EB144B-AB0E-4A96-9F6A-973598EB7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B1ACC3-C142-4462-8AB6-776520FE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9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5CE8B9-C4FC-4E2A-B64F-C8608D16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E642CA-8280-40E6-996E-01E86EBA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DF8F71-FED1-4267-911F-4BE1F967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024CB3-1C10-49C5-A44B-9671E013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17F9A2-98BC-4E07-AFA1-A18221EE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32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BDA615-FDA3-4EA3-9790-E551C1C3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284CBD-B31D-4F85-BDB8-066312F7D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E8964D-ABDE-4505-A9CF-707C2EDF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AAAB3E-CA43-4811-A1B0-D0F5515D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E1B04D-B19D-4D30-9053-578C6D1E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BDB85C-6E25-4C0C-AC9E-5D6630E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4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0DCC05-B574-49A0-BEC0-3A9302E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B3DEA9-06F2-4984-B432-04DBF7B0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56FEE4-0738-47C9-9214-DB98A9D4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829322D-F55D-46D0-9E78-5CA47FBA9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DD67E42-D6EE-4032-BF30-E5D0B955A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7716299-20FB-4ACA-86C6-8F330944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6D81C1E-8F5E-498E-B14A-C1114120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2162719-8530-48E2-87F1-4D1A258C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31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F06539-8EE4-460F-9F7E-9CCCC9AD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E830D5-1CC7-40B4-B07E-BE7645C5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5B06F01-6ABF-4A77-8966-A5C5548C8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6BF107E-5D25-48C9-9BF5-866EFD1AA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29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0D82C7B-94C2-4463-9AC1-414DAAA8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C6F4D0E-174F-40AA-B8C9-5AEA5237F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6BEE14E-E454-433D-8798-15D19E0F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06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55D274-7F6C-4D2D-8D1C-E3BC4EFF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975173-010A-4C6E-B3F7-EEDAD16EC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C3DC488-D036-4CEA-97EE-6D6A4F309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CA3032-5DAD-4724-A765-60E780E6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9AEBB2-8EAA-4F8C-98B0-6693EE50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9F944F-FD58-408D-AA27-DEB9374D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667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78E453-1443-4915-8D39-0C9840151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2CA47F-47AA-4FC1-A26B-69C1465AB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2E3848-CCCA-4754-8666-E4E6CE1E1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F97014-201F-40E8-9A1E-8AF4E3B7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AE3CC-A317-4616-BEAE-5758BC00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A88153-CD3D-4166-B7E9-277E4A18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14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DFCCB66-F084-49E1-BC8A-45EF3A02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AD7581-A9A9-4988-96EB-AA6A7D416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9620EC-F97C-4DCD-A9C2-7A22C1A81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EEB1-1759-49CF-8281-207530E5E269}" type="datetimeFigureOut">
              <a:rPr lang="fi-FI" smtClean="0"/>
              <a:t>4.6.2020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6A7740-1DA5-4CC0-B8D5-B625212B9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20A84A-A7E0-4BBF-8C7C-222526DB8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51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9416A6-8A92-4EF2-BBD1-135E9345C1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on IAB-MT unwanted emissions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5309A2E-2E63-4843-9F02-6AF9621D2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Nokia, Nokia Shanghai Bell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3EADD16A-DC4B-4FAF-847C-AC4A5DC071A0}"/>
              </a:ext>
            </a:extLst>
          </p:cNvPr>
          <p:cNvSpPr txBox="1">
            <a:spLocks/>
          </p:cNvSpPr>
          <p:nvPr/>
        </p:nvSpPr>
        <p:spPr>
          <a:xfrm>
            <a:off x="9717741" y="152892"/>
            <a:ext cx="3173507" cy="429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dirty="0"/>
              <a:t>R4-2008784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FB8AB882-66F8-4515-8262-015552F4EAA1}"/>
              </a:ext>
            </a:extLst>
          </p:cNvPr>
          <p:cNvSpPr txBox="1">
            <a:spLocks/>
          </p:cNvSpPr>
          <p:nvPr/>
        </p:nvSpPr>
        <p:spPr>
          <a:xfrm>
            <a:off x="528917" y="152891"/>
            <a:ext cx="5567083" cy="969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/>
              <a:t>3GPP TSG-RAN WG4 Meeting #95-e</a:t>
            </a:r>
          </a:p>
          <a:p>
            <a:pPr algn="l"/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fi-FI" dirty="0"/>
          </a:p>
          <a:p>
            <a:pPr algn="l"/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325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9F3D9F-E68F-4051-B219-FD98E918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Contributions</a:t>
            </a:r>
            <a:r>
              <a:rPr lang="fi-FI" dirty="0"/>
              <a:t> in RAN4#95-e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60EDB924-06C7-47F3-B6E5-3D39F31529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R4-2006800, Samsung</a:t>
            </a:r>
          </a:p>
          <a:p>
            <a:r>
              <a:rPr lang="fi-FI" dirty="0"/>
              <a:t>R4-2007130, </a:t>
            </a:r>
            <a:r>
              <a:rPr lang="fi-FI" dirty="0" err="1"/>
              <a:t>Qualcomm</a:t>
            </a:r>
            <a:r>
              <a:rPr lang="fi-FI" dirty="0"/>
              <a:t> </a:t>
            </a:r>
            <a:r>
              <a:rPr lang="fi-FI" dirty="0" err="1"/>
              <a:t>Incorporated</a:t>
            </a:r>
            <a:endParaRPr lang="fi-FI" dirty="0"/>
          </a:p>
          <a:p>
            <a:r>
              <a:rPr lang="fi-FI" dirty="0"/>
              <a:t>R4-2007576, Ericsson</a:t>
            </a:r>
          </a:p>
          <a:p>
            <a:r>
              <a:rPr lang="fi-FI" dirty="0"/>
              <a:t>R4-2007909, </a:t>
            </a:r>
            <a:r>
              <a:rPr lang="fi-FI" dirty="0" err="1"/>
              <a:t>Huawei</a:t>
            </a:r>
            <a:endParaRPr lang="fi-FI" dirty="0"/>
          </a:p>
          <a:p>
            <a:r>
              <a:rPr lang="fi-FI" dirty="0"/>
              <a:t>R4-2007403, ZTE </a:t>
            </a:r>
            <a:r>
              <a:rPr lang="fi-FI" dirty="0" err="1"/>
              <a:t>corporation</a:t>
            </a:r>
            <a:endParaRPr lang="fi-FI" dirty="0"/>
          </a:p>
          <a:p>
            <a:r>
              <a:rPr lang="fi-FI" dirty="0"/>
              <a:t>R4-2007120, Nokia, Nokia Shanghai Bell</a:t>
            </a:r>
          </a:p>
        </p:txBody>
      </p:sp>
    </p:spTree>
    <p:extLst>
      <p:ext uri="{BB962C8B-B14F-4D97-AF65-F5344CB8AC3E}">
        <p14:creationId xmlns:p14="http://schemas.microsoft.com/office/powerpoint/2010/main" val="117471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3198C-603C-4E1D-88F5-5AC37E203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FR1 IAB-MT </a:t>
            </a:r>
            <a:r>
              <a:rPr lang="fi-FI" dirty="0" err="1"/>
              <a:t>relative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6F0B87-2A03-4D07-9A49-AAECDF4AD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rgbClr val="00B050"/>
                </a:solidFill>
              </a:rPr>
              <a:t>IAB-MT ACLR minimum requirement in </a:t>
            </a:r>
            <a:r>
              <a:rPr lang="fi-FI" dirty="0" smtClean="0">
                <a:solidFill>
                  <a:srgbClr val="00B050"/>
                </a:solidFill>
              </a:rPr>
              <a:t>FR1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Wide area IAB-MT: </a:t>
            </a:r>
            <a:r>
              <a:rPr lang="fi-FI" dirty="0" smtClean="0">
                <a:solidFill>
                  <a:srgbClr val="00B050"/>
                </a:solidFill>
              </a:rPr>
              <a:t>45 dBc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FFS for Local area IAB-MT, </a:t>
            </a:r>
            <a:r>
              <a:rPr lang="en-US" altLang="zh-CN" dirty="0" smtClean="0">
                <a:solidFill>
                  <a:srgbClr val="00B050"/>
                </a:solidFill>
              </a:rPr>
              <a:t>make decision in Q3 2020</a:t>
            </a:r>
            <a:r>
              <a:rPr lang="fi-FI" dirty="0" smtClean="0">
                <a:solidFill>
                  <a:srgbClr val="00B050"/>
                </a:solidFill>
              </a:rPr>
              <a:t>:  </a:t>
            </a: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Option 1: 45dBc</a:t>
            </a: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Option 2: 30dBc</a:t>
            </a:r>
            <a:endParaRPr lang="fi-FI" dirty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endParaRPr lang="fi-FI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fi-FI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21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B94A5B-7CA5-4575-A067-6D0BAA43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OBUE and SEM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D737F5-3D11-4A03-A6B0-6EB30F037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0933"/>
            <a:ext cx="10668000" cy="487680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For FR2: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Wide area IAB-MT: Wide </a:t>
            </a:r>
            <a:r>
              <a:rPr lang="fi-FI" dirty="0">
                <a:solidFill>
                  <a:srgbClr val="00B050"/>
                </a:solidFill>
              </a:rPr>
              <a:t>Area IAB-MT shall meet </a:t>
            </a:r>
            <a:r>
              <a:rPr lang="fi-FI" dirty="0" smtClean="0">
                <a:solidFill>
                  <a:srgbClr val="00B050"/>
                </a:solidFill>
              </a:rPr>
              <a:t>[wide area] </a:t>
            </a:r>
            <a:r>
              <a:rPr lang="fi-FI" dirty="0">
                <a:solidFill>
                  <a:srgbClr val="00B050"/>
                </a:solidFill>
              </a:rPr>
              <a:t>BS OBUE </a:t>
            </a:r>
            <a:r>
              <a:rPr lang="fi-FI" dirty="0" smtClean="0">
                <a:solidFill>
                  <a:srgbClr val="00B050"/>
                </a:solidFill>
              </a:rPr>
              <a:t>requirements </a:t>
            </a:r>
            <a:endParaRPr lang="fi-FI" strike="sngStrike" dirty="0">
              <a:solidFill>
                <a:srgbClr val="00B050"/>
              </a:solidFill>
            </a:endParaRP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We can further discuss  how to capture the requirements into TS/TR. </a:t>
            </a:r>
            <a:endParaRPr lang="fi-FI" dirty="0"/>
          </a:p>
          <a:p>
            <a:pPr lvl="1"/>
            <a:r>
              <a:rPr lang="fi-FI" dirty="0">
                <a:solidFill>
                  <a:srgbClr val="00B050"/>
                </a:solidFill>
              </a:rPr>
              <a:t>FFS for local area </a:t>
            </a:r>
            <a:r>
              <a:rPr lang="fi-FI" dirty="0" smtClean="0">
                <a:solidFill>
                  <a:srgbClr val="00B050"/>
                </a:solidFill>
              </a:rPr>
              <a:t>IAB-MT, make decision in Q3 2020</a:t>
            </a: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Option 1: Using Local area BS OBUE requirements </a:t>
            </a:r>
          </a:p>
          <a:p>
            <a:pPr lvl="2"/>
            <a:r>
              <a:rPr lang="fi-FI" dirty="0" smtClean="0">
                <a:solidFill>
                  <a:srgbClr val="00B050"/>
                </a:solidFill>
              </a:rPr>
              <a:t>Option 2</a:t>
            </a:r>
            <a:r>
              <a:rPr lang="en-US" dirty="0" smtClean="0">
                <a:solidFill>
                  <a:srgbClr val="00B050"/>
                </a:solidFill>
              </a:rPr>
              <a:t>: Using UE specification requirements </a:t>
            </a:r>
            <a:endParaRPr lang="fi-FI" dirty="0"/>
          </a:p>
          <a:p>
            <a:r>
              <a:rPr lang="fi-FI" dirty="0"/>
              <a:t>For FR1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Wide </a:t>
            </a:r>
            <a:r>
              <a:rPr lang="fi-FI" dirty="0">
                <a:solidFill>
                  <a:srgbClr val="00B050"/>
                </a:solidFill>
              </a:rPr>
              <a:t>Area IAB-MT shall meet </a:t>
            </a:r>
            <a:r>
              <a:rPr lang="fi-FI" dirty="0" smtClean="0">
                <a:solidFill>
                  <a:srgbClr val="00B050"/>
                </a:solidFill>
              </a:rPr>
              <a:t>[wide area] </a:t>
            </a:r>
            <a:r>
              <a:rPr lang="fi-FI" dirty="0">
                <a:solidFill>
                  <a:srgbClr val="00B050"/>
                </a:solidFill>
              </a:rPr>
              <a:t>BS OBUE </a:t>
            </a:r>
            <a:r>
              <a:rPr lang="fi-FI" dirty="0" smtClean="0">
                <a:solidFill>
                  <a:srgbClr val="00B050"/>
                </a:solidFill>
              </a:rPr>
              <a:t>requirements</a:t>
            </a:r>
          </a:p>
          <a:p>
            <a:pPr lvl="2"/>
            <a:r>
              <a:rPr lang="fi-FI" altLang="zh-CN" dirty="0">
                <a:solidFill>
                  <a:srgbClr val="00B050"/>
                </a:solidFill>
              </a:rPr>
              <a:t>We can further discuss  how to capture the requirements into TS/TR. </a:t>
            </a:r>
            <a:endParaRPr lang="fi-FI" altLang="zh-CN" dirty="0"/>
          </a:p>
          <a:p>
            <a:pPr lvl="1"/>
            <a:r>
              <a:rPr lang="fi-FI" sz="2500" dirty="0">
                <a:solidFill>
                  <a:srgbClr val="00B050"/>
                </a:solidFill>
              </a:rPr>
              <a:t>FFS </a:t>
            </a:r>
            <a:r>
              <a:rPr lang="fi-FI" sz="2500" dirty="0">
                <a:solidFill>
                  <a:srgbClr val="00B050"/>
                </a:solidFill>
              </a:rPr>
              <a:t>for local area </a:t>
            </a:r>
            <a:r>
              <a:rPr lang="fi-FI" sz="2500" dirty="0">
                <a:solidFill>
                  <a:srgbClr val="00B050"/>
                </a:solidFill>
              </a:rPr>
              <a:t>IAB-MT</a:t>
            </a:r>
          </a:p>
          <a:p>
            <a:pPr lvl="2"/>
            <a:r>
              <a:rPr lang="fi-FI" altLang="zh-CN" dirty="0">
                <a:solidFill>
                  <a:srgbClr val="00B050"/>
                </a:solidFill>
              </a:rPr>
              <a:t>Option 1: Using Local area BS OBUE requirements </a:t>
            </a:r>
          </a:p>
          <a:p>
            <a:pPr lvl="2"/>
            <a:r>
              <a:rPr lang="fi-FI" altLang="zh-CN" dirty="0">
                <a:solidFill>
                  <a:srgbClr val="00B050"/>
                </a:solidFill>
              </a:rPr>
              <a:t>Option 2</a:t>
            </a:r>
            <a:r>
              <a:rPr lang="en-US" altLang="zh-CN" dirty="0">
                <a:solidFill>
                  <a:srgbClr val="00B050"/>
                </a:solidFill>
              </a:rPr>
              <a:t>: Using UE specification requirements </a:t>
            </a:r>
            <a:endParaRPr lang="fi-FI" dirty="0"/>
          </a:p>
          <a:p>
            <a:r>
              <a:rPr lang="fi-FI" dirty="0" smtClean="0"/>
              <a:t>FR1 </a:t>
            </a:r>
            <a:r>
              <a:rPr lang="fi-FI" dirty="0"/>
              <a:t>and FR2 the boundary between in-band and spurious </a:t>
            </a:r>
            <a:r>
              <a:rPr lang="fi-FI" dirty="0" smtClean="0"/>
              <a:t>region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Wide-area IAB-MT: follow BS requirements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Local-area IAB-MT: FFS</a:t>
            </a:r>
            <a:endParaRPr lang="fi-FI" dirty="0">
              <a:solidFill>
                <a:srgbClr val="00B050"/>
              </a:solidFill>
            </a:endParaRP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209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889D98-814B-4B9D-8A70-F2E468A0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absolute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957E2B-F969-4211-8AF3-A1BB97C50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Absolute ACLR to be discussed further in future meetings.</a:t>
            </a:r>
          </a:p>
        </p:txBody>
      </p:sp>
    </p:spTree>
    <p:extLst>
      <p:ext uri="{BB962C8B-B14F-4D97-AF65-F5344CB8AC3E}">
        <p14:creationId xmlns:p14="http://schemas.microsoft.com/office/powerpoint/2010/main" val="263321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BA9008-C424-46F0-AF58-90E92AD60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Way forward on </a:t>
            </a:r>
            <a:r>
              <a:rPr lang="fi-FI" dirty="0" smtClean="0"/>
              <a:t>Tx spurious </a:t>
            </a:r>
            <a:r>
              <a:rPr lang="fi-FI" dirty="0"/>
              <a:t>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68EDEB-3C09-4AD4-8238-43AC85963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rgbClr val="00B050"/>
                </a:solidFill>
              </a:rPr>
              <a:t>FR1/FR2 Tx spurious emissions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Wide-area IAB-MT: T</a:t>
            </a:r>
            <a:r>
              <a:rPr lang="fi-FI" altLang="zh-CN" dirty="0" smtClean="0">
                <a:solidFill>
                  <a:srgbClr val="00B050"/>
                </a:solidFill>
              </a:rPr>
              <a:t>he </a:t>
            </a:r>
            <a:r>
              <a:rPr lang="fi-FI" altLang="zh-CN" dirty="0">
                <a:solidFill>
                  <a:srgbClr val="00B050"/>
                </a:solidFill>
              </a:rPr>
              <a:t>same spurious emissions requirements as base </a:t>
            </a:r>
            <a:r>
              <a:rPr lang="fi-FI" altLang="zh-CN" dirty="0" smtClean="0">
                <a:solidFill>
                  <a:srgbClr val="00B050"/>
                </a:solidFill>
              </a:rPr>
              <a:t>stations (category A and category B)</a:t>
            </a:r>
          </a:p>
          <a:p>
            <a:pPr lvl="1"/>
            <a:r>
              <a:rPr lang="fi-FI" dirty="0" smtClean="0">
                <a:solidFill>
                  <a:srgbClr val="00B050"/>
                </a:solidFill>
              </a:rPr>
              <a:t>Local-area IAB-MT:FFS</a:t>
            </a:r>
            <a:endParaRPr lang="fi-FI" dirty="0">
              <a:solidFill>
                <a:srgbClr val="00B050"/>
              </a:solidFill>
            </a:endParaRPr>
          </a:p>
          <a:p>
            <a:pPr marL="457200" lvl="1" indent="0">
              <a:buNone/>
            </a:pPr>
            <a:endParaRPr lang="en-US" sz="12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278</Words>
  <Application>Microsoft Office PowerPoint</Application>
  <PresentationFormat>自定义</PresentationFormat>
  <Paragraphs>45</Paragraphs>
  <Slides>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Theme</vt:lpstr>
      <vt:lpstr>WF on IAB-MT unwanted emissions</vt:lpstr>
      <vt:lpstr>Contributions in RAN4#95-e</vt:lpstr>
      <vt:lpstr>Way forward on FR1 IAB-MT relative ACLR</vt:lpstr>
      <vt:lpstr>Way forward on OBUE and SEM</vt:lpstr>
      <vt:lpstr>Way forward on absolute ACLR</vt:lpstr>
      <vt:lpstr>Way forward on Tx spurious emissions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TS referencing rules</dc:title>
  <dc:creator>Nokia-user</dc:creator>
  <cp:lastModifiedBy>Samsung</cp:lastModifiedBy>
  <cp:revision>36</cp:revision>
  <dcterms:created xsi:type="dcterms:W3CDTF">2020-02-28T12:26:05Z</dcterms:created>
  <dcterms:modified xsi:type="dcterms:W3CDTF">2020-06-04T13:58:34Z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D:\Work\3GPP\RAN4\2020\RAN4#95e\Email discussion\309\2nd round\Draft R4-2008784 WF on unwanted emissions.pptx</vt:lpwstr>
  </property>
</Properties>
</file>