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7" r:id="rId5"/>
    <p:sldId id="290" r:id="rId6"/>
    <p:sldId id="264" r:id="rId7"/>
    <p:sldId id="304" r:id="rId8"/>
    <p:sldId id="275" r:id="rId9"/>
    <p:sldId id="305" r:id="rId10"/>
    <p:sldId id="281" r:id="rId11"/>
    <p:sldId id="308" r:id="rId12"/>
    <p:sldId id="294" r:id="rId13"/>
    <p:sldId id="298" r:id="rId14"/>
    <p:sldId id="309" r:id="rId15"/>
    <p:sldId id="299" r:id="rId16"/>
    <p:sldId id="307" r:id="rId17"/>
    <p:sldId id="310" r:id="rId18"/>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00"/>
    <a:srgbClr val="33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16DA210-FB5B-4158-B5E0-FEB733F419BA}" styleName="浅色样式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1" d="100"/>
          <a:sy n="81" d="100"/>
        </p:scale>
        <p:origin x="1498" y="6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a:t>单击此处编辑母版标题样式</a:t>
            </a:r>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2020-06-03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2020-06-03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2020-06-03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2020-06-03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a:t>单击此处编辑母版标题样式</a:t>
            </a:r>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2020-06-03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2020-06-03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530820CF-B880-4189-942D-D702A7CBA730}" type="datetimeFigureOut">
              <a:rPr lang="zh-CN" altLang="en-US" smtClean="0"/>
              <a:pPr/>
              <a:t>2020-06-03</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530820CF-B880-4189-942D-D702A7CBA730}" type="datetimeFigureOut">
              <a:rPr lang="zh-CN" altLang="en-US" smtClean="0"/>
              <a:pPr/>
              <a:t>2020-06-03</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pPr/>
              <a:t>2020-06-03</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2020-06-03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2020-06-03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820CF-B880-4189-942D-D702A7CBA730}" type="datetimeFigureOut">
              <a:rPr lang="zh-CN" altLang="en-US" smtClean="0"/>
              <a:pPr/>
              <a:t>2020-06-03</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23528" y="199033"/>
            <a:ext cx="8640960" cy="923330"/>
          </a:xfrm>
          <a:prstGeom prst="rect">
            <a:avLst/>
          </a:prstGeom>
        </p:spPr>
        <p:txBody>
          <a:bodyPr wrap="square">
            <a:spAutoFit/>
          </a:bodyPr>
          <a:lstStyle/>
          <a:p>
            <a:pPr hangingPunct="0"/>
            <a:r>
              <a:rPr lang="en-GB" altLang="zh-CN" b="1" dirty="0"/>
              <a:t>3GPP TSG-RAN WG4 Meeting  #95-e	                                                      R4-200</a:t>
            </a:r>
            <a:r>
              <a:rPr lang="en-US" altLang="zh-CN" b="1" dirty="0"/>
              <a:t>8627</a:t>
            </a:r>
          </a:p>
          <a:p>
            <a:r>
              <a:rPr lang="x-none" altLang="zh-CN" b="1" dirty="0"/>
              <a:t>Electronic Meeting, </a:t>
            </a:r>
            <a:r>
              <a:rPr lang="en-US" altLang="zh-CN" b="1" dirty="0"/>
              <a:t>25 May – 5 June</a:t>
            </a:r>
            <a:r>
              <a:rPr lang="x-none" altLang="zh-CN" b="1" dirty="0"/>
              <a:t>, 2020</a:t>
            </a:r>
            <a:endParaRPr lang="zh-CN" altLang="zh-CN" dirty="0"/>
          </a:p>
          <a:p>
            <a:pPr hangingPunct="0"/>
            <a:r>
              <a:rPr lang="en-GB" altLang="zh-CN" b="1" dirty="0"/>
              <a:t>Agenda Item: 6.17.1</a:t>
            </a:r>
            <a:endParaRPr lang="en-US" altLang="zh-CN" b="1" dirty="0"/>
          </a:p>
        </p:txBody>
      </p:sp>
      <p:sp>
        <p:nvSpPr>
          <p:cNvPr id="5" name="Title 1"/>
          <p:cNvSpPr txBox="1">
            <a:spLocks/>
          </p:cNvSpPr>
          <p:nvPr/>
        </p:nvSpPr>
        <p:spPr>
          <a:xfrm>
            <a:off x="755576" y="1640986"/>
            <a:ext cx="7056784" cy="2739945"/>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800" b="0" i="0" u="none" strike="noStrike" kern="1200" cap="none" spc="0" normalizeH="0" baseline="0" noProof="0" dirty="0">
                <a:ln>
                  <a:noFill/>
                </a:ln>
                <a:solidFill>
                  <a:schemeClr val="tx1"/>
                </a:solidFill>
                <a:effectLst/>
                <a:uLnTx/>
                <a:uFillTx/>
                <a:latin typeface="+mj-lt"/>
                <a:ea typeface="+mj-ea"/>
                <a:cs typeface="+mj-cs"/>
              </a:rPr>
              <a:t>WF </a:t>
            </a:r>
            <a:r>
              <a:rPr kumimoji="0" lang="en-US" altLang="zh-CN" sz="4800" b="0" i="0" u="none" strike="noStrike" kern="1200" cap="none" spc="0" normalizeH="0" baseline="0" noProof="0" dirty="0">
                <a:ln>
                  <a:noFill/>
                </a:ln>
                <a:solidFill>
                  <a:schemeClr val="tx1"/>
                </a:solidFill>
                <a:effectLst/>
                <a:uLnTx/>
                <a:uFillTx/>
                <a:latin typeface="+mj-lt"/>
                <a:ea typeface="+mj-ea"/>
                <a:cs typeface="+mj-cs"/>
              </a:rPr>
              <a:t>on RRM </a:t>
            </a:r>
            <a:r>
              <a:rPr lang="en-US" altLang="zh-CN" sz="4800" noProof="0" dirty="0">
                <a:latin typeface="+mj-lt"/>
                <a:ea typeface="+mj-ea"/>
                <a:cs typeface="+mj-cs"/>
              </a:rPr>
              <a:t>for NR HST</a:t>
            </a:r>
            <a:endParaRPr kumimoji="0" lang="en-US" sz="4800" b="0" i="0" u="none" strike="noStrike" kern="1200" cap="none" spc="0" normalizeH="0" baseline="0" noProof="0" dirty="0">
              <a:ln>
                <a:noFill/>
              </a:ln>
              <a:effectLst/>
              <a:uLnTx/>
              <a:uFillTx/>
              <a:latin typeface="+mj-lt"/>
              <a:ea typeface="+mj-ea"/>
              <a:cs typeface="+mj-cs"/>
            </a:endParaRPr>
          </a:p>
        </p:txBody>
      </p:sp>
      <p:sp>
        <p:nvSpPr>
          <p:cNvPr id="6" name="Subtitle 2"/>
          <p:cNvSpPr txBox="1">
            <a:spLocks/>
          </p:cNvSpPr>
          <p:nvPr/>
        </p:nvSpPr>
        <p:spPr>
          <a:xfrm>
            <a:off x="3635896" y="4437112"/>
            <a:ext cx="3126567" cy="958755"/>
          </a:xfrm>
          <a:prstGeom prst="rect">
            <a:avLst/>
          </a:prstGeom>
        </p:spPr>
        <p:txBody>
          <a:bodyPr vert="horz" lIns="91440" tIns="45720" rIns="91440" bIns="45720" rtlCol="0">
            <a:normAutofit/>
          </a:bodyPr>
          <a:lstStyle/>
          <a:p>
            <a:pPr marL="342900" lvl="0" indent="-342900">
              <a:spcBef>
                <a:spcPct val="20000"/>
              </a:spcBef>
              <a:defRPr/>
            </a:pPr>
            <a:r>
              <a:rPr kumimoji="0" lang="en-US" sz="2800" b="0" i="0" u="none" strike="noStrike" kern="1200" cap="none" spc="0" normalizeH="0" baseline="0" noProof="0" dirty="0">
                <a:ln>
                  <a:noFill/>
                </a:ln>
                <a:solidFill>
                  <a:schemeClr val="tx1"/>
                </a:solidFill>
                <a:effectLst/>
                <a:uLnTx/>
                <a:uFillTx/>
                <a:latin typeface="+mn-lt"/>
                <a:ea typeface="+mn-ea"/>
                <a:cs typeface="+mn-cs"/>
              </a:rPr>
              <a:t>CMCC</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39552" y="-8618"/>
            <a:ext cx="8229600" cy="1143000"/>
          </a:xfrm>
        </p:spPr>
        <p:txBody>
          <a:bodyPr/>
          <a:lstStyle/>
          <a:p>
            <a:r>
              <a:rPr lang="en-US" altLang="zh-CN" dirty="0"/>
              <a:t>Inter-RAT measurement </a:t>
            </a:r>
            <a:endParaRPr lang="zh-CN" altLang="en-US" dirty="0"/>
          </a:p>
        </p:txBody>
      </p:sp>
      <p:sp>
        <p:nvSpPr>
          <p:cNvPr id="3" name="内容占位符 2"/>
          <p:cNvSpPr>
            <a:spLocks noGrp="1"/>
          </p:cNvSpPr>
          <p:nvPr>
            <p:ph idx="1"/>
          </p:nvPr>
        </p:nvSpPr>
        <p:spPr>
          <a:xfrm>
            <a:off x="683568" y="1268760"/>
            <a:ext cx="8229600" cy="4896544"/>
          </a:xfrm>
        </p:spPr>
        <p:txBody>
          <a:bodyPr>
            <a:noAutofit/>
          </a:bodyPr>
          <a:lstStyle/>
          <a:p>
            <a:r>
              <a:rPr lang="en-US" altLang="zh-CN" sz="2400" dirty="0"/>
              <a:t>EUTRA-NR Inter-RAT measurement </a:t>
            </a:r>
          </a:p>
          <a:p>
            <a:pPr lvl="1"/>
            <a:r>
              <a:rPr lang="en-GB" altLang="zh-CN" sz="2400" dirty="0"/>
              <a:t>Cell re-selection requirements on EUTRA-NR inter-RAT in idle mode</a:t>
            </a:r>
          </a:p>
          <a:p>
            <a:pPr lvl="1"/>
            <a:endParaRPr lang="en-GB" altLang="zh-CN" sz="2400" dirty="0"/>
          </a:p>
          <a:p>
            <a:pPr lvl="1"/>
            <a:endParaRPr lang="en-GB" altLang="zh-CN" sz="2400" dirty="0"/>
          </a:p>
          <a:p>
            <a:pPr lvl="1"/>
            <a:endParaRPr lang="en-GB" altLang="zh-CN" sz="2400" dirty="0"/>
          </a:p>
          <a:p>
            <a:pPr marL="457200" lvl="1" indent="0">
              <a:buNone/>
            </a:pPr>
            <a:endParaRPr lang="zh-CN" altLang="zh-CN" sz="2400" dirty="0"/>
          </a:p>
          <a:p>
            <a:pPr lvl="1"/>
            <a:endParaRPr lang="en-GB" altLang="zh-CN" sz="2400" dirty="0"/>
          </a:p>
        </p:txBody>
      </p:sp>
      <p:graphicFrame>
        <p:nvGraphicFramePr>
          <p:cNvPr id="7" name="表格 6">
            <a:extLst>
              <a:ext uri="{FF2B5EF4-FFF2-40B4-BE49-F238E27FC236}">
                <a16:creationId xmlns:a16="http://schemas.microsoft.com/office/drawing/2014/main" id="{054C5D4B-D99C-4ECF-96D7-01A36D18497D}"/>
              </a:ext>
            </a:extLst>
          </p:cNvPr>
          <p:cNvGraphicFramePr>
            <a:graphicFrameLocks noGrp="1"/>
          </p:cNvGraphicFramePr>
          <p:nvPr>
            <p:extLst>
              <p:ext uri="{D42A27DB-BD31-4B8C-83A1-F6EECF244321}">
                <p14:modId xmlns:p14="http://schemas.microsoft.com/office/powerpoint/2010/main" val="449822558"/>
              </p:ext>
            </p:extLst>
          </p:nvPr>
        </p:nvGraphicFramePr>
        <p:xfrm>
          <a:off x="1140312" y="3212976"/>
          <a:ext cx="7628840" cy="1706880"/>
        </p:xfrm>
        <a:graphic>
          <a:graphicData uri="http://schemas.openxmlformats.org/drawingml/2006/table">
            <a:tbl>
              <a:tblPr firstRow="1" firstCol="1" bandRow="1">
                <a:tableStyleId>{5940675A-B579-460E-94D1-54222C63F5DA}</a:tableStyleId>
              </a:tblPr>
              <a:tblGrid>
                <a:gridCol w="1290800">
                  <a:extLst>
                    <a:ext uri="{9D8B030D-6E8A-4147-A177-3AD203B41FA5}">
                      <a16:colId xmlns:a16="http://schemas.microsoft.com/office/drawing/2014/main" val="1006240486"/>
                    </a:ext>
                  </a:extLst>
                </a:gridCol>
                <a:gridCol w="2029271">
                  <a:extLst>
                    <a:ext uri="{9D8B030D-6E8A-4147-A177-3AD203B41FA5}">
                      <a16:colId xmlns:a16="http://schemas.microsoft.com/office/drawing/2014/main" val="193587974"/>
                    </a:ext>
                  </a:extLst>
                </a:gridCol>
                <a:gridCol w="2127841">
                  <a:extLst>
                    <a:ext uri="{9D8B030D-6E8A-4147-A177-3AD203B41FA5}">
                      <a16:colId xmlns:a16="http://schemas.microsoft.com/office/drawing/2014/main" val="2814926977"/>
                    </a:ext>
                  </a:extLst>
                </a:gridCol>
                <a:gridCol w="2180928">
                  <a:extLst>
                    <a:ext uri="{9D8B030D-6E8A-4147-A177-3AD203B41FA5}">
                      <a16:colId xmlns:a16="http://schemas.microsoft.com/office/drawing/2014/main" val="3057666467"/>
                    </a:ext>
                  </a:extLst>
                </a:gridCol>
              </a:tblGrid>
              <a:tr h="0">
                <a:tc>
                  <a:txBody>
                    <a:bodyPr/>
                    <a:lstStyle/>
                    <a:p>
                      <a:pPr algn="ctr">
                        <a:spcAft>
                          <a:spcPts val="900"/>
                        </a:spcAft>
                      </a:pPr>
                      <a:r>
                        <a:rPr lang="en-GB" sz="1600">
                          <a:solidFill>
                            <a:schemeClr val="tx1"/>
                          </a:solidFill>
                          <a:effectLst/>
                        </a:rPr>
                        <a:t>DRX cycle length [s]</a:t>
                      </a:r>
                      <a:endParaRPr lang="zh-CN" sz="1600">
                        <a:solidFill>
                          <a:schemeClr val="tx1"/>
                        </a:solidFill>
                        <a:effectLst/>
                        <a:latin typeface="Times New Roman" panose="02020603050405020304" pitchFamily="18" charset="0"/>
                        <a:ea typeface="宋体" panose="02010600030101010101" pitchFamily="2" charset="-122"/>
                      </a:endParaRPr>
                    </a:p>
                  </a:txBody>
                  <a:tcPr marL="68580" marR="68580" marT="0" marB="0"/>
                </a:tc>
                <a:tc>
                  <a:txBody>
                    <a:bodyPr/>
                    <a:lstStyle/>
                    <a:p>
                      <a:pPr algn="ctr">
                        <a:spcAft>
                          <a:spcPts val="900"/>
                        </a:spcAft>
                      </a:pPr>
                      <a:r>
                        <a:rPr lang="en-GB" sz="1600" dirty="0">
                          <a:solidFill>
                            <a:schemeClr val="tx1"/>
                          </a:solidFill>
                          <a:effectLst/>
                        </a:rPr>
                        <a:t>T</a:t>
                      </a:r>
                      <a:r>
                        <a:rPr lang="en-GB" sz="1600" baseline="-25000" dirty="0">
                          <a:solidFill>
                            <a:schemeClr val="tx1"/>
                          </a:solidFill>
                          <a:effectLst/>
                        </a:rPr>
                        <a:t>detect,NR</a:t>
                      </a:r>
                      <a:r>
                        <a:rPr lang="en-GB" sz="1600" dirty="0">
                          <a:solidFill>
                            <a:schemeClr val="tx1"/>
                          </a:solidFill>
                          <a:effectLst/>
                        </a:rPr>
                        <a:t>[s] (number of DRX cycles)</a:t>
                      </a:r>
                      <a:endParaRPr lang="zh-CN" sz="1600" dirty="0">
                        <a:solidFill>
                          <a:schemeClr val="tx1"/>
                        </a:solidFill>
                        <a:effectLst/>
                        <a:latin typeface="Times New Roman" panose="02020603050405020304" pitchFamily="18" charset="0"/>
                        <a:ea typeface="宋体" panose="02010600030101010101" pitchFamily="2" charset="-122"/>
                      </a:endParaRPr>
                    </a:p>
                  </a:txBody>
                  <a:tcPr marL="68580" marR="68580" marT="0" marB="0"/>
                </a:tc>
                <a:tc>
                  <a:txBody>
                    <a:bodyPr/>
                    <a:lstStyle/>
                    <a:p>
                      <a:pPr algn="ctr">
                        <a:spcAft>
                          <a:spcPts val="900"/>
                        </a:spcAft>
                      </a:pPr>
                      <a:r>
                        <a:rPr lang="en-GB" sz="1600" dirty="0">
                          <a:solidFill>
                            <a:schemeClr val="tx1"/>
                          </a:solidFill>
                          <a:effectLst/>
                        </a:rPr>
                        <a:t>T</a:t>
                      </a:r>
                      <a:r>
                        <a:rPr lang="en-GB" sz="1600" baseline="-25000" dirty="0">
                          <a:solidFill>
                            <a:schemeClr val="tx1"/>
                          </a:solidFill>
                          <a:effectLst/>
                        </a:rPr>
                        <a:t>measure,NR</a:t>
                      </a:r>
                      <a:r>
                        <a:rPr lang="en-GB" sz="1600" dirty="0">
                          <a:solidFill>
                            <a:schemeClr val="tx1"/>
                          </a:solidFill>
                          <a:effectLst/>
                        </a:rPr>
                        <a:t>[s] (number of DRX cycles)</a:t>
                      </a:r>
                      <a:endParaRPr lang="zh-CN" sz="1600" dirty="0">
                        <a:solidFill>
                          <a:schemeClr val="tx1"/>
                        </a:solidFill>
                        <a:effectLst/>
                        <a:latin typeface="Times New Roman" panose="02020603050405020304" pitchFamily="18" charset="0"/>
                        <a:ea typeface="宋体" panose="02010600030101010101" pitchFamily="2" charset="-122"/>
                      </a:endParaRPr>
                    </a:p>
                  </a:txBody>
                  <a:tcPr marL="68580" marR="68580" marT="0" marB="0"/>
                </a:tc>
                <a:tc>
                  <a:txBody>
                    <a:bodyPr/>
                    <a:lstStyle/>
                    <a:p>
                      <a:pPr algn="ctr">
                        <a:spcAft>
                          <a:spcPts val="900"/>
                        </a:spcAft>
                      </a:pPr>
                      <a:r>
                        <a:rPr lang="en-GB" sz="1600" dirty="0">
                          <a:solidFill>
                            <a:schemeClr val="tx1"/>
                          </a:solidFill>
                          <a:effectLst/>
                        </a:rPr>
                        <a:t>T</a:t>
                      </a:r>
                      <a:r>
                        <a:rPr lang="en-GB" sz="1600" baseline="-25000" dirty="0">
                          <a:solidFill>
                            <a:schemeClr val="tx1"/>
                          </a:solidFill>
                          <a:effectLst/>
                        </a:rPr>
                        <a:t>evaluate,NR</a:t>
                      </a:r>
                      <a:r>
                        <a:rPr lang="en-GB" sz="1600" dirty="0">
                          <a:solidFill>
                            <a:schemeClr val="tx1"/>
                          </a:solidFill>
                          <a:effectLst/>
                        </a:rPr>
                        <a:t>[s] (number of DRX cycles)</a:t>
                      </a:r>
                      <a:endParaRPr lang="zh-CN" sz="1600" dirty="0">
                        <a:solidFill>
                          <a:schemeClr val="tx1"/>
                        </a:solidFill>
                        <a:effectLst/>
                        <a:latin typeface="Times New Roman" panose="02020603050405020304" pitchFamily="18" charset="0"/>
                        <a:ea typeface="宋体" panose="02010600030101010101" pitchFamily="2" charset="-122"/>
                      </a:endParaRPr>
                    </a:p>
                  </a:txBody>
                  <a:tcPr marL="68580" marR="68580" marT="0" marB="0"/>
                </a:tc>
                <a:extLst>
                  <a:ext uri="{0D108BD9-81ED-4DB2-BD59-A6C34878D82A}">
                    <a16:rowId xmlns:a16="http://schemas.microsoft.com/office/drawing/2014/main" val="295390348"/>
                  </a:ext>
                </a:extLst>
              </a:tr>
              <a:tr h="0">
                <a:tc>
                  <a:txBody>
                    <a:bodyPr/>
                    <a:lstStyle/>
                    <a:p>
                      <a:pPr algn="ctr">
                        <a:spcAft>
                          <a:spcPts val="900"/>
                        </a:spcAft>
                      </a:pPr>
                      <a:r>
                        <a:rPr lang="en-GB" sz="1600">
                          <a:solidFill>
                            <a:schemeClr val="tx1"/>
                          </a:solidFill>
                          <a:effectLst/>
                        </a:rPr>
                        <a:t>0.32</a:t>
                      </a:r>
                      <a:endParaRPr lang="zh-CN" sz="1600">
                        <a:solidFill>
                          <a:schemeClr val="tx1"/>
                        </a:solidFill>
                        <a:effectLst/>
                        <a:latin typeface="Times New Roman" panose="02020603050405020304" pitchFamily="18" charset="0"/>
                        <a:ea typeface="宋体" panose="02010600030101010101" pitchFamily="2" charset="-122"/>
                      </a:endParaRPr>
                    </a:p>
                  </a:txBody>
                  <a:tcPr marL="68580" marR="68580" marT="0" marB="0"/>
                </a:tc>
                <a:tc>
                  <a:txBody>
                    <a:bodyPr/>
                    <a:lstStyle/>
                    <a:p>
                      <a:pPr algn="ctr">
                        <a:spcAft>
                          <a:spcPts val="900"/>
                        </a:spcAft>
                      </a:pPr>
                      <a:r>
                        <a:rPr lang="en-GB" sz="1600">
                          <a:solidFill>
                            <a:schemeClr val="tx1"/>
                          </a:solidFill>
                          <a:effectLst/>
                        </a:rPr>
                        <a:t>4.16 x M2 (13 x M2)</a:t>
                      </a:r>
                      <a:endParaRPr lang="zh-CN" sz="1600">
                        <a:solidFill>
                          <a:schemeClr val="tx1"/>
                        </a:solidFill>
                        <a:effectLst/>
                        <a:latin typeface="Times New Roman" panose="02020603050405020304" pitchFamily="18" charset="0"/>
                        <a:ea typeface="宋体" panose="02010600030101010101" pitchFamily="2" charset="-122"/>
                      </a:endParaRPr>
                    </a:p>
                  </a:txBody>
                  <a:tcPr marL="68580" marR="68580" marT="0" marB="0"/>
                </a:tc>
                <a:tc>
                  <a:txBody>
                    <a:bodyPr/>
                    <a:lstStyle/>
                    <a:p>
                      <a:pPr algn="ctr">
                        <a:spcAft>
                          <a:spcPts val="900"/>
                        </a:spcAft>
                      </a:pPr>
                      <a:r>
                        <a:rPr lang="en-GB" sz="1600">
                          <a:solidFill>
                            <a:schemeClr val="tx1"/>
                          </a:solidFill>
                          <a:effectLst/>
                        </a:rPr>
                        <a:t>0.64 x M3 (2 x M3)</a:t>
                      </a:r>
                      <a:endParaRPr lang="zh-CN" sz="1600">
                        <a:solidFill>
                          <a:schemeClr val="tx1"/>
                        </a:solidFill>
                        <a:effectLst/>
                        <a:latin typeface="Times New Roman" panose="02020603050405020304" pitchFamily="18" charset="0"/>
                        <a:ea typeface="宋体" panose="02010600030101010101" pitchFamily="2" charset="-122"/>
                      </a:endParaRPr>
                    </a:p>
                  </a:txBody>
                  <a:tcPr marL="68580" marR="68580" marT="0" marB="0"/>
                </a:tc>
                <a:tc>
                  <a:txBody>
                    <a:bodyPr/>
                    <a:lstStyle/>
                    <a:p>
                      <a:pPr algn="ctr">
                        <a:spcAft>
                          <a:spcPts val="900"/>
                        </a:spcAft>
                      </a:pPr>
                      <a:r>
                        <a:rPr lang="en-GB" sz="1600">
                          <a:solidFill>
                            <a:schemeClr val="tx1"/>
                          </a:solidFill>
                          <a:effectLst/>
                        </a:rPr>
                        <a:t>0.96 x M4 (3 x M4)</a:t>
                      </a:r>
                      <a:endParaRPr lang="zh-CN" sz="1600">
                        <a:solidFill>
                          <a:schemeClr val="tx1"/>
                        </a:solidFill>
                        <a:effectLst/>
                        <a:latin typeface="Times New Roman" panose="02020603050405020304" pitchFamily="18" charset="0"/>
                        <a:ea typeface="宋体" panose="02010600030101010101" pitchFamily="2" charset="-122"/>
                      </a:endParaRPr>
                    </a:p>
                  </a:txBody>
                  <a:tcPr marL="68580" marR="68580" marT="0" marB="0"/>
                </a:tc>
                <a:extLst>
                  <a:ext uri="{0D108BD9-81ED-4DB2-BD59-A6C34878D82A}">
                    <a16:rowId xmlns:a16="http://schemas.microsoft.com/office/drawing/2014/main" val="433740082"/>
                  </a:ext>
                </a:extLst>
              </a:tr>
              <a:tr h="0">
                <a:tc>
                  <a:txBody>
                    <a:bodyPr/>
                    <a:lstStyle/>
                    <a:p>
                      <a:pPr algn="ctr">
                        <a:spcAft>
                          <a:spcPts val="900"/>
                        </a:spcAft>
                      </a:pPr>
                      <a:r>
                        <a:rPr lang="en-GB" sz="1600">
                          <a:solidFill>
                            <a:schemeClr val="tx1"/>
                          </a:solidFill>
                          <a:effectLst/>
                        </a:rPr>
                        <a:t>0.64</a:t>
                      </a:r>
                      <a:endParaRPr lang="zh-CN" sz="1600">
                        <a:solidFill>
                          <a:schemeClr val="tx1"/>
                        </a:solidFill>
                        <a:effectLst/>
                        <a:latin typeface="Times New Roman" panose="02020603050405020304" pitchFamily="18" charset="0"/>
                        <a:ea typeface="宋体" panose="02010600030101010101" pitchFamily="2" charset="-122"/>
                      </a:endParaRPr>
                    </a:p>
                  </a:txBody>
                  <a:tcPr marL="68580" marR="68580" marT="0" marB="0"/>
                </a:tc>
                <a:tc>
                  <a:txBody>
                    <a:bodyPr/>
                    <a:lstStyle/>
                    <a:p>
                      <a:pPr algn="ctr">
                        <a:spcAft>
                          <a:spcPts val="900"/>
                        </a:spcAft>
                      </a:pPr>
                      <a:r>
                        <a:rPr lang="en-GB" sz="1600">
                          <a:solidFill>
                            <a:schemeClr val="tx1"/>
                          </a:solidFill>
                          <a:effectLst/>
                        </a:rPr>
                        <a:t>7.68 (12)</a:t>
                      </a:r>
                      <a:endParaRPr lang="zh-CN" sz="1600">
                        <a:solidFill>
                          <a:schemeClr val="tx1"/>
                        </a:solidFill>
                        <a:effectLst/>
                        <a:latin typeface="Times New Roman" panose="02020603050405020304" pitchFamily="18" charset="0"/>
                        <a:ea typeface="宋体" panose="02010600030101010101" pitchFamily="2" charset="-122"/>
                      </a:endParaRPr>
                    </a:p>
                  </a:txBody>
                  <a:tcPr marL="68580" marR="68580" marT="0" marB="0"/>
                </a:tc>
                <a:tc>
                  <a:txBody>
                    <a:bodyPr/>
                    <a:lstStyle/>
                    <a:p>
                      <a:pPr algn="ctr">
                        <a:spcAft>
                          <a:spcPts val="900"/>
                        </a:spcAft>
                      </a:pPr>
                      <a:r>
                        <a:rPr lang="en-GB" sz="1600">
                          <a:solidFill>
                            <a:schemeClr val="tx1"/>
                          </a:solidFill>
                          <a:effectLst/>
                        </a:rPr>
                        <a:t>1.28 (2)</a:t>
                      </a:r>
                      <a:endParaRPr lang="zh-CN" sz="1600">
                        <a:solidFill>
                          <a:schemeClr val="tx1"/>
                        </a:solidFill>
                        <a:effectLst/>
                        <a:latin typeface="Times New Roman" panose="02020603050405020304" pitchFamily="18" charset="0"/>
                        <a:ea typeface="宋体" panose="02010600030101010101" pitchFamily="2" charset="-122"/>
                      </a:endParaRPr>
                    </a:p>
                  </a:txBody>
                  <a:tcPr marL="68580" marR="68580" marT="0" marB="0"/>
                </a:tc>
                <a:tc>
                  <a:txBody>
                    <a:bodyPr/>
                    <a:lstStyle/>
                    <a:p>
                      <a:pPr algn="ctr">
                        <a:spcAft>
                          <a:spcPts val="900"/>
                        </a:spcAft>
                      </a:pPr>
                      <a:r>
                        <a:rPr lang="en-GB" sz="1600">
                          <a:solidFill>
                            <a:schemeClr val="tx1"/>
                          </a:solidFill>
                          <a:effectLst/>
                        </a:rPr>
                        <a:t>1.92 (3)</a:t>
                      </a:r>
                      <a:endParaRPr lang="zh-CN" sz="1600">
                        <a:solidFill>
                          <a:schemeClr val="tx1"/>
                        </a:solidFill>
                        <a:effectLst/>
                        <a:latin typeface="Times New Roman" panose="02020603050405020304" pitchFamily="18" charset="0"/>
                        <a:ea typeface="宋体" panose="02010600030101010101" pitchFamily="2" charset="-122"/>
                      </a:endParaRPr>
                    </a:p>
                  </a:txBody>
                  <a:tcPr marL="68580" marR="68580" marT="0" marB="0"/>
                </a:tc>
                <a:extLst>
                  <a:ext uri="{0D108BD9-81ED-4DB2-BD59-A6C34878D82A}">
                    <a16:rowId xmlns:a16="http://schemas.microsoft.com/office/drawing/2014/main" val="3723710376"/>
                  </a:ext>
                </a:extLst>
              </a:tr>
              <a:tr h="0">
                <a:tc>
                  <a:txBody>
                    <a:bodyPr/>
                    <a:lstStyle/>
                    <a:p>
                      <a:pPr algn="ctr">
                        <a:spcAft>
                          <a:spcPts val="900"/>
                        </a:spcAft>
                      </a:pPr>
                      <a:r>
                        <a:rPr lang="en-GB" sz="1600">
                          <a:solidFill>
                            <a:schemeClr val="tx1"/>
                          </a:solidFill>
                          <a:effectLst/>
                        </a:rPr>
                        <a:t>1.28</a:t>
                      </a:r>
                      <a:endParaRPr lang="zh-CN" sz="1600">
                        <a:solidFill>
                          <a:schemeClr val="tx1"/>
                        </a:solidFill>
                        <a:effectLst/>
                        <a:latin typeface="Times New Roman" panose="02020603050405020304" pitchFamily="18" charset="0"/>
                        <a:ea typeface="宋体" panose="02010600030101010101" pitchFamily="2" charset="-122"/>
                      </a:endParaRPr>
                    </a:p>
                  </a:txBody>
                  <a:tcPr marL="68580" marR="68580" marT="0" marB="0"/>
                </a:tc>
                <a:tc>
                  <a:txBody>
                    <a:bodyPr/>
                    <a:lstStyle/>
                    <a:p>
                      <a:pPr algn="ctr">
                        <a:spcAft>
                          <a:spcPts val="900"/>
                        </a:spcAft>
                      </a:pPr>
                      <a:r>
                        <a:rPr lang="en-GB" sz="1600">
                          <a:solidFill>
                            <a:schemeClr val="tx1"/>
                          </a:solidFill>
                          <a:effectLst/>
                        </a:rPr>
                        <a:t>12.8(10)</a:t>
                      </a:r>
                      <a:endParaRPr lang="zh-CN" sz="1600">
                        <a:solidFill>
                          <a:schemeClr val="tx1"/>
                        </a:solidFill>
                        <a:effectLst/>
                        <a:latin typeface="Times New Roman" panose="02020603050405020304" pitchFamily="18" charset="0"/>
                        <a:ea typeface="宋体" panose="02010600030101010101" pitchFamily="2" charset="-122"/>
                      </a:endParaRPr>
                    </a:p>
                  </a:txBody>
                  <a:tcPr marL="68580" marR="68580" marT="0" marB="0"/>
                </a:tc>
                <a:tc>
                  <a:txBody>
                    <a:bodyPr/>
                    <a:lstStyle/>
                    <a:p>
                      <a:pPr algn="ctr">
                        <a:spcAft>
                          <a:spcPts val="900"/>
                        </a:spcAft>
                      </a:pPr>
                      <a:r>
                        <a:rPr lang="en-GB" sz="1600">
                          <a:solidFill>
                            <a:schemeClr val="tx1"/>
                          </a:solidFill>
                          <a:effectLst/>
                        </a:rPr>
                        <a:t>1.28 (1)</a:t>
                      </a:r>
                      <a:endParaRPr lang="zh-CN" sz="1600">
                        <a:solidFill>
                          <a:schemeClr val="tx1"/>
                        </a:solidFill>
                        <a:effectLst/>
                        <a:latin typeface="Times New Roman" panose="02020603050405020304" pitchFamily="18" charset="0"/>
                        <a:ea typeface="宋体" panose="02010600030101010101" pitchFamily="2" charset="-122"/>
                      </a:endParaRPr>
                    </a:p>
                  </a:txBody>
                  <a:tcPr marL="68580" marR="68580" marT="0" marB="0"/>
                </a:tc>
                <a:tc>
                  <a:txBody>
                    <a:bodyPr/>
                    <a:lstStyle/>
                    <a:p>
                      <a:pPr algn="ctr">
                        <a:spcAft>
                          <a:spcPts val="900"/>
                        </a:spcAft>
                      </a:pPr>
                      <a:r>
                        <a:rPr lang="en-GB" sz="1600">
                          <a:solidFill>
                            <a:schemeClr val="tx1"/>
                          </a:solidFill>
                          <a:effectLst/>
                        </a:rPr>
                        <a:t>3.84 (3)</a:t>
                      </a:r>
                      <a:endParaRPr lang="zh-CN" sz="1600">
                        <a:solidFill>
                          <a:schemeClr val="tx1"/>
                        </a:solidFill>
                        <a:effectLst/>
                        <a:latin typeface="Times New Roman" panose="02020603050405020304" pitchFamily="18" charset="0"/>
                        <a:ea typeface="宋体" panose="02010600030101010101" pitchFamily="2" charset="-122"/>
                      </a:endParaRPr>
                    </a:p>
                  </a:txBody>
                  <a:tcPr marL="68580" marR="68580" marT="0" marB="0"/>
                </a:tc>
                <a:extLst>
                  <a:ext uri="{0D108BD9-81ED-4DB2-BD59-A6C34878D82A}">
                    <a16:rowId xmlns:a16="http://schemas.microsoft.com/office/drawing/2014/main" val="3708854685"/>
                  </a:ext>
                </a:extLst>
              </a:tr>
              <a:tr h="0">
                <a:tc>
                  <a:txBody>
                    <a:bodyPr/>
                    <a:lstStyle/>
                    <a:p>
                      <a:pPr algn="ctr">
                        <a:spcAft>
                          <a:spcPts val="900"/>
                        </a:spcAft>
                      </a:pPr>
                      <a:r>
                        <a:rPr lang="en-GB" sz="1600">
                          <a:solidFill>
                            <a:schemeClr val="tx1"/>
                          </a:solidFill>
                          <a:effectLst/>
                        </a:rPr>
                        <a:t>2.56 </a:t>
                      </a:r>
                      <a:endParaRPr lang="zh-CN" sz="1600">
                        <a:solidFill>
                          <a:schemeClr val="tx1"/>
                        </a:solidFill>
                        <a:effectLst/>
                        <a:latin typeface="Times New Roman" panose="02020603050405020304" pitchFamily="18" charset="0"/>
                        <a:ea typeface="宋体" panose="02010600030101010101" pitchFamily="2" charset="-122"/>
                      </a:endParaRPr>
                    </a:p>
                  </a:txBody>
                  <a:tcPr marL="68580" marR="68580" marT="0" marB="0"/>
                </a:tc>
                <a:tc>
                  <a:txBody>
                    <a:bodyPr/>
                    <a:lstStyle/>
                    <a:p>
                      <a:pPr algn="ctr">
                        <a:spcAft>
                          <a:spcPts val="900"/>
                        </a:spcAft>
                      </a:pPr>
                      <a:r>
                        <a:rPr lang="en-GB" sz="1600">
                          <a:solidFill>
                            <a:schemeClr val="tx1"/>
                          </a:solidFill>
                          <a:effectLst/>
                        </a:rPr>
                        <a:t>58.88 (23)</a:t>
                      </a:r>
                      <a:endParaRPr lang="zh-CN" sz="1600">
                        <a:solidFill>
                          <a:schemeClr val="tx1"/>
                        </a:solidFill>
                        <a:effectLst/>
                        <a:latin typeface="Times New Roman" panose="02020603050405020304" pitchFamily="18" charset="0"/>
                        <a:ea typeface="宋体" panose="02010600030101010101" pitchFamily="2" charset="-122"/>
                      </a:endParaRPr>
                    </a:p>
                  </a:txBody>
                  <a:tcPr marL="68580" marR="68580" marT="0" marB="0"/>
                </a:tc>
                <a:tc>
                  <a:txBody>
                    <a:bodyPr/>
                    <a:lstStyle/>
                    <a:p>
                      <a:pPr algn="ctr">
                        <a:spcAft>
                          <a:spcPts val="900"/>
                        </a:spcAft>
                      </a:pPr>
                      <a:r>
                        <a:rPr lang="en-GB" sz="1600">
                          <a:solidFill>
                            <a:schemeClr val="tx1"/>
                          </a:solidFill>
                          <a:effectLst/>
                        </a:rPr>
                        <a:t>2.56 (1)</a:t>
                      </a:r>
                      <a:endParaRPr lang="zh-CN" sz="1600">
                        <a:solidFill>
                          <a:schemeClr val="tx1"/>
                        </a:solidFill>
                        <a:effectLst/>
                        <a:latin typeface="Times New Roman" panose="02020603050405020304" pitchFamily="18" charset="0"/>
                        <a:ea typeface="宋体" panose="02010600030101010101" pitchFamily="2" charset="-122"/>
                      </a:endParaRPr>
                    </a:p>
                  </a:txBody>
                  <a:tcPr marL="68580" marR="68580" marT="0" marB="0"/>
                </a:tc>
                <a:tc>
                  <a:txBody>
                    <a:bodyPr/>
                    <a:lstStyle/>
                    <a:p>
                      <a:pPr algn="ctr">
                        <a:spcAft>
                          <a:spcPts val="900"/>
                        </a:spcAft>
                      </a:pPr>
                      <a:r>
                        <a:rPr lang="en-GB" sz="1600">
                          <a:solidFill>
                            <a:schemeClr val="tx1"/>
                          </a:solidFill>
                          <a:effectLst/>
                        </a:rPr>
                        <a:t>7.68 (3)</a:t>
                      </a:r>
                      <a:endParaRPr lang="zh-CN" sz="1600">
                        <a:solidFill>
                          <a:schemeClr val="tx1"/>
                        </a:solidFill>
                        <a:effectLst/>
                        <a:latin typeface="Times New Roman" panose="02020603050405020304" pitchFamily="18" charset="0"/>
                        <a:ea typeface="宋体" panose="02010600030101010101" pitchFamily="2" charset="-122"/>
                      </a:endParaRPr>
                    </a:p>
                  </a:txBody>
                  <a:tcPr marL="68580" marR="68580" marT="0" marB="0"/>
                </a:tc>
                <a:extLst>
                  <a:ext uri="{0D108BD9-81ED-4DB2-BD59-A6C34878D82A}">
                    <a16:rowId xmlns:a16="http://schemas.microsoft.com/office/drawing/2014/main" val="4105917504"/>
                  </a:ext>
                </a:extLst>
              </a:tr>
              <a:tr h="0">
                <a:tc gridSpan="4">
                  <a:txBody>
                    <a:bodyPr/>
                    <a:lstStyle/>
                    <a:p>
                      <a:pPr>
                        <a:spcAft>
                          <a:spcPts val="900"/>
                        </a:spcAft>
                      </a:pPr>
                      <a:r>
                        <a:rPr lang="en-GB" sz="1600" dirty="0">
                          <a:solidFill>
                            <a:schemeClr val="tx1"/>
                          </a:solidFill>
                          <a:effectLst/>
                        </a:rPr>
                        <a:t>Note 1: M2 = M3 = M4 = 1 when SMTC &lt; =40, and M2 = 1.5, M3 = M4 = 2 when SMTC &gt;40</a:t>
                      </a:r>
                      <a:endParaRPr lang="zh-CN" sz="1600" dirty="0">
                        <a:solidFill>
                          <a:schemeClr val="tx1"/>
                        </a:solidFill>
                        <a:effectLst/>
                        <a:latin typeface="Times New Roman" panose="02020603050405020304" pitchFamily="18" charset="0"/>
                        <a:ea typeface="宋体" panose="02010600030101010101" pitchFamily="2" charset="-122"/>
                      </a:endParaRPr>
                    </a:p>
                  </a:txBody>
                  <a:tcPr marL="68580" marR="68580" marT="0" marB="0"/>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extLst>
                  <a:ext uri="{0D108BD9-81ED-4DB2-BD59-A6C34878D82A}">
                    <a16:rowId xmlns:a16="http://schemas.microsoft.com/office/drawing/2014/main" val="1204127061"/>
                  </a:ext>
                </a:extLst>
              </a:tr>
            </a:tbl>
          </a:graphicData>
        </a:graphic>
      </p:graphicFrame>
    </p:spTree>
    <p:extLst>
      <p:ext uri="{BB962C8B-B14F-4D97-AF65-F5344CB8AC3E}">
        <p14:creationId xmlns:p14="http://schemas.microsoft.com/office/powerpoint/2010/main" val="36960751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39552" y="-8618"/>
            <a:ext cx="8229600" cy="1143000"/>
          </a:xfrm>
        </p:spPr>
        <p:txBody>
          <a:bodyPr/>
          <a:lstStyle/>
          <a:p>
            <a:r>
              <a:rPr lang="en-US" altLang="zh-CN" dirty="0"/>
              <a:t>Inter-RAT measurement </a:t>
            </a:r>
            <a:endParaRPr lang="zh-CN" altLang="en-US" dirty="0"/>
          </a:p>
        </p:txBody>
      </p:sp>
      <p:sp>
        <p:nvSpPr>
          <p:cNvPr id="3" name="内容占位符 2"/>
          <p:cNvSpPr>
            <a:spLocks noGrp="1"/>
          </p:cNvSpPr>
          <p:nvPr>
            <p:ph idx="1"/>
          </p:nvPr>
        </p:nvSpPr>
        <p:spPr>
          <a:xfrm>
            <a:off x="187424" y="1113089"/>
            <a:ext cx="8769152" cy="5040560"/>
          </a:xfrm>
        </p:spPr>
        <p:txBody>
          <a:bodyPr>
            <a:noAutofit/>
          </a:bodyPr>
          <a:lstStyle/>
          <a:p>
            <a:r>
              <a:rPr lang="en-US" altLang="zh-CN" sz="2000" dirty="0"/>
              <a:t>EUTRA-NR Inter-RAT measurement </a:t>
            </a:r>
          </a:p>
          <a:p>
            <a:pPr lvl="1"/>
            <a:r>
              <a:rPr lang="en-US" altLang="zh-CN" sz="2000" dirty="0"/>
              <a:t>N</a:t>
            </a:r>
            <a:r>
              <a:rPr lang="en-US" altLang="zh-CN" sz="2000" baseline="-25000" dirty="0"/>
              <a:t>NR_carrier </a:t>
            </a:r>
            <a:r>
              <a:rPr lang="en-US" altLang="zh-CN" sz="2000" dirty="0"/>
              <a:t>issue in the cell re-selection requirements on EUTRA-NR inter-RAT measurement taking the per inter-RAT carrier flag into account. </a:t>
            </a:r>
          </a:p>
          <a:p>
            <a:pPr lvl="2"/>
            <a:r>
              <a:rPr lang="en-US" altLang="zh-CN" sz="2000" dirty="0"/>
              <a:t>The requirement for non-HST carrier = the requirement for HST carrier</a:t>
            </a:r>
            <a:r>
              <a:rPr lang="en-GB" altLang="zh-CN" sz="2000" dirty="0"/>
              <a:t> = </a:t>
            </a:r>
            <a:r>
              <a:rPr lang="en-GB" altLang="zh-CN" sz="2000" dirty="0" err="1"/>
              <a:t>N</a:t>
            </a:r>
            <a:r>
              <a:rPr lang="en-GB" altLang="zh-CN" sz="2000" baseline="-25000" dirty="0" err="1"/>
              <a:t>NR_carrier_HST</a:t>
            </a:r>
            <a:r>
              <a:rPr lang="en-GB" altLang="zh-CN" sz="2000" dirty="0"/>
              <a:t> * </a:t>
            </a:r>
            <a:r>
              <a:rPr lang="en-GB" altLang="zh-CN" sz="2000" dirty="0" err="1"/>
              <a:t>T</a:t>
            </a:r>
            <a:r>
              <a:rPr lang="en-GB" altLang="zh-CN" sz="2000" baseline="-25000" dirty="0" err="1"/>
              <a:t>detect</a:t>
            </a:r>
            <a:r>
              <a:rPr lang="en-GB" altLang="zh-CN" sz="2000" baseline="-25000" dirty="0"/>
              <a:t>, NR_HST</a:t>
            </a:r>
            <a:r>
              <a:rPr lang="en-GB" altLang="zh-CN" sz="2000" dirty="0"/>
              <a:t> + </a:t>
            </a:r>
            <a:r>
              <a:rPr lang="en-GB" altLang="zh-CN" sz="2000" dirty="0" err="1"/>
              <a:t>N</a:t>
            </a:r>
            <a:r>
              <a:rPr lang="en-GB" altLang="zh-CN" sz="2000" baseline="-25000" dirty="0" err="1"/>
              <a:t>NR_carrier_nonHST</a:t>
            </a:r>
            <a:r>
              <a:rPr lang="en-GB" altLang="zh-CN" sz="2000" dirty="0"/>
              <a:t>  * </a:t>
            </a:r>
            <a:r>
              <a:rPr lang="en-GB" altLang="zh-CN" sz="2000" dirty="0" err="1"/>
              <a:t>T</a:t>
            </a:r>
            <a:r>
              <a:rPr lang="en-GB" altLang="zh-CN" sz="2000" baseline="-25000" dirty="0" err="1"/>
              <a:t>detect</a:t>
            </a:r>
            <a:r>
              <a:rPr lang="en-GB" altLang="zh-CN" sz="2000" baseline="-25000" dirty="0"/>
              <a:t>, </a:t>
            </a:r>
            <a:r>
              <a:rPr lang="en-GB" altLang="zh-CN" sz="2000" baseline="-25000" dirty="0" err="1"/>
              <a:t>NR_nonHST</a:t>
            </a:r>
            <a:r>
              <a:rPr lang="en-GB" altLang="zh-CN" sz="2000" baseline="-25000" dirty="0"/>
              <a:t>,</a:t>
            </a:r>
            <a:endParaRPr lang="en-GB" altLang="zh-CN" sz="2000" dirty="0"/>
          </a:p>
          <a:p>
            <a:pPr marL="914400" lvl="2" indent="0">
              <a:spcBef>
                <a:spcPts val="1300"/>
              </a:spcBef>
              <a:buNone/>
            </a:pPr>
            <a:r>
              <a:rPr lang="en-GB" altLang="zh-CN" sz="2000" dirty="0"/>
              <a:t>Where:</a:t>
            </a:r>
            <a:endParaRPr lang="zh-CN" altLang="zh-CN" sz="2000" dirty="0"/>
          </a:p>
          <a:p>
            <a:pPr lvl="3"/>
            <a:r>
              <a:rPr lang="en-GB" altLang="zh-CN" dirty="0" err="1"/>
              <a:t>N</a:t>
            </a:r>
            <a:r>
              <a:rPr lang="en-GB" altLang="zh-CN" baseline="-25000" dirty="0" err="1"/>
              <a:t>NR_carrier</a:t>
            </a:r>
            <a:r>
              <a:rPr lang="en-GB" altLang="zh-CN" dirty="0"/>
              <a:t> is the total number of configured NR carriers, </a:t>
            </a:r>
            <a:endParaRPr lang="zh-CN" altLang="zh-CN" dirty="0"/>
          </a:p>
          <a:p>
            <a:pPr lvl="3"/>
            <a:r>
              <a:rPr lang="en-GB" altLang="zh-CN" dirty="0" err="1"/>
              <a:t>N</a:t>
            </a:r>
            <a:r>
              <a:rPr lang="en-GB" altLang="zh-CN" baseline="-25000" dirty="0" err="1"/>
              <a:t>NR_carrier</a:t>
            </a:r>
            <a:r>
              <a:rPr lang="en-GB" altLang="zh-CN" dirty="0"/>
              <a:t> = </a:t>
            </a:r>
            <a:r>
              <a:rPr lang="en-GB" altLang="zh-CN" dirty="0" err="1"/>
              <a:t>N</a:t>
            </a:r>
            <a:r>
              <a:rPr lang="en-GB" altLang="zh-CN" baseline="-25000" dirty="0" err="1"/>
              <a:t>NR_carrier_HST</a:t>
            </a:r>
            <a:r>
              <a:rPr lang="en-GB" altLang="zh-CN" dirty="0"/>
              <a:t> + </a:t>
            </a:r>
            <a:r>
              <a:rPr lang="en-GB" altLang="zh-CN" dirty="0" err="1"/>
              <a:t>N</a:t>
            </a:r>
            <a:r>
              <a:rPr lang="en-GB" altLang="zh-CN" baseline="-25000" dirty="0" err="1"/>
              <a:t>NR_carrier_nonHST</a:t>
            </a:r>
            <a:r>
              <a:rPr lang="en-GB" altLang="zh-CN" dirty="0"/>
              <a:t>,</a:t>
            </a:r>
            <a:endParaRPr lang="zh-CN" altLang="zh-CN" dirty="0"/>
          </a:p>
          <a:p>
            <a:pPr lvl="3"/>
            <a:r>
              <a:rPr lang="en-GB" altLang="zh-CN" dirty="0" err="1"/>
              <a:t>N</a:t>
            </a:r>
            <a:r>
              <a:rPr lang="en-GB" altLang="zh-CN" baseline="-25000" dirty="0" err="1"/>
              <a:t>NR_carrier_HST</a:t>
            </a:r>
            <a:r>
              <a:rPr lang="en-GB" altLang="zh-CN" dirty="0"/>
              <a:t> is the total number of configured high speed carriers, </a:t>
            </a:r>
            <a:endParaRPr lang="zh-CN" altLang="zh-CN" dirty="0"/>
          </a:p>
          <a:p>
            <a:pPr lvl="3"/>
            <a:r>
              <a:rPr lang="en-GB" altLang="zh-CN" dirty="0" err="1"/>
              <a:t>N</a:t>
            </a:r>
            <a:r>
              <a:rPr lang="en-GB" altLang="zh-CN" baseline="-25000" dirty="0" err="1"/>
              <a:t>NR_carrier_nonHST</a:t>
            </a:r>
            <a:r>
              <a:rPr lang="en-GB" altLang="zh-CN" dirty="0"/>
              <a:t> is the total number of configured non-high-speed carriers. </a:t>
            </a:r>
            <a:endParaRPr lang="zh-CN" altLang="zh-CN" dirty="0"/>
          </a:p>
          <a:p>
            <a:pPr lvl="3"/>
            <a:r>
              <a:rPr lang="en-GB" altLang="zh-CN" dirty="0" err="1"/>
              <a:t>T</a:t>
            </a:r>
            <a:r>
              <a:rPr lang="en-GB" altLang="zh-CN" baseline="-25000" dirty="0" err="1"/>
              <a:t>detect</a:t>
            </a:r>
            <a:r>
              <a:rPr lang="en-GB" altLang="zh-CN" baseline="-25000" dirty="0"/>
              <a:t>, NR_HST</a:t>
            </a:r>
            <a:r>
              <a:rPr lang="en-GB" altLang="zh-CN" dirty="0"/>
              <a:t> is the requirements specified for high speed scenario. </a:t>
            </a:r>
            <a:endParaRPr lang="zh-CN" altLang="zh-CN" dirty="0"/>
          </a:p>
          <a:p>
            <a:pPr lvl="3"/>
            <a:r>
              <a:rPr lang="en-GB" altLang="zh-CN" dirty="0" err="1"/>
              <a:t>T</a:t>
            </a:r>
            <a:r>
              <a:rPr lang="en-GB" altLang="zh-CN" baseline="-25000" dirty="0" err="1"/>
              <a:t>detect</a:t>
            </a:r>
            <a:r>
              <a:rPr lang="en-GB" altLang="zh-CN" baseline="-25000" dirty="0"/>
              <a:t>, </a:t>
            </a:r>
            <a:r>
              <a:rPr lang="en-GB" altLang="zh-CN" baseline="-25000" dirty="0" err="1"/>
              <a:t>NR_nonHST</a:t>
            </a:r>
            <a:r>
              <a:rPr lang="en-GB" altLang="zh-CN" dirty="0"/>
              <a:t> is the requirements specified for normal scenario.</a:t>
            </a:r>
            <a:endParaRPr lang="zh-CN" altLang="zh-CN" dirty="0"/>
          </a:p>
          <a:p>
            <a:pPr lvl="1"/>
            <a:endParaRPr lang="en-GB" altLang="zh-CN" sz="2000" dirty="0"/>
          </a:p>
          <a:p>
            <a:pPr lvl="1"/>
            <a:endParaRPr lang="en-GB" altLang="zh-CN" sz="2000" dirty="0"/>
          </a:p>
          <a:p>
            <a:pPr lvl="1"/>
            <a:endParaRPr lang="en-GB" altLang="zh-CN" sz="2000" dirty="0"/>
          </a:p>
          <a:p>
            <a:pPr lvl="1"/>
            <a:endParaRPr lang="en-GB" altLang="zh-CN" sz="2000" dirty="0"/>
          </a:p>
          <a:p>
            <a:pPr marL="457200" lvl="1" indent="0">
              <a:buNone/>
            </a:pPr>
            <a:endParaRPr lang="zh-CN" altLang="zh-CN" sz="2000" dirty="0"/>
          </a:p>
          <a:p>
            <a:pPr lvl="1"/>
            <a:endParaRPr lang="en-GB" altLang="zh-CN" sz="2000" dirty="0"/>
          </a:p>
        </p:txBody>
      </p:sp>
    </p:spTree>
    <p:extLst>
      <p:ext uri="{BB962C8B-B14F-4D97-AF65-F5344CB8AC3E}">
        <p14:creationId xmlns:p14="http://schemas.microsoft.com/office/powerpoint/2010/main" val="22170832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39552" y="180785"/>
            <a:ext cx="8229600" cy="917338"/>
          </a:xfrm>
        </p:spPr>
        <p:txBody>
          <a:bodyPr>
            <a:normAutofit/>
          </a:bodyPr>
          <a:lstStyle/>
          <a:p>
            <a:r>
              <a:rPr lang="en-US" altLang="zh-CN" sz="3600" dirty="0"/>
              <a:t>Inter-RAT measurement </a:t>
            </a:r>
            <a:endParaRPr lang="zh-CN" altLang="en-US" sz="3600" dirty="0"/>
          </a:p>
        </p:txBody>
      </p:sp>
      <p:sp>
        <p:nvSpPr>
          <p:cNvPr id="3" name="内容占位符 2"/>
          <p:cNvSpPr>
            <a:spLocks noGrp="1"/>
          </p:cNvSpPr>
          <p:nvPr>
            <p:ph idx="1"/>
          </p:nvPr>
        </p:nvSpPr>
        <p:spPr>
          <a:xfrm>
            <a:off x="667884" y="1287526"/>
            <a:ext cx="8229600" cy="917338"/>
          </a:xfrm>
        </p:spPr>
        <p:txBody>
          <a:bodyPr>
            <a:noAutofit/>
          </a:bodyPr>
          <a:lstStyle/>
          <a:p>
            <a:r>
              <a:rPr lang="en-US" altLang="zh-CN" sz="1800" dirty="0"/>
              <a:t>EUTRA - NR Inter-RAT measurement</a:t>
            </a:r>
          </a:p>
          <a:p>
            <a:pPr lvl="1"/>
            <a:r>
              <a:rPr lang="en-US" altLang="zh-CN" sz="1800" dirty="0"/>
              <a:t>Cell identification without DRX and cell identification with DRX in connected mode </a:t>
            </a:r>
          </a:p>
        </p:txBody>
      </p:sp>
      <p:graphicFrame>
        <p:nvGraphicFramePr>
          <p:cNvPr id="6" name="表格 5">
            <a:extLst>
              <a:ext uri="{FF2B5EF4-FFF2-40B4-BE49-F238E27FC236}">
                <a16:creationId xmlns:a16="http://schemas.microsoft.com/office/drawing/2014/main" id="{61BD734E-77AA-46C0-A6EE-941F786384FD}"/>
              </a:ext>
            </a:extLst>
          </p:cNvPr>
          <p:cNvGraphicFramePr>
            <a:graphicFrameLocks noGrp="1"/>
          </p:cNvGraphicFramePr>
          <p:nvPr>
            <p:extLst>
              <p:ext uri="{D42A27DB-BD31-4B8C-83A1-F6EECF244321}">
                <p14:modId xmlns:p14="http://schemas.microsoft.com/office/powerpoint/2010/main" val="2344632494"/>
              </p:ext>
            </p:extLst>
          </p:nvPr>
        </p:nvGraphicFramePr>
        <p:xfrm>
          <a:off x="667884" y="2852936"/>
          <a:ext cx="7808232" cy="1826832"/>
        </p:xfrm>
        <a:graphic>
          <a:graphicData uri="http://schemas.openxmlformats.org/drawingml/2006/table">
            <a:tbl>
              <a:tblPr firstRow="1" firstCol="1" bandRow="1">
                <a:tableStyleId>{5940675A-B579-460E-94D1-54222C63F5DA}</a:tableStyleId>
              </a:tblPr>
              <a:tblGrid>
                <a:gridCol w="1497257">
                  <a:extLst>
                    <a:ext uri="{9D8B030D-6E8A-4147-A177-3AD203B41FA5}">
                      <a16:colId xmlns:a16="http://schemas.microsoft.com/office/drawing/2014/main" val="2539366878"/>
                    </a:ext>
                  </a:extLst>
                </a:gridCol>
                <a:gridCol w="2390865">
                  <a:extLst>
                    <a:ext uri="{9D8B030D-6E8A-4147-A177-3AD203B41FA5}">
                      <a16:colId xmlns:a16="http://schemas.microsoft.com/office/drawing/2014/main" val="1640638134"/>
                    </a:ext>
                  </a:extLst>
                </a:gridCol>
                <a:gridCol w="1869765">
                  <a:extLst>
                    <a:ext uri="{9D8B030D-6E8A-4147-A177-3AD203B41FA5}">
                      <a16:colId xmlns:a16="http://schemas.microsoft.com/office/drawing/2014/main" val="582349152"/>
                    </a:ext>
                  </a:extLst>
                </a:gridCol>
                <a:gridCol w="2050345">
                  <a:extLst>
                    <a:ext uri="{9D8B030D-6E8A-4147-A177-3AD203B41FA5}">
                      <a16:colId xmlns:a16="http://schemas.microsoft.com/office/drawing/2014/main" val="849778458"/>
                    </a:ext>
                  </a:extLst>
                </a:gridCol>
              </a:tblGrid>
              <a:tr h="194310">
                <a:tc>
                  <a:txBody>
                    <a:bodyPr/>
                    <a:lstStyle/>
                    <a:p>
                      <a:pPr algn="ctr">
                        <a:lnSpc>
                          <a:spcPts val="1200"/>
                        </a:lnSpc>
                        <a:spcAft>
                          <a:spcPts val="900"/>
                        </a:spcAft>
                      </a:pPr>
                      <a:r>
                        <a:rPr lang="en-GB" sz="1200">
                          <a:effectLst/>
                        </a:rPr>
                        <a:t>DRX cycle</a:t>
                      </a:r>
                      <a:endParaRPr lang="zh-CN" sz="1200">
                        <a:effectLst/>
                        <a:latin typeface="Times New Roman" panose="02020603050405020304" pitchFamily="18" charset="0"/>
                        <a:ea typeface="宋体" panose="02010600030101010101" pitchFamily="2" charset="-122"/>
                      </a:endParaRPr>
                    </a:p>
                  </a:txBody>
                  <a:tcPr marL="68580" marR="68580" marT="9525" marB="0"/>
                </a:tc>
                <a:tc>
                  <a:txBody>
                    <a:bodyPr/>
                    <a:lstStyle/>
                    <a:p>
                      <a:pPr algn="ctr">
                        <a:lnSpc>
                          <a:spcPts val="1200"/>
                        </a:lnSpc>
                        <a:spcAft>
                          <a:spcPts val="900"/>
                        </a:spcAft>
                      </a:pPr>
                      <a:r>
                        <a:rPr lang="en-GB" sz="1200">
                          <a:effectLst/>
                        </a:rPr>
                        <a:t>T</a:t>
                      </a:r>
                      <a:r>
                        <a:rPr lang="en-GB" sz="1200" baseline="-25000">
                          <a:effectLst/>
                        </a:rPr>
                        <a:t>PSS/SSS_sync_NR</a:t>
                      </a:r>
                      <a:endParaRPr lang="zh-CN" sz="1200">
                        <a:effectLst/>
                        <a:latin typeface="Times New Roman" panose="02020603050405020304" pitchFamily="18" charset="0"/>
                        <a:ea typeface="宋体" panose="02010600030101010101" pitchFamily="2" charset="-122"/>
                      </a:endParaRPr>
                    </a:p>
                  </a:txBody>
                  <a:tcPr marL="68580" marR="68580" marT="9525" marB="0"/>
                </a:tc>
                <a:tc>
                  <a:txBody>
                    <a:bodyPr/>
                    <a:lstStyle/>
                    <a:p>
                      <a:pPr algn="ctr">
                        <a:lnSpc>
                          <a:spcPts val="1200"/>
                        </a:lnSpc>
                        <a:spcAft>
                          <a:spcPts val="900"/>
                        </a:spcAft>
                      </a:pPr>
                      <a:r>
                        <a:rPr lang="en-GB" sz="1200">
                          <a:effectLst/>
                        </a:rPr>
                        <a:t>T</a:t>
                      </a:r>
                      <a:r>
                        <a:rPr lang="en-GB" sz="1200" baseline="-25000">
                          <a:effectLst/>
                        </a:rPr>
                        <a:t>SSB_measurement_period_NR</a:t>
                      </a:r>
                      <a:endParaRPr lang="zh-CN" sz="1200">
                        <a:effectLst/>
                        <a:latin typeface="Times New Roman" panose="02020603050405020304" pitchFamily="18" charset="0"/>
                        <a:ea typeface="宋体" panose="02010600030101010101" pitchFamily="2" charset="-122"/>
                      </a:endParaRPr>
                    </a:p>
                  </a:txBody>
                  <a:tcPr marL="68580" marR="68580" marT="9525" marB="0"/>
                </a:tc>
                <a:tc>
                  <a:txBody>
                    <a:bodyPr/>
                    <a:lstStyle/>
                    <a:p>
                      <a:pPr indent="100330" algn="ctr">
                        <a:lnSpc>
                          <a:spcPts val="1200"/>
                        </a:lnSpc>
                        <a:spcAft>
                          <a:spcPts val="900"/>
                        </a:spcAft>
                      </a:pPr>
                      <a:r>
                        <a:rPr lang="en-GB" sz="1200">
                          <a:effectLst/>
                        </a:rPr>
                        <a:t>T</a:t>
                      </a:r>
                      <a:r>
                        <a:rPr lang="en-GB" sz="1200" baseline="-25000">
                          <a:effectLst/>
                        </a:rPr>
                        <a:t>SSB_time_index_NR</a:t>
                      </a:r>
                      <a:endParaRPr lang="zh-CN" sz="1200">
                        <a:effectLst/>
                        <a:latin typeface="Times New Roman" panose="02020603050405020304" pitchFamily="18" charset="0"/>
                        <a:ea typeface="宋体" panose="02010600030101010101" pitchFamily="2" charset="-122"/>
                      </a:endParaRPr>
                    </a:p>
                  </a:txBody>
                  <a:tcPr marL="68580" marR="68580" marT="9525" marB="0"/>
                </a:tc>
                <a:extLst>
                  <a:ext uri="{0D108BD9-81ED-4DB2-BD59-A6C34878D82A}">
                    <a16:rowId xmlns:a16="http://schemas.microsoft.com/office/drawing/2014/main" val="801952917"/>
                  </a:ext>
                </a:extLst>
              </a:tr>
              <a:tr h="387985">
                <a:tc>
                  <a:txBody>
                    <a:bodyPr/>
                    <a:lstStyle/>
                    <a:p>
                      <a:pPr algn="ctr">
                        <a:lnSpc>
                          <a:spcPts val="1200"/>
                        </a:lnSpc>
                        <a:spcAft>
                          <a:spcPts val="900"/>
                        </a:spcAft>
                      </a:pPr>
                      <a:r>
                        <a:rPr lang="en-GB" sz="1200">
                          <a:effectLst/>
                        </a:rPr>
                        <a:t>No DRX</a:t>
                      </a:r>
                      <a:endParaRPr lang="zh-CN" sz="1200">
                        <a:effectLst/>
                        <a:latin typeface="Times New Roman" panose="02020603050405020304" pitchFamily="18" charset="0"/>
                        <a:ea typeface="宋体" panose="02010600030101010101" pitchFamily="2" charset="-122"/>
                      </a:endParaRPr>
                    </a:p>
                  </a:txBody>
                  <a:tcPr marL="68580" marR="68580" marT="9525" marB="0"/>
                </a:tc>
                <a:tc>
                  <a:txBody>
                    <a:bodyPr/>
                    <a:lstStyle/>
                    <a:p>
                      <a:pPr algn="ctr">
                        <a:lnSpc>
                          <a:spcPts val="1200"/>
                        </a:lnSpc>
                        <a:spcAft>
                          <a:spcPts val="900"/>
                        </a:spcAft>
                      </a:pPr>
                      <a:r>
                        <a:rPr lang="en-GB" sz="1200">
                          <a:effectLst/>
                        </a:rPr>
                        <a:t>Max(600ms, 8 x max(MGRP, SMTC period))×N</a:t>
                      </a:r>
                      <a:r>
                        <a:rPr lang="en-GB" sz="1200" baseline="-25000">
                          <a:effectLst/>
                        </a:rPr>
                        <a:t>freq</a:t>
                      </a:r>
                      <a:endParaRPr lang="zh-CN" sz="1200">
                        <a:effectLst/>
                        <a:latin typeface="Times New Roman" panose="02020603050405020304" pitchFamily="18" charset="0"/>
                        <a:ea typeface="宋体" panose="02010600030101010101" pitchFamily="2" charset="-122"/>
                      </a:endParaRPr>
                    </a:p>
                  </a:txBody>
                  <a:tcPr marL="68580" marR="68580" marT="9525" marB="0"/>
                </a:tc>
                <a:tc>
                  <a:txBody>
                    <a:bodyPr/>
                    <a:lstStyle/>
                    <a:p>
                      <a:pPr algn="ctr">
                        <a:lnSpc>
                          <a:spcPts val="1200"/>
                        </a:lnSpc>
                        <a:spcAft>
                          <a:spcPts val="900"/>
                        </a:spcAft>
                      </a:pPr>
                      <a:r>
                        <a:rPr lang="en-GB" sz="1200">
                          <a:effectLst/>
                        </a:rPr>
                        <a:t>Max(200ms, 8 x max(MGRP, SMTC period))×N</a:t>
                      </a:r>
                      <a:r>
                        <a:rPr lang="en-GB" sz="1200" baseline="-25000">
                          <a:effectLst/>
                        </a:rPr>
                        <a:t>freq</a:t>
                      </a:r>
                      <a:endParaRPr lang="zh-CN" sz="1200">
                        <a:effectLst/>
                        <a:latin typeface="Times New Roman" panose="02020603050405020304" pitchFamily="18" charset="0"/>
                        <a:ea typeface="宋体" panose="02010600030101010101" pitchFamily="2" charset="-122"/>
                      </a:endParaRPr>
                    </a:p>
                  </a:txBody>
                  <a:tcPr marL="68580" marR="68580" marT="9525" marB="0"/>
                </a:tc>
                <a:tc>
                  <a:txBody>
                    <a:bodyPr/>
                    <a:lstStyle/>
                    <a:p>
                      <a:pPr algn="ctr">
                        <a:lnSpc>
                          <a:spcPts val="1200"/>
                        </a:lnSpc>
                        <a:spcAft>
                          <a:spcPts val="900"/>
                        </a:spcAft>
                      </a:pPr>
                      <a:r>
                        <a:rPr lang="en-GB" sz="1200">
                          <a:effectLst/>
                        </a:rPr>
                        <a:t>Max(120ms, 3 x max(MGRP, SMTC period)) ×N</a:t>
                      </a:r>
                      <a:r>
                        <a:rPr lang="en-GB" sz="1200" baseline="-25000">
                          <a:effectLst/>
                        </a:rPr>
                        <a:t>freq</a:t>
                      </a:r>
                      <a:endParaRPr lang="zh-CN" sz="1200">
                        <a:effectLst/>
                        <a:latin typeface="Times New Roman" panose="02020603050405020304" pitchFamily="18" charset="0"/>
                        <a:ea typeface="宋体" panose="02010600030101010101" pitchFamily="2" charset="-122"/>
                      </a:endParaRPr>
                    </a:p>
                  </a:txBody>
                  <a:tcPr marL="68580" marR="68580" marT="9525" marB="0"/>
                </a:tc>
                <a:extLst>
                  <a:ext uri="{0D108BD9-81ED-4DB2-BD59-A6C34878D82A}">
                    <a16:rowId xmlns:a16="http://schemas.microsoft.com/office/drawing/2014/main" val="110644327"/>
                  </a:ext>
                </a:extLst>
              </a:tr>
              <a:tr h="582295">
                <a:tc>
                  <a:txBody>
                    <a:bodyPr/>
                    <a:lstStyle/>
                    <a:p>
                      <a:pPr algn="ctr">
                        <a:lnSpc>
                          <a:spcPts val="1200"/>
                        </a:lnSpc>
                        <a:spcAft>
                          <a:spcPts val="900"/>
                        </a:spcAft>
                      </a:pPr>
                      <a:r>
                        <a:rPr lang="en-GB" sz="1200">
                          <a:effectLst/>
                        </a:rPr>
                        <a:t>DRX cycle &lt; 320ms</a:t>
                      </a:r>
                      <a:endParaRPr lang="zh-CN" sz="1200">
                        <a:effectLst/>
                        <a:latin typeface="Times New Roman" panose="02020603050405020304" pitchFamily="18" charset="0"/>
                        <a:ea typeface="宋体" panose="02010600030101010101" pitchFamily="2" charset="-122"/>
                      </a:endParaRPr>
                    </a:p>
                  </a:txBody>
                  <a:tcPr marL="68580" marR="68580" marT="9525" marB="0"/>
                </a:tc>
                <a:tc>
                  <a:txBody>
                    <a:bodyPr/>
                    <a:lstStyle/>
                    <a:p>
                      <a:pPr algn="ctr">
                        <a:lnSpc>
                          <a:spcPts val="1200"/>
                        </a:lnSpc>
                        <a:spcAft>
                          <a:spcPts val="900"/>
                        </a:spcAft>
                      </a:pPr>
                      <a:r>
                        <a:rPr lang="en-GB" sz="1200">
                          <a:effectLst/>
                        </a:rPr>
                        <a:t>Max(600ms, ceil( 8 × M) × max(MGRP, SMTC period, DRX cycle)) ×N</a:t>
                      </a:r>
                      <a:r>
                        <a:rPr lang="en-GB" sz="1200" baseline="-25000">
                          <a:effectLst/>
                        </a:rPr>
                        <a:t>freq</a:t>
                      </a:r>
                      <a:endParaRPr lang="zh-CN" sz="1200">
                        <a:effectLst/>
                        <a:latin typeface="Times New Roman" panose="02020603050405020304" pitchFamily="18" charset="0"/>
                        <a:ea typeface="宋体" panose="02010600030101010101" pitchFamily="2" charset="-122"/>
                      </a:endParaRPr>
                    </a:p>
                  </a:txBody>
                  <a:tcPr marL="68580" marR="68580" marT="9525" marB="0"/>
                </a:tc>
                <a:tc>
                  <a:txBody>
                    <a:bodyPr/>
                    <a:lstStyle/>
                    <a:p>
                      <a:pPr algn="ctr">
                        <a:lnSpc>
                          <a:spcPts val="1200"/>
                        </a:lnSpc>
                        <a:spcAft>
                          <a:spcPts val="900"/>
                        </a:spcAft>
                      </a:pPr>
                      <a:r>
                        <a:rPr lang="en-GB" sz="1200">
                          <a:effectLst/>
                        </a:rPr>
                        <a:t>Max(200ms, ceil(8 × M) x max(MGRP, SMTC period, DRX cycle))×N</a:t>
                      </a:r>
                      <a:r>
                        <a:rPr lang="en-GB" sz="1200" baseline="-25000">
                          <a:effectLst/>
                        </a:rPr>
                        <a:t>freq</a:t>
                      </a:r>
                      <a:endParaRPr lang="zh-CN" sz="1200">
                        <a:effectLst/>
                        <a:latin typeface="Times New Roman" panose="02020603050405020304" pitchFamily="18" charset="0"/>
                        <a:ea typeface="宋体" panose="02010600030101010101" pitchFamily="2" charset="-122"/>
                      </a:endParaRPr>
                    </a:p>
                  </a:txBody>
                  <a:tcPr marL="68580" marR="68580" marT="9525" marB="0"/>
                </a:tc>
                <a:tc>
                  <a:txBody>
                    <a:bodyPr/>
                    <a:lstStyle/>
                    <a:p>
                      <a:pPr algn="ctr">
                        <a:lnSpc>
                          <a:spcPts val="1200"/>
                        </a:lnSpc>
                        <a:spcAft>
                          <a:spcPts val="900"/>
                        </a:spcAft>
                      </a:pPr>
                      <a:r>
                        <a:rPr lang="en-GB" sz="1200">
                          <a:effectLst/>
                        </a:rPr>
                        <a:t>Max(120ms, ceil(3 × M) x max(MGRP, SMTC period, DRX cycle)) ×N</a:t>
                      </a:r>
                      <a:r>
                        <a:rPr lang="en-GB" sz="1200" baseline="-25000">
                          <a:effectLst/>
                        </a:rPr>
                        <a:t>freq</a:t>
                      </a:r>
                      <a:endParaRPr lang="zh-CN" sz="1200">
                        <a:effectLst/>
                        <a:latin typeface="Times New Roman" panose="02020603050405020304" pitchFamily="18" charset="0"/>
                        <a:ea typeface="宋体" panose="02010600030101010101" pitchFamily="2" charset="-122"/>
                      </a:endParaRPr>
                    </a:p>
                  </a:txBody>
                  <a:tcPr marL="68580" marR="68580" marT="9525" marB="0"/>
                </a:tc>
                <a:extLst>
                  <a:ext uri="{0D108BD9-81ED-4DB2-BD59-A6C34878D82A}">
                    <a16:rowId xmlns:a16="http://schemas.microsoft.com/office/drawing/2014/main" val="2928100831"/>
                  </a:ext>
                </a:extLst>
              </a:tr>
              <a:tr h="387985">
                <a:tc>
                  <a:txBody>
                    <a:bodyPr/>
                    <a:lstStyle/>
                    <a:p>
                      <a:pPr algn="ctr">
                        <a:lnSpc>
                          <a:spcPts val="1200"/>
                        </a:lnSpc>
                        <a:spcAft>
                          <a:spcPts val="900"/>
                        </a:spcAft>
                      </a:pPr>
                      <a:r>
                        <a:rPr lang="en-GB" sz="1200">
                          <a:effectLst/>
                        </a:rPr>
                        <a:t>DRX cycle≥320ms</a:t>
                      </a:r>
                      <a:endParaRPr lang="zh-CN" sz="1200">
                        <a:effectLst/>
                        <a:latin typeface="Times New Roman" panose="02020603050405020304" pitchFamily="18" charset="0"/>
                        <a:ea typeface="宋体" panose="02010600030101010101" pitchFamily="2" charset="-122"/>
                      </a:endParaRPr>
                    </a:p>
                  </a:txBody>
                  <a:tcPr marL="68580" marR="68580" marT="9525" marB="0"/>
                </a:tc>
                <a:tc>
                  <a:txBody>
                    <a:bodyPr/>
                    <a:lstStyle/>
                    <a:p>
                      <a:pPr algn="ctr">
                        <a:lnSpc>
                          <a:spcPts val="1200"/>
                        </a:lnSpc>
                        <a:spcAft>
                          <a:spcPts val="900"/>
                        </a:spcAft>
                      </a:pPr>
                      <a:r>
                        <a:rPr lang="en-GB" sz="1200" dirty="0">
                          <a:effectLst/>
                        </a:rPr>
                        <a:t>8 × DRX cycle ×</a:t>
                      </a:r>
                      <a:r>
                        <a:rPr lang="en-GB" sz="1200" dirty="0" err="1">
                          <a:effectLst/>
                        </a:rPr>
                        <a:t>N</a:t>
                      </a:r>
                      <a:r>
                        <a:rPr lang="en-GB" sz="1200" baseline="-25000" dirty="0" err="1">
                          <a:effectLst/>
                        </a:rPr>
                        <a:t>freq</a:t>
                      </a:r>
                      <a:endParaRPr lang="zh-CN" sz="1200" dirty="0">
                        <a:effectLst/>
                        <a:latin typeface="Times New Roman" panose="02020603050405020304" pitchFamily="18" charset="0"/>
                        <a:ea typeface="宋体" panose="02010600030101010101" pitchFamily="2" charset="-122"/>
                      </a:endParaRPr>
                    </a:p>
                  </a:txBody>
                  <a:tcPr marL="68580" marR="68580" marT="9525" marB="0"/>
                </a:tc>
                <a:tc>
                  <a:txBody>
                    <a:bodyPr/>
                    <a:lstStyle/>
                    <a:p>
                      <a:pPr algn="ctr">
                        <a:lnSpc>
                          <a:spcPts val="1200"/>
                        </a:lnSpc>
                        <a:spcAft>
                          <a:spcPts val="900"/>
                        </a:spcAft>
                      </a:pPr>
                      <a:r>
                        <a:rPr lang="en-GB" sz="1200">
                          <a:effectLst/>
                        </a:rPr>
                        <a:t>4× M </a:t>
                      </a:r>
                      <a:r>
                        <a:rPr lang="en-GB" sz="1200">
                          <a:effectLst/>
                          <a:sym typeface="Symbol" panose="05050102010706020507" pitchFamily="18" charset="2"/>
                        </a:rPr>
                        <a:t></a:t>
                      </a:r>
                      <a:r>
                        <a:rPr lang="en-GB" sz="1200">
                          <a:effectLst/>
                        </a:rPr>
                        <a:t> DRX cycle ×N</a:t>
                      </a:r>
                      <a:r>
                        <a:rPr lang="en-GB" sz="1200" baseline="-25000">
                          <a:effectLst/>
                        </a:rPr>
                        <a:t>freq</a:t>
                      </a:r>
                      <a:endParaRPr lang="zh-CN" sz="1200">
                        <a:effectLst/>
                        <a:latin typeface="Times New Roman" panose="02020603050405020304" pitchFamily="18" charset="0"/>
                        <a:ea typeface="宋体" panose="02010600030101010101" pitchFamily="2" charset="-122"/>
                      </a:endParaRPr>
                    </a:p>
                  </a:txBody>
                  <a:tcPr marL="68580" marR="68580" marT="9525" marB="0"/>
                </a:tc>
                <a:tc>
                  <a:txBody>
                    <a:bodyPr/>
                    <a:lstStyle/>
                    <a:p>
                      <a:pPr algn="ctr">
                        <a:lnSpc>
                          <a:spcPts val="1200"/>
                        </a:lnSpc>
                        <a:spcAft>
                          <a:spcPts val="900"/>
                        </a:spcAft>
                      </a:pPr>
                      <a:r>
                        <a:rPr lang="en-GB" sz="1200">
                          <a:effectLst/>
                        </a:rPr>
                        <a:t>[3] × DRX cycle ×N</a:t>
                      </a:r>
                      <a:r>
                        <a:rPr lang="en-GB" sz="1200" baseline="-25000">
                          <a:effectLst/>
                        </a:rPr>
                        <a:t>freq</a:t>
                      </a:r>
                      <a:endParaRPr lang="zh-CN" sz="1200">
                        <a:effectLst/>
                        <a:latin typeface="Times New Roman" panose="02020603050405020304" pitchFamily="18" charset="0"/>
                        <a:ea typeface="宋体" panose="02010600030101010101" pitchFamily="2" charset="-122"/>
                      </a:endParaRPr>
                    </a:p>
                  </a:txBody>
                  <a:tcPr marL="68580" marR="68580" marT="9525" marB="0"/>
                </a:tc>
                <a:extLst>
                  <a:ext uri="{0D108BD9-81ED-4DB2-BD59-A6C34878D82A}">
                    <a16:rowId xmlns:a16="http://schemas.microsoft.com/office/drawing/2014/main" val="1654962605"/>
                  </a:ext>
                </a:extLst>
              </a:tr>
              <a:tr h="194310">
                <a:tc gridSpan="4">
                  <a:txBody>
                    <a:bodyPr/>
                    <a:lstStyle/>
                    <a:p>
                      <a:pPr>
                        <a:lnSpc>
                          <a:spcPts val="1200"/>
                        </a:lnSpc>
                        <a:spcAft>
                          <a:spcPts val="900"/>
                        </a:spcAft>
                      </a:pPr>
                      <a:r>
                        <a:rPr lang="en-GB" sz="1200" dirty="0">
                          <a:effectLst/>
                        </a:rPr>
                        <a:t>Note 1: M = 1 when SMTC &lt; =40, and M = 1.5 when SMTC &gt;40</a:t>
                      </a:r>
                      <a:endParaRPr lang="zh-CN" sz="1200" dirty="0">
                        <a:effectLst/>
                        <a:latin typeface="Times New Roman" panose="02020603050405020304" pitchFamily="18" charset="0"/>
                        <a:ea typeface="宋体" panose="02010600030101010101" pitchFamily="2" charset="-122"/>
                      </a:endParaRPr>
                    </a:p>
                  </a:txBody>
                  <a:tcPr marL="68580" marR="68580" marT="9525" marB="0"/>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extLst>
                  <a:ext uri="{0D108BD9-81ED-4DB2-BD59-A6C34878D82A}">
                    <a16:rowId xmlns:a16="http://schemas.microsoft.com/office/drawing/2014/main" val="3947766758"/>
                  </a:ext>
                </a:extLst>
              </a:tr>
            </a:tbl>
          </a:graphicData>
        </a:graphic>
      </p:graphicFrame>
    </p:spTree>
    <p:extLst>
      <p:ext uri="{BB962C8B-B14F-4D97-AF65-F5344CB8AC3E}">
        <p14:creationId xmlns:p14="http://schemas.microsoft.com/office/powerpoint/2010/main" val="35406835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403D20C-2365-485C-A080-F87FE30BBB4E}"/>
              </a:ext>
            </a:extLst>
          </p:cNvPr>
          <p:cNvSpPr>
            <a:spLocks noGrp="1"/>
          </p:cNvSpPr>
          <p:nvPr>
            <p:ph type="title"/>
          </p:nvPr>
        </p:nvSpPr>
        <p:spPr/>
        <p:txBody>
          <a:bodyPr/>
          <a:lstStyle/>
          <a:p>
            <a:r>
              <a:rPr lang="en-US" altLang="zh-CN" sz="4000" dirty="0"/>
              <a:t>Release independent</a:t>
            </a:r>
            <a:endParaRPr lang="zh-CN" altLang="en-US" sz="4000" dirty="0"/>
          </a:p>
        </p:txBody>
      </p:sp>
      <p:sp>
        <p:nvSpPr>
          <p:cNvPr id="3" name="内容占位符 2">
            <a:extLst>
              <a:ext uri="{FF2B5EF4-FFF2-40B4-BE49-F238E27FC236}">
                <a16:creationId xmlns:a16="http://schemas.microsoft.com/office/drawing/2014/main" id="{55D392A4-21AA-4DD4-A4F3-E6362E456266}"/>
              </a:ext>
            </a:extLst>
          </p:cNvPr>
          <p:cNvSpPr>
            <a:spLocks noGrp="1"/>
          </p:cNvSpPr>
          <p:nvPr>
            <p:ph idx="1"/>
          </p:nvPr>
        </p:nvSpPr>
        <p:spPr/>
        <p:txBody>
          <a:bodyPr>
            <a:normAutofit/>
          </a:bodyPr>
          <a:lstStyle/>
          <a:p>
            <a:r>
              <a:rPr lang="en-US" altLang="zh-CN" sz="2400" dirty="0"/>
              <a:t>Rel.16 NR HST RRM requirements can be release independent from Rel-15. </a:t>
            </a:r>
            <a:endParaRPr lang="zh-CN" altLang="zh-CN" sz="2400" dirty="0"/>
          </a:p>
          <a:p>
            <a:pPr lvl="1" hangingPunct="0"/>
            <a:r>
              <a:rPr lang="en-US" altLang="zh-CN" sz="2400" dirty="0"/>
              <a:t>Send LS to RAN2 to check with RAN2 whether “early implementation” approach is applicable for NR HST RRM enhancement</a:t>
            </a:r>
            <a:endParaRPr lang="zh-CN" altLang="zh-CN" sz="2400" dirty="0"/>
          </a:p>
          <a:p>
            <a:pPr lvl="1" hangingPunct="0"/>
            <a:r>
              <a:rPr lang="en-US" altLang="zh-CN" sz="2400" dirty="0"/>
              <a:t>If Rel.16 NR HST RRM requirements are release independent from Rel-15. The requirements are optional for Rel-15 UEs.</a:t>
            </a:r>
            <a:endParaRPr lang="zh-CN" altLang="zh-CN" sz="2400" dirty="0"/>
          </a:p>
        </p:txBody>
      </p:sp>
    </p:spTree>
    <p:extLst>
      <p:ext uri="{BB962C8B-B14F-4D97-AF65-F5344CB8AC3E}">
        <p14:creationId xmlns:p14="http://schemas.microsoft.com/office/powerpoint/2010/main" val="23610705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a:t>Applicability of requirements</a:t>
            </a:r>
            <a:endParaRPr lang="zh-CN" altLang="en-US" dirty="0"/>
          </a:p>
        </p:txBody>
      </p:sp>
      <p:sp>
        <p:nvSpPr>
          <p:cNvPr id="3" name="内容占位符 2"/>
          <p:cNvSpPr>
            <a:spLocks noGrp="1"/>
          </p:cNvSpPr>
          <p:nvPr>
            <p:ph idx="1"/>
          </p:nvPr>
        </p:nvSpPr>
        <p:spPr>
          <a:xfrm>
            <a:off x="457200" y="1600201"/>
            <a:ext cx="8229600" cy="2980928"/>
          </a:xfrm>
        </p:spPr>
        <p:txBody>
          <a:bodyPr>
            <a:noAutofit/>
          </a:bodyPr>
          <a:lstStyle/>
          <a:p>
            <a:r>
              <a:rPr lang="en-US" altLang="zh-CN" sz="3000" dirty="0"/>
              <a:t>Except explicit specification (for the requirements which do not distinguish HST and non-HST), the requirements are applied for both HST scenario and non-HST scenarios</a:t>
            </a:r>
            <a:endParaRPr lang="en-GB" altLang="zh-CN" sz="3000" dirty="0"/>
          </a:p>
          <a:p>
            <a:endParaRPr lang="zh-CN" altLang="en-US" sz="2400" dirty="0"/>
          </a:p>
        </p:txBody>
      </p:sp>
    </p:spTree>
    <p:extLst>
      <p:ext uri="{BB962C8B-B14F-4D97-AF65-F5344CB8AC3E}">
        <p14:creationId xmlns:p14="http://schemas.microsoft.com/office/powerpoint/2010/main" val="5924559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656B4E7-F5B2-4EC4-96DE-D3E3FE82ADBE}"/>
              </a:ext>
            </a:extLst>
          </p:cNvPr>
          <p:cNvSpPr>
            <a:spLocks noGrp="1"/>
          </p:cNvSpPr>
          <p:nvPr>
            <p:ph type="title"/>
          </p:nvPr>
        </p:nvSpPr>
        <p:spPr/>
        <p:txBody>
          <a:bodyPr/>
          <a:lstStyle/>
          <a:p>
            <a:r>
              <a:rPr lang="en-US" altLang="zh-CN" dirty="0"/>
              <a:t>Background</a:t>
            </a:r>
            <a:endParaRPr lang="zh-CN" altLang="en-US" dirty="0"/>
          </a:p>
        </p:txBody>
      </p:sp>
      <p:sp>
        <p:nvSpPr>
          <p:cNvPr id="4" name="内容占位符 2">
            <a:extLst>
              <a:ext uri="{FF2B5EF4-FFF2-40B4-BE49-F238E27FC236}">
                <a16:creationId xmlns:a16="http://schemas.microsoft.com/office/drawing/2014/main" id="{58F4EF0B-6AEE-4084-8128-BA9EFD8E6A6B}"/>
              </a:ext>
            </a:extLst>
          </p:cNvPr>
          <p:cNvSpPr>
            <a:spLocks noGrp="1"/>
          </p:cNvSpPr>
          <p:nvPr>
            <p:ph idx="1"/>
          </p:nvPr>
        </p:nvSpPr>
        <p:spPr>
          <a:xfrm>
            <a:off x="467544" y="1700808"/>
            <a:ext cx="8568952" cy="4176464"/>
          </a:xfrm>
        </p:spPr>
        <p:txBody>
          <a:bodyPr>
            <a:noAutofit/>
          </a:bodyPr>
          <a:lstStyle/>
          <a:p>
            <a:r>
              <a:rPr lang="en-US" altLang="zh-CN" sz="2800" dirty="0"/>
              <a:t>The following WFs were approved:</a:t>
            </a:r>
          </a:p>
          <a:p>
            <a:pPr lvl="1"/>
            <a:r>
              <a:rPr lang="en-GB" altLang="zh-CN" dirty="0"/>
              <a:t>R4-1912781 </a:t>
            </a:r>
            <a:r>
              <a:rPr lang="en-US" altLang="zh-CN" dirty="0"/>
              <a:t> WF on RRM for NR HST, RAN4#92BIS</a:t>
            </a:r>
          </a:p>
          <a:p>
            <a:pPr lvl="1"/>
            <a:r>
              <a:rPr lang="en-GB" altLang="zh-CN" dirty="0"/>
              <a:t>R4-1915887 </a:t>
            </a:r>
            <a:r>
              <a:rPr lang="en-US" altLang="zh-CN" dirty="0"/>
              <a:t> WF on RRM for NR HST, RAN4#93</a:t>
            </a:r>
          </a:p>
          <a:p>
            <a:pPr lvl="1"/>
            <a:r>
              <a:rPr lang="en-GB" altLang="zh-CN" dirty="0"/>
              <a:t>R4-2002253 </a:t>
            </a:r>
            <a:r>
              <a:rPr lang="en-US" altLang="zh-CN" dirty="0"/>
              <a:t> WF on RRM for NR HST, RAN4#94-e</a:t>
            </a:r>
          </a:p>
          <a:p>
            <a:pPr lvl="1"/>
            <a:r>
              <a:rPr lang="en-GB" altLang="zh-CN" dirty="0"/>
              <a:t>R4-2005358 </a:t>
            </a:r>
            <a:r>
              <a:rPr lang="en-US" altLang="zh-CN" dirty="0"/>
              <a:t> WF on RRM for NR HST, RAN4#94-e-bis</a:t>
            </a:r>
          </a:p>
          <a:p>
            <a:pPr lvl="1"/>
            <a:endParaRPr lang="en-US" altLang="zh-CN" dirty="0"/>
          </a:p>
          <a:p>
            <a:pPr lvl="1"/>
            <a:endParaRPr lang="en-US" altLang="zh-CN" dirty="0"/>
          </a:p>
          <a:p>
            <a:pPr lvl="1"/>
            <a:endParaRPr lang="en-US" altLang="zh-CN" dirty="0"/>
          </a:p>
          <a:p>
            <a:pPr marL="457200" lvl="1" indent="0">
              <a:buNone/>
            </a:pPr>
            <a:endParaRPr lang="en-US" altLang="zh-CN" dirty="0"/>
          </a:p>
          <a:p>
            <a:pPr lvl="2">
              <a:buNone/>
            </a:pPr>
            <a:endParaRPr lang="en-US" altLang="zh-CN" sz="2800" dirty="0"/>
          </a:p>
          <a:p>
            <a:pPr marL="342900" lvl="1" indent="-342900">
              <a:buFont typeface="Arial" pitchFamily="34" charset="0"/>
              <a:buChar char="•"/>
            </a:pPr>
            <a:endParaRPr lang="en-US" altLang="zh-CN" dirty="0"/>
          </a:p>
        </p:txBody>
      </p:sp>
    </p:spTree>
    <p:extLst>
      <p:ext uri="{BB962C8B-B14F-4D97-AF65-F5344CB8AC3E}">
        <p14:creationId xmlns:p14="http://schemas.microsoft.com/office/powerpoint/2010/main" val="39021674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251520" y="0"/>
            <a:ext cx="8229600" cy="1143000"/>
          </a:xfrm>
        </p:spPr>
        <p:txBody>
          <a:bodyPr/>
          <a:lstStyle/>
          <a:p>
            <a:r>
              <a:rPr lang="en-US" altLang="zh-CN" dirty="0"/>
              <a:t>Cell re-selection requirements</a:t>
            </a:r>
            <a:endParaRPr lang="zh-CN" altLang="en-US" dirty="0"/>
          </a:p>
        </p:txBody>
      </p:sp>
      <p:sp>
        <p:nvSpPr>
          <p:cNvPr id="3" name="内容占位符 2"/>
          <p:cNvSpPr>
            <a:spLocks noGrp="1"/>
          </p:cNvSpPr>
          <p:nvPr>
            <p:ph idx="1"/>
          </p:nvPr>
        </p:nvSpPr>
        <p:spPr>
          <a:xfrm>
            <a:off x="539552" y="1412776"/>
            <a:ext cx="8229600" cy="5256584"/>
          </a:xfrm>
        </p:spPr>
        <p:txBody>
          <a:bodyPr>
            <a:noAutofit/>
          </a:bodyPr>
          <a:lstStyle/>
          <a:p>
            <a:pPr marL="457200" lvl="1" indent="-457200">
              <a:buFont typeface="Arial" panose="020B0604020202020204" pitchFamily="34" charset="0"/>
              <a:buChar char="•"/>
            </a:pPr>
            <a:r>
              <a:rPr lang="en-US" altLang="zh-CN" sz="2400" dirty="0"/>
              <a:t>FFS whether additional note such as Note x: Operation with scaling factor M=1.5, M=2 may not be sufficient in all high speed deployments considered in this release of the specifications should be added in NR high speed specifications</a:t>
            </a:r>
          </a:p>
          <a:p>
            <a:pPr marL="857250" lvl="2" indent="-457200">
              <a:buFont typeface="Wingdings" panose="05000000000000000000" pitchFamily="2" charset="2"/>
              <a:buChar char="Ø"/>
            </a:pPr>
            <a:r>
              <a:rPr lang="en-US" altLang="zh-CN" dirty="0"/>
              <a:t>Instead of adding the note in the spec, the note is captured in the WF.  </a:t>
            </a:r>
            <a:endParaRPr lang="en-US" altLang="zh-CN" sz="2400" dirty="0"/>
          </a:p>
          <a:p>
            <a:pPr marL="0" lvl="1" indent="0">
              <a:buNone/>
            </a:pPr>
            <a:endParaRPr lang="en-US" altLang="zh-CN" sz="2400" dirty="0"/>
          </a:p>
          <a:p>
            <a:pPr lvl="1"/>
            <a:endParaRPr lang="en-US" altLang="zh-CN" sz="2400" dirty="0"/>
          </a:p>
          <a:p>
            <a:pPr marL="457200" lvl="1" indent="0">
              <a:buNone/>
            </a:pPr>
            <a:endParaRPr lang="zh-CN" altLang="zh-CN" sz="2400" dirty="0"/>
          </a:p>
          <a:p>
            <a:pPr marL="400050" lvl="2" indent="0">
              <a:buNone/>
            </a:pPr>
            <a:endParaRPr lang="en-US" altLang="zh-CN" dirty="0"/>
          </a:p>
          <a:p>
            <a:pPr marL="742950" lvl="2" indent="-342900">
              <a:buFont typeface="Wingdings" panose="05000000000000000000" pitchFamily="2" charset="2"/>
              <a:buChar char="ü"/>
            </a:pPr>
            <a:endParaRPr lang="en-US" altLang="zh-CN" dirty="0"/>
          </a:p>
          <a:p>
            <a:pPr marL="342900" lvl="1" indent="-342900">
              <a:buFont typeface="Arial" pitchFamily="34" charset="0"/>
              <a:buChar char="•"/>
            </a:pPr>
            <a:endParaRPr lang="en-US" altLang="zh-CN" sz="2400" dirty="0"/>
          </a:p>
        </p:txBody>
      </p:sp>
    </p:spTree>
    <p:extLst>
      <p:ext uri="{BB962C8B-B14F-4D97-AF65-F5344CB8AC3E}">
        <p14:creationId xmlns:p14="http://schemas.microsoft.com/office/powerpoint/2010/main" val="27870638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251520" y="0"/>
            <a:ext cx="8229600" cy="1143000"/>
          </a:xfrm>
        </p:spPr>
        <p:txBody>
          <a:bodyPr/>
          <a:lstStyle/>
          <a:p>
            <a:r>
              <a:rPr lang="en-US" altLang="zh-CN" dirty="0"/>
              <a:t>Cell re-selection requirements</a:t>
            </a:r>
            <a:endParaRPr lang="zh-CN" altLang="en-US" dirty="0"/>
          </a:p>
        </p:txBody>
      </p:sp>
      <p:sp>
        <p:nvSpPr>
          <p:cNvPr id="3" name="内容占位符 2"/>
          <p:cNvSpPr>
            <a:spLocks noGrp="1"/>
          </p:cNvSpPr>
          <p:nvPr>
            <p:ph idx="1"/>
          </p:nvPr>
        </p:nvSpPr>
        <p:spPr>
          <a:xfrm>
            <a:off x="539552" y="1484784"/>
            <a:ext cx="8229600" cy="5184576"/>
          </a:xfrm>
        </p:spPr>
        <p:txBody>
          <a:bodyPr>
            <a:noAutofit/>
          </a:bodyPr>
          <a:lstStyle/>
          <a:p>
            <a:pPr marL="457200" lvl="1" indent="-457200">
              <a:buFont typeface="Arial" panose="020B0604020202020204" pitchFamily="34" charset="0"/>
              <a:buChar char="•"/>
            </a:pPr>
            <a:r>
              <a:rPr lang="en-GB" altLang="zh-CN" sz="2400" dirty="0"/>
              <a:t>No need to align the serving cell measurement requirements with the proposal for intra-frequency neighbour cell measurement</a:t>
            </a:r>
          </a:p>
          <a:p>
            <a:pPr marL="457200" lvl="1" indent="-457200">
              <a:buFont typeface="Arial" panose="020B0604020202020204" pitchFamily="34" charset="0"/>
              <a:buChar char="•"/>
            </a:pPr>
            <a:endParaRPr lang="en-US" altLang="zh-CN" sz="2400" dirty="0"/>
          </a:p>
          <a:p>
            <a:pPr marL="0" lvl="1" indent="0">
              <a:buNone/>
            </a:pPr>
            <a:endParaRPr lang="en-US" altLang="zh-CN" sz="2400" dirty="0"/>
          </a:p>
          <a:p>
            <a:pPr lvl="1"/>
            <a:endParaRPr lang="en-US" altLang="zh-CN" sz="2400" dirty="0"/>
          </a:p>
          <a:p>
            <a:pPr marL="457200" lvl="1" indent="0">
              <a:buNone/>
            </a:pPr>
            <a:endParaRPr lang="zh-CN" altLang="zh-CN" sz="2400" dirty="0"/>
          </a:p>
          <a:p>
            <a:pPr marL="400050" lvl="2" indent="0">
              <a:buNone/>
            </a:pPr>
            <a:endParaRPr lang="en-US" altLang="zh-CN" dirty="0"/>
          </a:p>
          <a:p>
            <a:pPr marL="742950" lvl="2" indent="-342900">
              <a:buFont typeface="Wingdings" panose="05000000000000000000" pitchFamily="2" charset="2"/>
              <a:buChar char="ü"/>
            </a:pPr>
            <a:endParaRPr lang="en-US" altLang="zh-CN" dirty="0"/>
          </a:p>
          <a:p>
            <a:pPr marL="342900" lvl="1" indent="-342900">
              <a:buFont typeface="Arial" pitchFamily="34" charset="0"/>
              <a:buChar char="•"/>
            </a:pPr>
            <a:endParaRPr lang="en-US" altLang="zh-CN" sz="2400" dirty="0"/>
          </a:p>
        </p:txBody>
      </p:sp>
    </p:spTree>
    <p:extLst>
      <p:ext uri="{BB962C8B-B14F-4D97-AF65-F5344CB8AC3E}">
        <p14:creationId xmlns:p14="http://schemas.microsoft.com/office/powerpoint/2010/main" val="7004166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dirty="0"/>
              <a:t>Cell identification delay requirements for DRX case in connected mode </a:t>
            </a:r>
            <a:endParaRPr lang="zh-CN" altLang="en-US" dirty="0"/>
          </a:p>
        </p:txBody>
      </p:sp>
      <p:sp>
        <p:nvSpPr>
          <p:cNvPr id="3" name="内容占位符 2"/>
          <p:cNvSpPr>
            <a:spLocks noGrp="1"/>
          </p:cNvSpPr>
          <p:nvPr>
            <p:ph idx="1"/>
          </p:nvPr>
        </p:nvSpPr>
        <p:spPr>
          <a:xfrm>
            <a:off x="467544" y="1772816"/>
            <a:ext cx="8229600" cy="4608512"/>
          </a:xfrm>
        </p:spPr>
        <p:txBody>
          <a:bodyPr>
            <a:noAutofit/>
          </a:bodyPr>
          <a:lstStyle/>
          <a:p>
            <a:pPr hangingPunct="0"/>
            <a:r>
              <a:rPr lang="en-US" altLang="zh-CN" sz="2400" dirty="0"/>
              <a:t>FFS whether additional note such as Note x: Operation with scaling factor 1.5 may not be sufficient in all high speed deployments considered in this release of the specifications should be added in NR high speed specifications</a:t>
            </a:r>
            <a:endParaRPr lang="zh-CN" altLang="zh-CN" sz="2400" dirty="0"/>
          </a:p>
          <a:p>
            <a:pPr lvl="1"/>
            <a:r>
              <a:rPr lang="en-US" altLang="zh-CN" sz="2400" dirty="0"/>
              <a:t>Instead of adding the note in the spec, the note is captured in the WF.  </a:t>
            </a:r>
            <a:endParaRPr lang="zh-CN" altLang="en-US" sz="2400" dirty="0">
              <a:solidFill>
                <a:srgbClr val="FF0000"/>
              </a:solidFill>
            </a:endParaRPr>
          </a:p>
          <a:p>
            <a:pPr lvl="1"/>
            <a:endParaRPr lang="en-US" altLang="zh-CN" sz="2400" dirty="0"/>
          </a:p>
          <a:p>
            <a:pPr lvl="1"/>
            <a:endParaRPr lang="en-US" altLang="zh-CN" sz="2400" dirty="0"/>
          </a:p>
          <a:p>
            <a:pPr lvl="1"/>
            <a:endParaRPr lang="en-GB" altLang="zh-CN" sz="2400" dirty="0"/>
          </a:p>
          <a:p>
            <a:pPr lvl="1"/>
            <a:endParaRPr lang="en-US" altLang="zh-CN" sz="2400" dirty="0"/>
          </a:p>
        </p:txBody>
      </p:sp>
    </p:spTree>
    <p:extLst>
      <p:ext uri="{BB962C8B-B14F-4D97-AF65-F5344CB8AC3E}">
        <p14:creationId xmlns:p14="http://schemas.microsoft.com/office/powerpoint/2010/main" val="39354665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8BEC585-670F-43C0-AECA-F65591457455}"/>
              </a:ext>
            </a:extLst>
          </p:cNvPr>
          <p:cNvSpPr>
            <a:spLocks noGrp="1"/>
          </p:cNvSpPr>
          <p:nvPr>
            <p:ph type="title"/>
          </p:nvPr>
        </p:nvSpPr>
        <p:spPr/>
        <p:txBody>
          <a:bodyPr>
            <a:normAutofit fontScale="90000"/>
          </a:bodyPr>
          <a:lstStyle/>
          <a:p>
            <a:r>
              <a:rPr lang="en-GB" altLang="zh-CN" sz="4000" dirty="0"/>
              <a:t>Applied DRX cycle in connected mode for HST</a:t>
            </a:r>
            <a:endParaRPr lang="zh-CN" altLang="en-US" sz="4000" dirty="0"/>
          </a:p>
        </p:txBody>
      </p:sp>
      <p:sp>
        <p:nvSpPr>
          <p:cNvPr id="3" name="内容占位符 2">
            <a:extLst>
              <a:ext uri="{FF2B5EF4-FFF2-40B4-BE49-F238E27FC236}">
                <a16:creationId xmlns:a16="http://schemas.microsoft.com/office/drawing/2014/main" id="{E343C778-FB83-4FD7-A07D-4CF96F5B0E06}"/>
              </a:ext>
            </a:extLst>
          </p:cNvPr>
          <p:cNvSpPr>
            <a:spLocks noGrp="1"/>
          </p:cNvSpPr>
          <p:nvPr>
            <p:ph idx="1"/>
          </p:nvPr>
        </p:nvSpPr>
        <p:spPr/>
        <p:txBody>
          <a:bodyPr>
            <a:normAutofit/>
          </a:bodyPr>
          <a:lstStyle/>
          <a:p>
            <a:pPr marL="342900" lvl="1" indent="-342900">
              <a:buFont typeface="Arial" pitchFamily="34" charset="0"/>
              <a:buChar char="•"/>
            </a:pPr>
            <a:r>
              <a:rPr lang="en-US" altLang="zh-CN" sz="2400" dirty="0"/>
              <a:t>FFS whether additional note is added to the spec, such as “Requirements with 0.64s and 1.28s DRX cycle may not be sufficient in all high speed deployments considered in this release of the specifications” should be added in NR high speed specifications”</a:t>
            </a:r>
          </a:p>
          <a:p>
            <a:pPr lvl="1"/>
            <a:r>
              <a:rPr lang="en-US" altLang="zh-CN" sz="2400" dirty="0"/>
              <a:t>Instead of adding the note in the spec, the note is captured in the WF.  </a:t>
            </a:r>
            <a:endParaRPr lang="zh-CN" altLang="en-US" sz="2400" dirty="0"/>
          </a:p>
          <a:p>
            <a:pPr lvl="1"/>
            <a:endParaRPr lang="en-US" altLang="zh-CN" sz="2400" dirty="0"/>
          </a:p>
          <a:p>
            <a:endParaRPr lang="zh-CN" altLang="en-US" sz="2400" dirty="0"/>
          </a:p>
        </p:txBody>
      </p:sp>
    </p:spTree>
    <p:extLst>
      <p:ext uri="{BB962C8B-B14F-4D97-AF65-F5344CB8AC3E}">
        <p14:creationId xmlns:p14="http://schemas.microsoft.com/office/powerpoint/2010/main" val="12020043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39552" y="-8618"/>
            <a:ext cx="8229600" cy="1143000"/>
          </a:xfrm>
        </p:spPr>
        <p:txBody>
          <a:bodyPr/>
          <a:lstStyle/>
          <a:p>
            <a:r>
              <a:rPr lang="en-US" altLang="zh-CN" dirty="0"/>
              <a:t>Inter-RAT measurement </a:t>
            </a:r>
            <a:endParaRPr lang="zh-CN" altLang="en-US" dirty="0"/>
          </a:p>
        </p:txBody>
      </p:sp>
      <p:sp>
        <p:nvSpPr>
          <p:cNvPr id="3" name="内容占位符 2"/>
          <p:cNvSpPr>
            <a:spLocks noGrp="1"/>
          </p:cNvSpPr>
          <p:nvPr>
            <p:ph idx="1"/>
          </p:nvPr>
        </p:nvSpPr>
        <p:spPr>
          <a:xfrm>
            <a:off x="827584" y="1432560"/>
            <a:ext cx="8229600" cy="1706880"/>
          </a:xfrm>
        </p:spPr>
        <p:txBody>
          <a:bodyPr>
            <a:noAutofit/>
          </a:bodyPr>
          <a:lstStyle/>
          <a:p>
            <a:r>
              <a:rPr lang="en-US" altLang="zh-CN" sz="2400" dirty="0"/>
              <a:t>NR- EUTRA Inter-RAT measurement </a:t>
            </a:r>
          </a:p>
          <a:p>
            <a:pPr lvl="1"/>
            <a:r>
              <a:rPr lang="en-GB" altLang="zh-CN" sz="2400" dirty="0"/>
              <a:t>Cell re-selection requirements on NR- EUTRA inter-RAT measurement in idle mode</a:t>
            </a:r>
          </a:p>
          <a:p>
            <a:pPr lvl="1"/>
            <a:endParaRPr lang="en-GB" altLang="zh-CN" sz="2400" dirty="0"/>
          </a:p>
          <a:p>
            <a:pPr marL="457200" lvl="1" indent="0">
              <a:buNone/>
            </a:pPr>
            <a:endParaRPr lang="zh-CN" altLang="zh-CN" sz="2400" dirty="0"/>
          </a:p>
          <a:p>
            <a:pPr lvl="1"/>
            <a:endParaRPr lang="en-GB" altLang="zh-CN" sz="2400" dirty="0"/>
          </a:p>
        </p:txBody>
      </p:sp>
      <p:graphicFrame>
        <p:nvGraphicFramePr>
          <p:cNvPr id="10" name="表格 9">
            <a:extLst>
              <a:ext uri="{FF2B5EF4-FFF2-40B4-BE49-F238E27FC236}">
                <a16:creationId xmlns:a16="http://schemas.microsoft.com/office/drawing/2014/main" id="{8C9EAD76-27D9-476D-978C-9C7BFAC9510A}"/>
              </a:ext>
            </a:extLst>
          </p:cNvPr>
          <p:cNvGraphicFramePr>
            <a:graphicFrameLocks noGrp="1"/>
          </p:cNvGraphicFramePr>
          <p:nvPr>
            <p:extLst>
              <p:ext uri="{D42A27DB-BD31-4B8C-83A1-F6EECF244321}">
                <p14:modId xmlns:p14="http://schemas.microsoft.com/office/powerpoint/2010/main" val="1915809186"/>
              </p:ext>
            </p:extLst>
          </p:nvPr>
        </p:nvGraphicFramePr>
        <p:xfrm>
          <a:off x="1331654" y="3212976"/>
          <a:ext cx="6933427" cy="1706880"/>
        </p:xfrm>
        <a:graphic>
          <a:graphicData uri="http://schemas.openxmlformats.org/drawingml/2006/table">
            <a:tbl>
              <a:tblPr firstRow="1" firstCol="1" bandRow="1">
                <a:tableStyleId>{5940675A-B579-460E-94D1-54222C63F5DA}</a:tableStyleId>
              </a:tblPr>
              <a:tblGrid>
                <a:gridCol w="1066361">
                  <a:extLst>
                    <a:ext uri="{9D8B030D-6E8A-4147-A177-3AD203B41FA5}">
                      <a16:colId xmlns:a16="http://schemas.microsoft.com/office/drawing/2014/main" val="3912173096"/>
                    </a:ext>
                  </a:extLst>
                </a:gridCol>
                <a:gridCol w="1755544">
                  <a:extLst>
                    <a:ext uri="{9D8B030D-6E8A-4147-A177-3AD203B41FA5}">
                      <a16:colId xmlns:a16="http://schemas.microsoft.com/office/drawing/2014/main" val="1943204820"/>
                    </a:ext>
                  </a:extLst>
                </a:gridCol>
                <a:gridCol w="2028721">
                  <a:extLst>
                    <a:ext uri="{9D8B030D-6E8A-4147-A177-3AD203B41FA5}">
                      <a16:colId xmlns:a16="http://schemas.microsoft.com/office/drawing/2014/main" val="1278496454"/>
                    </a:ext>
                  </a:extLst>
                </a:gridCol>
                <a:gridCol w="2082801">
                  <a:extLst>
                    <a:ext uri="{9D8B030D-6E8A-4147-A177-3AD203B41FA5}">
                      <a16:colId xmlns:a16="http://schemas.microsoft.com/office/drawing/2014/main" val="2614686704"/>
                    </a:ext>
                  </a:extLst>
                </a:gridCol>
              </a:tblGrid>
              <a:tr h="66288">
                <a:tc>
                  <a:txBody>
                    <a:bodyPr/>
                    <a:lstStyle/>
                    <a:p>
                      <a:pPr marL="0" algn="ctr" defTabSz="914400" rtl="0" eaLnBrk="1" latinLnBrk="0" hangingPunct="1">
                        <a:spcAft>
                          <a:spcPts val="0"/>
                        </a:spcAft>
                      </a:pPr>
                      <a:r>
                        <a:rPr lang="x-none" sz="1600" kern="1200" dirty="0">
                          <a:solidFill>
                            <a:schemeClr val="tx1"/>
                          </a:solidFill>
                          <a:effectLst/>
                        </a:rPr>
                        <a:t>DRX cycle length [s]</a:t>
                      </a:r>
                      <a:endParaRPr lang="zh-CN" altLang="en-US" sz="1600" b="1" kern="1200" dirty="0">
                        <a:solidFill>
                          <a:schemeClr val="tx1"/>
                        </a:solidFill>
                        <a:effectLst/>
                        <a:latin typeface="+mn-lt"/>
                        <a:ea typeface="+mn-ea"/>
                        <a:cs typeface="+mn-cs"/>
                      </a:endParaRPr>
                    </a:p>
                  </a:txBody>
                  <a:tcPr marL="68580" marR="68580" marT="0" marB="0"/>
                </a:tc>
                <a:tc>
                  <a:txBody>
                    <a:bodyPr/>
                    <a:lstStyle/>
                    <a:p>
                      <a:pPr marL="0" algn="ctr" defTabSz="914400" rtl="0" eaLnBrk="1" latinLnBrk="0" hangingPunct="1">
                        <a:spcAft>
                          <a:spcPts val="0"/>
                        </a:spcAft>
                      </a:pPr>
                      <a:r>
                        <a:rPr lang="x-none" sz="1600" kern="1200" dirty="0">
                          <a:solidFill>
                            <a:schemeClr val="tx1"/>
                          </a:solidFill>
                          <a:effectLst/>
                        </a:rPr>
                        <a:t>T</a:t>
                      </a:r>
                      <a:r>
                        <a:rPr lang="x-none" sz="1600" kern="1200" baseline="-25000" dirty="0">
                          <a:solidFill>
                            <a:schemeClr val="tx1"/>
                          </a:solidFill>
                          <a:effectLst/>
                        </a:rPr>
                        <a:t>detect,EUTRAN </a:t>
                      </a:r>
                      <a:r>
                        <a:rPr lang="x-none" sz="1600" kern="1200" dirty="0">
                          <a:solidFill>
                            <a:schemeClr val="tx1"/>
                          </a:solidFill>
                          <a:effectLst/>
                        </a:rPr>
                        <a:t>[s] (number of DRX cycles)</a:t>
                      </a:r>
                      <a:endParaRPr lang="zh-CN" altLang="en-US" sz="1600" kern="1200" dirty="0">
                        <a:solidFill>
                          <a:schemeClr val="tx1"/>
                        </a:solidFill>
                        <a:effectLst/>
                        <a:latin typeface="+mn-lt"/>
                        <a:ea typeface="+mn-ea"/>
                        <a:cs typeface="+mn-cs"/>
                      </a:endParaRPr>
                    </a:p>
                  </a:txBody>
                  <a:tcPr marL="68580" marR="68580" marT="0" marB="0"/>
                </a:tc>
                <a:tc>
                  <a:txBody>
                    <a:bodyPr/>
                    <a:lstStyle/>
                    <a:p>
                      <a:pPr marL="0" algn="ctr" defTabSz="914400" rtl="0" eaLnBrk="1" latinLnBrk="0" hangingPunct="1">
                        <a:spcAft>
                          <a:spcPts val="0"/>
                        </a:spcAft>
                      </a:pPr>
                      <a:r>
                        <a:rPr lang="x-none" sz="1600" kern="1200" baseline="0" dirty="0">
                          <a:solidFill>
                            <a:schemeClr val="tx1"/>
                          </a:solidFill>
                          <a:effectLst/>
                        </a:rPr>
                        <a:t>T</a:t>
                      </a:r>
                      <a:r>
                        <a:rPr lang="x-none" sz="1600" kern="1200" baseline="-25000" dirty="0">
                          <a:solidFill>
                            <a:schemeClr val="tx1"/>
                          </a:solidFill>
                          <a:effectLst/>
                        </a:rPr>
                        <a:t>measure,EUTRAN </a:t>
                      </a:r>
                      <a:r>
                        <a:rPr lang="x-none" sz="1600" kern="1200" dirty="0">
                          <a:solidFill>
                            <a:schemeClr val="tx1"/>
                          </a:solidFill>
                          <a:effectLst/>
                        </a:rPr>
                        <a:t>[s] (number of DRX cycles)</a:t>
                      </a:r>
                      <a:endParaRPr lang="zh-CN" altLang="en-US" sz="1600" kern="1200" dirty="0">
                        <a:solidFill>
                          <a:schemeClr val="tx1"/>
                        </a:solidFill>
                        <a:effectLst/>
                        <a:latin typeface="+mn-lt"/>
                        <a:ea typeface="+mn-ea"/>
                        <a:cs typeface="+mn-cs"/>
                      </a:endParaRPr>
                    </a:p>
                  </a:txBody>
                  <a:tcPr marL="68580" marR="68580" marT="0" marB="0"/>
                </a:tc>
                <a:tc>
                  <a:txBody>
                    <a:bodyPr/>
                    <a:lstStyle/>
                    <a:p>
                      <a:pPr marL="0" algn="ctr" defTabSz="914400" rtl="0" eaLnBrk="1" latinLnBrk="0" hangingPunct="1">
                        <a:spcAft>
                          <a:spcPts val="0"/>
                        </a:spcAft>
                      </a:pPr>
                      <a:r>
                        <a:rPr lang="x-none" sz="1600" kern="1200" dirty="0">
                          <a:solidFill>
                            <a:schemeClr val="tx1"/>
                          </a:solidFill>
                          <a:effectLst/>
                        </a:rPr>
                        <a:t>T</a:t>
                      </a:r>
                      <a:r>
                        <a:rPr lang="x-none" sz="1600" kern="1200" baseline="-25000" dirty="0">
                          <a:solidFill>
                            <a:schemeClr val="tx1"/>
                          </a:solidFill>
                          <a:effectLst/>
                        </a:rPr>
                        <a:t>evaluate,E-UTRAN</a:t>
                      </a:r>
                      <a:endParaRPr lang="zh-CN" altLang="en-US" sz="1600" kern="1200" baseline="-25000" dirty="0">
                        <a:solidFill>
                          <a:schemeClr val="tx1"/>
                        </a:solidFill>
                        <a:effectLst/>
                      </a:endParaRPr>
                    </a:p>
                    <a:p>
                      <a:pPr marL="0" algn="ctr" defTabSz="914400" rtl="0" eaLnBrk="1" latinLnBrk="0" hangingPunct="1">
                        <a:spcAft>
                          <a:spcPts val="0"/>
                        </a:spcAft>
                      </a:pPr>
                      <a:r>
                        <a:rPr lang="x-none" sz="1600" kern="1200" dirty="0">
                          <a:solidFill>
                            <a:schemeClr val="tx1"/>
                          </a:solidFill>
                          <a:effectLst/>
                        </a:rPr>
                        <a:t>[s] (number of DRX cycles)</a:t>
                      </a:r>
                      <a:endParaRPr lang="zh-CN" altLang="en-US" sz="1600" kern="1200" dirty="0">
                        <a:solidFill>
                          <a:schemeClr val="tx1"/>
                        </a:solidFill>
                        <a:effectLst/>
                        <a:latin typeface="+mn-lt"/>
                        <a:ea typeface="+mn-ea"/>
                        <a:cs typeface="+mn-cs"/>
                      </a:endParaRPr>
                    </a:p>
                  </a:txBody>
                  <a:tcPr marL="68580" marR="68580" marT="0" marB="0"/>
                </a:tc>
                <a:extLst>
                  <a:ext uri="{0D108BD9-81ED-4DB2-BD59-A6C34878D82A}">
                    <a16:rowId xmlns:a16="http://schemas.microsoft.com/office/drawing/2014/main" val="3422372884"/>
                  </a:ext>
                </a:extLst>
              </a:tr>
              <a:tr h="0">
                <a:tc>
                  <a:txBody>
                    <a:bodyPr/>
                    <a:lstStyle/>
                    <a:p>
                      <a:pPr marL="0" algn="ctr" defTabSz="914400" rtl="0" eaLnBrk="1" latinLnBrk="0" hangingPunct="1">
                        <a:spcAft>
                          <a:spcPts val="0"/>
                        </a:spcAft>
                      </a:pPr>
                      <a:r>
                        <a:rPr lang="x-none" sz="1600" kern="1200" dirty="0">
                          <a:solidFill>
                            <a:schemeClr val="tx1"/>
                          </a:solidFill>
                          <a:effectLst/>
                        </a:rPr>
                        <a:t>0.32</a:t>
                      </a:r>
                      <a:endParaRPr lang="zh-CN" altLang="en-US" sz="1600" b="1" kern="1200" dirty="0">
                        <a:solidFill>
                          <a:schemeClr val="tx1"/>
                        </a:solidFill>
                        <a:effectLst/>
                        <a:latin typeface="+mn-lt"/>
                        <a:ea typeface="+mn-ea"/>
                        <a:cs typeface="+mn-cs"/>
                      </a:endParaRPr>
                    </a:p>
                  </a:txBody>
                  <a:tcPr marL="68580" marR="68580" marT="0" marB="0"/>
                </a:tc>
                <a:tc>
                  <a:txBody>
                    <a:bodyPr/>
                    <a:lstStyle/>
                    <a:p>
                      <a:pPr marL="0" algn="ctr" defTabSz="914400" rtl="0" eaLnBrk="1" latinLnBrk="0" hangingPunct="1">
                        <a:spcAft>
                          <a:spcPts val="0"/>
                        </a:spcAft>
                      </a:pPr>
                      <a:r>
                        <a:rPr lang="x-none" sz="1600" kern="1200" dirty="0">
                          <a:solidFill>
                            <a:schemeClr val="tx1"/>
                          </a:solidFill>
                          <a:effectLst/>
                        </a:rPr>
                        <a:t> </a:t>
                      </a:r>
                      <a:r>
                        <a:rPr lang="en-US" sz="1600" kern="1200" dirty="0">
                          <a:solidFill>
                            <a:schemeClr val="tx1"/>
                          </a:solidFill>
                          <a:effectLst/>
                        </a:rPr>
                        <a:t>4.16</a:t>
                      </a:r>
                      <a:r>
                        <a:rPr lang="x-none" sz="1600" kern="1200" dirty="0">
                          <a:solidFill>
                            <a:schemeClr val="tx1"/>
                          </a:solidFill>
                          <a:effectLst/>
                        </a:rPr>
                        <a:t>(1</a:t>
                      </a:r>
                      <a:r>
                        <a:rPr lang="en-US" sz="1600" kern="1200" dirty="0">
                          <a:solidFill>
                            <a:schemeClr val="tx1"/>
                          </a:solidFill>
                          <a:effectLst/>
                        </a:rPr>
                        <a:t>3</a:t>
                      </a:r>
                      <a:r>
                        <a:rPr lang="x-none" sz="1600" kern="1200" dirty="0">
                          <a:solidFill>
                            <a:schemeClr val="tx1"/>
                          </a:solidFill>
                          <a:effectLst/>
                        </a:rPr>
                        <a:t>)</a:t>
                      </a:r>
                      <a:endParaRPr lang="zh-CN" altLang="en-US" sz="1600" b="1" kern="1200" dirty="0">
                        <a:solidFill>
                          <a:schemeClr val="tx1"/>
                        </a:solidFill>
                        <a:effectLst/>
                        <a:latin typeface="+mn-lt"/>
                        <a:ea typeface="+mn-ea"/>
                        <a:cs typeface="+mn-cs"/>
                      </a:endParaRPr>
                    </a:p>
                  </a:txBody>
                  <a:tcPr marL="68580" marR="68580" marT="0" marB="0"/>
                </a:tc>
                <a:tc>
                  <a:txBody>
                    <a:bodyPr/>
                    <a:lstStyle/>
                    <a:p>
                      <a:pPr marL="0" algn="ctr" defTabSz="914400" rtl="0" eaLnBrk="1" latinLnBrk="0" hangingPunct="1">
                        <a:spcAft>
                          <a:spcPts val="0"/>
                        </a:spcAft>
                      </a:pPr>
                      <a:r>
                        <a:rPr lang="x-none" sz="1600" kern="1200">
                          <a:solidFill>
                            <a:schemeClr val="tx1"/>
                          </a:solidFill>
                          <a:effectLst/>
                        </a:rPr>
                        <a:t>0.64 (2)</a:t>
                      </a:r>
                      <a:endParaRPr lang="zh-CN" altLang="en-US" sz="1600" b="1" kern="1200">
                        <a:solidFill>
                          <a:schemeClr val="tx1"/>
                        </a:solidFill>
                        <a:effectLst/>
                        <a:latin typeface="+mn-lt"/>
                        <a:ea typeface="+mn-ea"/>
                        <a:cs typeface="+mn-cs"/>
                      </a:endParaRPr>
                    </a:p>
                  </a:txBody>
                  <a:tcPr marL="68580" marR="68580" marT="0" marB="0"/>
                </a:tc>
                <a:tc>
                  <a:txBody>
                    <a:bodyPr/>
                    <a:lstStyle/>
                    <a:p>
                      <a:pPr marL="0" algn="ctr" defTabSz="914400" rtl="0" eaLnBrk="1" latinLnBrk="0" hangingPunct="1">
                        <a:spcAft>
                          <a:spcPts val="0"/>
                        </a:spcAft>
                      </a:pPr>
                      <a:r>
                        <a:rPr lang="x-none" sz="1600" kern="1200">
                          <a:solidFill>
                            <a:schemeClr val="tx1"/>
                          </a:solidFill>
                          <a:effectLst/>
                        </a:rPr>
                        <a:t>0.96(3)</a:t>
                      </a:r>
                      <a:endParaRPr lang="zh-CN" altLang="en-US" sz="1600" b="1" kern="1200">
                        <a:solidFill>
                          <a:schemeClr val="tx1"/>
                        </a:solidFill>
                        <a:effectLst/>
                        <a:latin typeface="+mn-lt"/>
                        <a:ea typeface="+mn-ea"/>
                        <a:cs typeface="+mn-cs"/>
                      </a:endParaRPr>
                    </a:p>
                  </a:txBody>
                  <a:tcPr marL="68580" marR="68580" marT="0" marB="0"/>
                </a:tc>
                <a:extLst>
                  <a:ext uri="{0D108BD9-81ED-4DB2-BD59-A6C34878D82A}">
                    <a16:rowId xmlns:a16="http://schemas.microsoft.com/office/drawing/2014/main" val="3989268326"/>
                  </a:ext>
                </a:extLst>
              </a:tr>
              <a:tr h="0">
                <a:tc>
                  <a:txBody>
                    <a:bodyPr/>
                    <a:lstStyle/>
                    <a:p>
                      <a:pPr marL="0" algn="ctr" defTabSz="914400" rtl="0" eaLnBrk="1" latinLnBrk="0" hangingPunct="1">
                        <a:spcAft>
                          <a:spcPts val="0"/>
                        </a:spcAft>
                      </a:pPr>
                      <a:r>
                        <a:rPr lang="x-none" sz="1600" kern="1200" dirty="0">
                          <a:solidFill>
                            <a:schemeClr val="tx1"/>
                          </a:solidFill>
                          <a:effectLst/>
                        </a:rPr>
                        <a:t>0.64</a:t>
                      </a:r>
                      <a:endParaRPr lang="zh-CN" altLang="en-US" sz="1600" b="1" kern="1200" dirty="0">
                        <a:solidFill>
                          <a:schemeClr val="tx1"/>
                        </a:solidFill>
                        <a:effectLst/>
                        <a:latin typeface="+mn-lt"/>
                        <a:ea typeface="+mn-ea"/>
                        <a:cs typeface="+mn-cs"/>
                      </a:endParaRPr>
                    </a:p>
                  </a:txBody>
                  <a:tcPr marL="68580" marR="68580" marT="0" marB="0"/>
                </a:tc>
                <a:tc>
                  <a:txBody>
                    <a:bodyPr/>
                    <a:lstStyle/>
                    <a:p>
                      <a:pPr marL="0" algn="ctr" defTabSz="914400" rtl="0" eaLnBrk="1" latinLnBrk="0" hangingPunct="1">
                        <a:spcAft>
                          <a:spcPts val="0"/>
                        </a:spcAft>
                      </a:pPr>
                      <a:r>
                        <a:rPr lang="x-none" sz="1600" kern="1200" dirty="0">
                          <a:solidFill>
                            <a:schemeClr val="tx1"/>
                          </a:solidFill>
                          <a:effectLst/>
                        </a:rPr>
                        <a:t>7.68 (12)</a:t>
                      </a:r>
                      <a:endParaRPr lang="zh-CN" altLang="en-US" sz="1600" b="1" kern="1200" dirty="0">
                        <a:solidFill>
                          <a:schemeClr val="tx1"/>
                        </a:solidFill>
                        <a:effectLst/>
                        <a:latin typeface="+mn-lt"/>
                        <a:ea typeface="+mn-ea"/>
                        <a:cs typeface="+mn-cs"/>
                      </a:endParaRPr>
                    </a:p>
                  </a:txBody>
                  <a:tcPr marL="68580" marR="68580" marT="0" marB="0"/>
                </a:tc>
                <a:tc>
                  <a:txBody>
                    <a:bodyPr/>
                    <a:lstStyle/>
                    <a:p>
                      <a:pPr marL="0" algn="ctr" defTabSz="914400" rtl="0" eaLnBrk="1" latinLnBrk="0" hangingPunct="1">
                        <a:spcAft>
                          <a:spcPts val="0"/>
                        </a:spcAft>
                      </a:pPr>
                      <a:r>
                        <a:rPr lang="x-none" sz="1600" kern="1200" dirty="0">
                          <a:solidFill>
                            <a:schemeClr val="tx1"/>
                          </a:solidFill>
                          <a:effectLst/>
                        </a:rPr>
                        <a:t>1.28 (2)</a:t>
                      </a:r>
                      <a:endParaRPr lang="zh-CN" altLang="en-US" sz="1600" b="1" kern="1200" dirty="0">
                        <a:solidFill>
                          <a:schemeClr val="tx1"/>
                        </a:solidFill>
                        <a:effectLst/>
                        <a:latin typeface="+mn-lt"/>
                        <a:ea typeface="+mn-ea"/>
                        <a:cs typeface="+mn-cs"/>
                      </a:endParaRPr>
                    </a:p>
                  </a:txBody>
                  <a:tcPr marL="68580" marR="68580" marT="0" marB="0"/>
                </a:tc>
                <a:tc>
                  <a:txBody>
                    <a:bodyPr/>
                    <a:lstStyle/>
                    <a:p>
                      <a:pPr marL="0" algn="ctr" defTabSz="914400" rtl="0" eaLnBrk="1" latinLnBrk="0" hangingPunct="1">
                        <a:spcAft>
                          <a:spcPts val="0"/>
                        </a:spcAft>
                      </a:pPr>
                      <a:r>
                        <a:rPr lang="x-none" sz="1600" kern="1200">
                          <a:solidFill>
                            <a:schemeClr val="tx1"/>
                          </a:solidFill>
                          <a:effectLst/>
                        </a:rPr>
                        <a:t>1.92 (3)</a:t>
                      </a:r>
                      <a:endParaRPr lang="zh-CN" altLang="en-US" sz="1600" b="1" kern="1200">
                        <a:solidFill>
                          <a:schemeClr val="tx1"/>
                        </a:solidFill>
                        <a:effectLst/>
                        <a:latin typeface="+mn-lt"/>
                        <a:ea typeface="+mn-ea"/>
                        <a:cs typeface="+mn-cs"/>
                      </a:endParaRPr>
                    </a:p>
                  </a:txBody>
                  <a:tcPr marL="68580" marR="68580" marT="0" marB="0"/>
                </a:tc>
                <a:extLst>
                  <a:ext uri="{0D108BD9-81ED-4DB2-BD59-A6C34878D82A}">
                    <a16:rowId xmlns:a16="http://schemas.microsoft.com/office/drawing/2014/main" val="3742607878"/>
                  </a:ext>
                </a:extLst>
              </a:tr>
              <a:tr h="0">
                <a:tc>
                  <a:txBody>
                    <a:bodyPr/>
                    <a:lstStyle/>
                    <a:p>
                      <a:pPr marL="0" algn="ctr" defTabSz="914400" rtl="0" eaLnBrk="1" latinLnBrk="0" hangingPunct="1">
                        <a:spcAft>
                          <a:spcPts val="0"/>
                        </a:spcAft>
                      </a:pPr>
                      <a:r>
                        <a:rPr lang="x-none" sz="1600" kern="1200" dirty="0">
                          <a:solidFill>
                            <a:schemeClr val="tx1"/>
                          </a:solidFill>
                          <a:effectLst/>
                        </a:rPr>
                        <a:t>1.28</a:t>
                      </a:r>
                      <a:endParaRPr lang="zh-CN" altLang="en-US" sz="1600" b="1" kern="1200" dirty="0">
                        <a:solidFill>
                          <a:schemeClr val="tx1"/>
                        </a:solidFill>
                        <a:effectLst/>
                        <a:latin typeface="+mn-lt"/>
                        <a:ea typeface="+mn-ea"/>
                        <a:cs typeface="+mn-cs"/>
                      </a:endParaRPr>
                    </a:p>
                  </a:txBody>
                  <a:tcPr marL="68580" marR="68580" marT="0" marB="0"/>
                </a:tc>
                <a:tc>
                  <a:txBody>
                    <a:bodyPr/>
                    <a:lstStyle/>
                    <a:p>
                      <a:pPr marL="0" marR="269875" algn="ctr" defTabSz="914400" rtl="0" eaLnBrk="1" latinLnBrk="0" hangingPunct="1">
                        <a:spcBef>
                          <a:spcPts val="600"/>
                        </a:spcBef>
                        <a:spcAft>
                          <a:spcPts val="0"/>
                        </a:spcAft>
                      </a:pPr>
                      <a:r>
                        <a:rPr lang="en-GB" sz="1600" kern="1200">
                          <a:solidFill>
                            <a:schemeClr val="tx1"/>
                          </a:solidFill>
                          <a:effectLst/>
                        </a:rPr>
                        <a:t>8.96(7)</a:t>
                      </a:r>
                      <a:endParaRPr lang="zh-CN" altLang="en-US" sz="1600" b="1" kern="1200">
                        <a:solidFill>
                          <a:schemeClr val="tx1"/>
                        </a:solidFill>
                        <a:effectLst/>
                        <a:latin typeface="+mn-lt"/>
                        <a:ea typeface="+mn-ea"/>
                        <a:cs typeface="+mn-cs"/>
                      </a:endParaRPr>
                    </a:p>
                  </a:txBody>
                  <a:tcPr marL="68580" marR="68580" marT="0" marB="0"/>
                </a:tc>
                <a:tc>
                  <a:txBody>
                    <a:bodyPr/>
                    <a:lstStyle/>
                    <a:p>
                      <a:pPr marL="0" algn="ctr" defTabSz="914400" rtl="0" eaLnBrk="1" latinLnBrk="0" hangingPunct="1">
                        <a:spcAft>
                          <a:spcPts val="0"/>
                        </a:spcAft>
                      </a:pPr>
                      <a:r>
                        <a:rPr lang="x-none" sz="1600" kern="1200" dirty="0">
                          <a:solidFill>
                            <a:schemeClr val="tx1"/>
                          </a:solidFill>
                          <a:effectLst/>
                        </a:rPr>
                        <a:t>1.28 (1)</a:t>
                      </a:r>
                      <a:endParaRPr lang="zh-CN" altLang="en-US" sz="1600" b="1" kern="1200" dirty="0">
                        <a:solidFill>
                          <a:schemeClr val="tx1"/>
                        </a:solidFill>
                        <a:effectLst/>
                        <a:latin typeface="+mn-lt"/>
                        <a:ea typeface="+mn-ea"/>
                        <a:cs typeface="+mn-cs"/>
                      </a:endParaRPr>
                    </a:p>
                  </a:txBody>
                  <a:tcPr marL="68580" marR="68580" marT="0" marB="0"/>
                </a:tc>
                <a:tc>
                  <a:txBody>
                    <a:bodyPr/>
                    <a:lstStyle/>
                    <a:p>
                      <a:pPr marL="0" algn="ctr" defTabSz="914400" rtl="0" eaLnBrk="1" latinLnBrk="0" hangingPunct="1">
                        <a:spcAft>
                          <a:spcPts val="0"/>
                        </a:spcAft>
                      </a:pPr>
                      <a:r>
                        <a:rPr lang="x-none" sz="1600" kern="1200" dirty="0">
                          <a:solidFill>
                            <a:schemeClr val="tx1"/>
                          </a:solidFill>
                          <a:effectLst/>
                        </a:rPr>
                        <a:t>3.84 (3)</a:t>
                      </a:r>
                      <a:endParaRPr lang="zh-CN" altLang="en-US" sz="1600" b="1" kern="1200" dirty="0">
                        <a:solidFill>
                          <a:schemeClr val="tx1"/>
                        </a:solidFill>
                        <a:effectLst/>
                        <a:latin typeface="+mn-lt"/>
                        <a:ea typeface="+mn-ea"/>
                        <a:cs typeface="+mn-cs"/>
                      </a:endParaRPr>
                    </a:p>
                  </a:txBody>
                  <a:tcPr marL="68580" marR="68580" marT="0" marB="0"/>
                </a:tc>
                <a:extLst>
                  <a:ext uri="{0D108BD9-81ED-4DB2-BD59-A6C34878D82A}">
                    <a16:rowId xmlns:a16="http://schemas.microsoft.com/office/drawing/2014/main" val="3978991764"/>
                  </a:ext>
                </a:extLst>
              </a:tr>
              <a:tr h="0">
                <a:tc>
                  <a:txBody>
                    <a:bodyPr/>
                    <a:lstStyle/>
                    <a:p>
                      <a:pPr marL="0" algn="ctr" defTabSz="914400" rtl="0" eaLnBrk="1" latinLnBrk="0" hangingPunct="1">
                        <a:spcAft>
                          <a:spcPts val="0"/>
                        </a:spcAft>
                      </a:pPr>
                      <a:r>
                        <a:rPr lang="x-none" sz="1600" kern="1200" dirty="0">
                          <a:solidFill>
                            <a:schemeClr val="tx1"/>
                          </a:solidFill>
                          <a:effectLst/>
                        </a:rPr>
                        <a:t>2.56 Note1</a:t>
                      </a:r>
                      <a:endParaRPr lang="zh-CN" altLang="en-US" sz="1600" b="1" kern="1200" dirty="0">
                        <a:solidFill>
                          <a:schemeClr val="tx1"/>
                        </a:solidFill>
                        <a:effectLst/>
                        <a:latin typeface="+mn-lt"/>
                        <a:ea typeface="+mn-ea"/>
                        <a:cs typeface="+mn-cs"/>
                      </a:endParaRPr>
                    </a:p>
                  </a:txBody>
                  <a:tcPr marL="68580" marR="68580" marT="0" marB="0"/>
                </a:tc>
                <a:tc>
                  <a:txBody>
                    <a:bodyPr/>
                    <a:lstStyle/>
                    <a:p>
                      <a:pPr marL="0" algn="ctr" defTabSz="914400" rtl="0" eaLnBrk="1" latinLnBrk="0" hangingPunct="1">
                        <a:spcAft>
                          <a:spcPts val="0"/>
                        </a:spcAft>
                      </a:pPr>
                      <a:r>
                        <a:rPr lang="x-none" sz="1600" kern="1200" dirty="0">
                          <a:solidFill>
                            <a:schemeClr val="tx1"/>
                          </a:solidFill>
                          <a:effectLst/>
                        </a:rPr>
                        <a:t>58.88 (23)</a:t>
                      </a:r>
                      <a:endParaRPr lang="zh-CN" altLang="en-US" sz="1600" b="1" kern="1200" dirty="0">
                        <a:solidFill>
                          <a:schemeClr val="tx1"/>
                        </a:solidFill>
                        <a:effectLst/>
                        <a:latin typeface="+mn-lt"/>
                        <a:ea typeface="+mn-ea"/>
                        <a:cs typeface="+mn-cs"/>
                      </a:endParaRPr>
                    </a:p>
                  </a:txBody>
                  <a:tcPr marL="68580" marR="68580" marT="0" marB="0"/>
                </a:tc>
                <a:tc>
                  <a:txBody>
                    <a:bodyPr/>
                    <a:lstStyle/>
                    <a:p>
                      <a:pPr marL="0" algn="ctr" defTabSz="914400" rtl="0" eaLnBrk="1" latinLnBrk="0" hangingPunct="1">
                        <a:spcAft>
                          <a:spcPts val="0"/>
                        </a:spcAft>
                      </a:pPr>
                      <a:r>
                        <a:rPr lang="x-none" sz="1600" kern="1200">
                          <a:solidFill>
                            <a:schemeClr val="tx1"/>
                          </a:solidFill>
                          <a:effectLst/>
                        </a:rPr>
                        <a:t>2.56 (1)</a:t>
                      </a:r>
                      <a:endParaRPr lang="zh-CN" altLang="en-US" sz="1600" b="1" kern="1200">
                        <a:solidFill>
                          <a:schemeClr val="tx1"/>
                        </a:solidFill>
                        <a:effectLst/>
                        <a:latin typeface="+mn-lt"/>
                        <a:ea typeface="+mn-ea"/>
                        <a:cs typeface="+mn-cs"/>
                      </a:endParaRPr>
                    </a:p>
                  </a:txBody>
                  <a:tcPr marL="68580" marR="68580" marT="0" marB="0"/>
                </a:tc>
                <a:tc>
                  <a:txBody>
                    <a:bodyPr/>
                    <a:lstStyle/>
                    <a:p>
                      <a:pPr marL="0" algn="ctr" defTabSz="914400" rtl="0" eaLnBrk="1" latinLnBrk="0" hangingPunct="1">
                        <a:spcAft>
                          <a:spcPts val="0"/>
                        </a:spcAft>
                      </a:pPr>
                      <a:r>
                        <a:rPr lang="x-none" sz="1600" kern="1200" dirty="0">
                          <a:solidFill>
                            <a:schemeClr val="tx1"/>
                          </a:solidFill>
                          <a:effectLst/>
                        </a:rPr>
                        <a:t>7.68 (3)</a:t>
                      </a:r>
                      <a:endParaRPr lang="zh-CN" altLang="en-US" sz="1600" b="1" kern="1200" dirty="0">
                        <a:solidFill>
                          <a:schemeClr val="tx1"/>
                        </a:solidFill>
                        <a:effectLst/>
                        <a:latin typeface="+mn-lt"/>
                        <a:ea typeface="+mn-ea"/>
                        <a:cs typeface="+mn-cs"/>
                      </a:endParaRPr>
                    </a:p>
                  </a:txBody>
                  <a:tcPr marL="68580" marR="68580" marT="0" marB="0"/>
                </a:tc>
                <a:extLst>
                  <a:ext uri="{0D108BD9-81ED-4DB2-BD59-A6C34878D82A}">
                    <a16:rowId xmlns:a16="http://schemas.microsoft.com/office/drawing/2014/main" val="2673159982"/>
                  </a:ext>
                </a:extLst>
              </a:tr>
            </a:tbl>
          </a:graphicData>
        </a:graphic>
      </p:graphicFrame>
    </p:spTree>
    <p:extLst>
      <p:ext uri="{BB962C8B-B14F-4D97-AF65-F5344CB8AC3E}">
        <p14:creationId xmlns:p14="http://schemas.microsoft.com/office/powerpoint/2010/main" val="32570296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39552" y="-8618"/>
            <a:ext cx="8229600" cy="1143000"/>
          </a:xfrm>
        </p:spPr>
        <p:txBody>
          <a:bodyPr/>
          <a:lstStyle/>
          <a:p>
            <a:r>
              <a:rPr lang="en-US" altLang="zh-CN" dirty="0"/>
              <a:t>Inter-RAT measurement </a:t>
            </a:r>
            <a:endParaRPr lang="zh-CN" altLang="en-US" dirty="0"/>
          </a:p>
        </p:txBody>
      </p:sp>
      <p:sp>
        <p:nvSpPr>
          <p:cNvPr id="3" name="内容占位符 2"/>
          <p:cNvSpPr>
            <a:spLocks noGrp="1"/>
          </p:cNvSpPr>
          <p:nvPr>
            <p:ph idx="1"/>
          </p:nvPr>
        </p:nvSpPr>
        <p:spPr>
          <a:xfrm>
            <a:off x="287524" y="908720"/>
            <a:ext cx="8568952" cy="2520280"/>
          </a:xfrm>
        </p:spPr>
        <p:txBody>
          <a:bodyPr>
            <a:noAutofit/>
          </a:bodyPr>
          <a:lstStyle/>
          <a:p>
            <a:r>
              <a:rPr lang="en-US" altLang="zh-CN" sz="2000" dirty="0"/>
              <a:t>NR- EUTRA Inter-RAT measurement </a:t>
            </a:r>
          </a:p>
          <a:p>
            <a:pPr lvl="1"/>
            <a:r>
              <a:rPr lang="en-US" altLang="zh-CN" sz="2000" dirty="0"/>
              <a:t>N</a:t>
            </a:r>
            <a:r>
              <a:rPr lang="en-US" altLang="zh-CN" sz="2000" baseline="-25000" dirty="0"/>
              <a:t>EUTRA_carrier </a:t>
            </a:r>
            <a:r>
              <a:rPr lang="en-US" altLang="zh-CN" sz="2000" dirty="0"/>
              <a:t>issue in the cell re-selection requirements on NR- EUTRA inter-RAT measurement taking the per inter-RAT carrier flag into account. </a:t>
            </a:r>
            <a:endParaRPr lang="en-GB" altLang="zh-CN" sz="2000" dirty="0"/>
          </a:p>
          <a:p>
            <a:pPr lvl="2"/>
            <a:r>
              <a:rPr lang="en-US" altLang="zh-CN" sz="2000" dirty="0"/>
              <a:t>The requirement for non-HST carrier = the requirement for HST carrier</a:t>
            </a:r>
            <a:r>
              <a:rPr lang="en-GB" altLang="zh-CN" sz="2000" dirty="0"/>
              <a:t> = </a:t>
            </a:r>
            <a:r>
              <a:rPr lang="en-GB" altLang="zh-CN" sz="2000" dirty="0" err="1"/>
              <a:t>N</a:t>
            </a:r>
            <a:r>
              <a:rPr lang="en-GB" altLang="zh-CN" sz="2000" baseline="-25000" dirty="0" err="1"/>
              <a:t>EUTRA_carrier_HST</a:t>
            </a:r>
            <a:r>
              <a:rPr lang="en-GB" altLang="zh-CN" sz="2000" dirty="0"/>
              <a:t> * </a:t>
            </a:r>
            <a:r>
              <a:rPr lang="en-GB" altLang="zh-CN" sz="2000" dirty="0" err="1"/>
              <a:t>T</a:t>
            </a:r>
            <a:r>
              <a:rPr lang="en-GB" altLang="zh-CN" sz="2000" baseline="-25000" dirty="0" err="1"/>
              <a:t>detect,EUTRAN_HST</a:t>
            </a:r>
            <a:r>
              <a:rPr lang="en-GB" altLang="zh-CN" sz="2000" dirty="0"/>
              <a:t> + </a:t>
            </a:r>
            <a:r>
              <a:rPr lang="en-GB" altLang="zh-CN" sz="2000" dirty="0" err="1"/>
              <a:t>N</a:t>
            </a:r>
            <a:r>
              <a:rPr lang="en-GB" altLang="zh-CN" sz="2000" baseline="-25000" dirty="0" err="1"/>
              <a:t>EUTRA_carrier_nonHST</a:t>
            </a:r>
            <a:r>
              <a:rPr lang="en-GB" altLang="zh-CN" sz="2000" dirty="0"/>
              <a:t>  * </a:t>
            </a:r>
            <a:r>
              <a:rPr lang="en-GB" altLang="zh-CN" sz="2000" dirty="0" err="1"/>
              <a:t>T</a:t>
            </a:r>
            <a:r>
              <a:rPr lang="en-GB" altLang="zh-CN" sz="2000" baseline="-25000" dirty="0" err="1"/>
              <a:t>detect,EUTRAN_nonHST</a:t>
            </a:r>
            <a:endParaRPr lang="zh-CN" altLang="zh-CN" sz="2000" dirty="0"/>
          </a:p>
          <a:p>
            <a:pPr marL="914400" lvl="2" indent="0">
              <a:buNone/>
            </a:pPr>
            <a:r>
              <a:rPr lang="en-GB" altLang="zh-CN" sz="2000" dirty="0"/>
              <a:t>Where:</a:t>
            </a:r>
            <a:endParaRPr lang="zh-CN" altLang="zh-CN" sz="2000" dirty="0"/>
          </a:p>
          <a:p>
            <a:pPr lvl="3"/>
            <a:r>
              <a:rPr lang="en-GB" altLang="zh-CN" dirty="0" err="1"/>
              <a:t>N</a:t>
            </a:r>
            <a:r>
              <a:rPr lang="en-GB" altLang="zh-CN" baseline="-25000" dirty="0" err="1"/>
              <a:t>EUTRA_carrier</a:t>
            </a:r>
            <a:r>
              <a:rPr lang="en-GB" altLang="zh-CN" dirty="0"/>
              <a:t> is the total number of configured E-UTRA carriers, </a:t>
            </a:r>
            <a:endParaRPr lang="zh-CN" altLang="zh-CN" dirty="0"/>
          </a:p>
          <a:p>
            <a:pPr lvl="3"/>
            <a:r>
              <a:rPr lang="en-GB" altLang="zh-CN" dirty="0" err="1"/>
              <a:t>N</a:t>
            </a:r>
            <a:r>
              <a:rPr lang="en-GB" altLang="zh-CN" baseline="-25000" dirty="0" err="1"/>
              <a:t>EUTRA_carrier</a:t>
            </a:r>
            <a:r>
              <a:rPr lang="en-GB" altLang="zh-CN" dirty="0"/>
              <a:t> = </a:t>
            </a:r>
            <a:r>
              <a:rPr lang="en-GB" altLang="zh-CN" dirty="0" err="1"/>
              <a:t>N</a:t>
            </a:r>
            <a:r>
              <a:rPr lang="en-GB" altLang="zh-CN" baseline="-25000" dirty="0" err="1"/>
              <a:t>EUTRA_carrier_HST</a:t>
            </a:r>
            <a:r>
              <a:rPr lang="en-GB" altLang="zh-CN" dirty="0"/>
              <a:t> + </a:t>
            </a:r>
            <a:r>
              <a:rPr lang="en-GB" altLang="zh-CN" dirty="0" err="1"/>
              <a:t>N</a:t>
            </a:r>
            <a:r>
              <a:rPr lang="en-GB" altLang="zh-CN" baseline="-25000" dirty="0" err="1"/>
              <a:t>EUTRA_carrier_nonHST</a:t>
            </a:r>
            <a:r>
              <a:rPr lang="en-GB" altLang="zh-CN" dirty="0"/>
              <a:t>,</a:t>
            </a:r>
            <a:endParaRPr lang="zh-CN" altLang="zh-CN" dirty="0"/>
          </a:p>
          <a:p>
            <a:pPr lvl="3"/>
            <a:r>
              <a:rPr lang="en-GB" altLang="zh-CN" dirty="0" err="1"/>
              <a:t>N</a:t>
            </a:r>
            <a:r>
              <a:rPr lang="en-GB" altLang="zh-CN" baseline="-25000" dirty="0" err="1"/>
              <a:t>EUTRA_carrier_HST</a:t>
            </a:r>
            <a:r>
              <a:rPr lang="en-GB" altLang="zh-CN" dirty="0"/>
              <a:t> is the total number of configured high speed carriers, </a:t>
            </a:r>
            <a:endParaRPr lang="zh-CN" altLang="zh-CN" dirty="0"/>
          </a:p>
          <a:p>
            <a:pPr lvl="3"/>
            <a:r>
              <a:rPr lang="en-GB" altLang="zh-CN" dirty="0" err="1"/>
              <a:t>N</a:t>
            </a:r>
            <a:r>
              <a:rPr lang="en-GB" altLang="zh-CN" baseline="-25000" dirty="0" err="1"/>
              <a:t>EUTRA_carrier_nonHST</a:t>
            </a:r>
            <a:r>
              <a:rPr lang="en-GB" altLang="zh-CN" dirty="0"/>
              <a:t> is the total number of configured non-high-speed carriers. </a:t>
            </a:r>
            <a:endParaRPr lang="zh-CN" altLang="zh-CN" dirty="0"/>
          </a:p>
          <a:p>
            <a:pPr lvl="3"/>
            <a:r>
              <a:rPr lang="en-GB" altLang="zh-CN" dirty="0" err="1"/>
              <a:t>T</a:t>
            </a:r>
            <a:r>
              <a:rPr lang="en-GB" altLang="zh-CN" baseline="-25000" dirty="0" err="1"/>
              <a:t>detect,EUTRAN_HST</a:t>
            </a:r>
            <a:r>
              <a:rPr lang="en-GB" altLang="zh-CN" dirty="0"/>
              <a:t> is the requirements specified for high speed scenario. </a:t>
            </a:r>
            <a:endParaRPr lang="zh-CN" altLang="zh-CN" dirty="0"/>
          </a:p>
          <a:p>
            <a:pPr lvl="3"/>
            <a:r>
              <a:rPr lang="en-GB" altLang="zh-CN" dirty="0" err="1"/>
              <a:t>T</a:t>
            </a:r>
            <a:r>
              <a:rPr lang="en-GB" altLang="zh-CN" baseline="-25000" dirty="0" err="1"/>
              <a:t>detect,EUTRAN_nonHST</a:t>
            </a:r>
            <a:r>
              <a:rPr lang="en-GB" altLang="zh-CN" dirty="0"/>
              <a:t> is the requirements specified for normal scenario.</a:t>
            </a:r>
            <a:endParaRPr lang="zh-CN" altLang="zh-CN" dirty="0"/>
          </a:p>
          <a:p>
            <a:pPr lvl="1"/>
            <a:endParaRPr lang="en-GB" altLang="zh-CN" sz="2000" dirty="0"/>
          </a:p>
          <a:p>
            <a:pPr lvl="1"/>
            <a:endParaRPr lang="en-GB" altLang="zh-CN" sz="2000" dirty="0"/>
          </a:p>
          <a:p>
            <a:pPr marL="457200" lvl="1" indent="0">
              <a:buNone/>
            </a:pPr>
            <a:endParaRPr lang="zh-CN" altLang="zh-CN" sz="2000" dirty="0"/>
          </a:p>
          <a:p>
            <a:pPr lvl="1"/>
            <a:endParaRPr lang="en-GB" altLang="zh-CN" sz="2000" dirty="0"/>
          </a:p>
        </p:txBody>
      </p:sp>
    </p:spTree>
    <p:extLst>
      <p:ext uri="{BB962C8B-B14F-4D97-AF65-F5344CB8AC3E}">
        <p14:creationId xmlns:p14="http://schemas.microsoft.com/office/powerpoint/2010/main" val="2151192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39552" y="207406"/>
            <a:ext cx="8229600" cy="917338"/>
          </a:xfrm>
        </p:spPr>
        <p:txBody>
          <a:bodyPr>
            <a:normAutofit/>
          </a:bodyPr>
          <a:lstStyle/>
          <a:p>
            <a:r>
              <a:rPr lang="en-US" altLang="zh-CN" sz="3600" dirty="0"/>
              <a:t>Inter-RAT measurement </a:t>
            </a:r>
            <a:endParaRPr lang="zh-CN" altLang="en-US" sz="3600" dirty="0"/>
          </a:p>
        </p:txBody>
      </p:sp>
      <p:sp>
        <p:nvSpPr>
          <p:cNvPr id="3" name="内容占位符 2"/>
          <p:cNvSpPr>
            <a:spLocks noGrp="1"/>
          </p:cNvSpPr>
          <p:nvPr>
            <p:ph idx="1"/>
          </p:nvPr>
        </p:nvSpPr>
        <p:spPr>
          <a:xfrm>
            <a:off x="457200" y="1555784"/>
            <a:ext cx="8229600" cy="1080120"/>
          </a:xfrm>
        </p:spPr>
        <p:txBody>
          <a:bodyPr>
            <a:noAutofit/>
          </a:bodyPr>
          <a:lstStyle/>
          <a:p>
            <a:r>
              <a:rPr lang="en-US" altLang="zh-CN" sz="2400" dirty="0"/>
              <a:t>NR- EUTRA Inter-RAT measurement</a:t>
            </a:r>
          </a:p>
          <a:p>
            <a:pPr lvl="1"/>
            <a:r>
              <a:rPr lang="en-US" altLang="zh-CN" sz="2400" dirty="0"/>
              <a:t>Cell identification with DRX in connected mode </a:t>
            </a:r>
            <a:endParaRPr lang="zh-CN" altLang="zh-CN" dirty="0"/>
          </a:p>
        </p:txBody>
      </p:sp>
      <p:graphicFrame>
        <p:nvGraphicFramePr>
          <p:cNvPr id="8" name="表格 7">
            <a:extLst>
              <a:ext uri="{FF2B5EF4-FFF2-40B4-BE49-F238E27FC236}">
                <a16:creationId xmlns:a16="http://schemas.microsoft.com/office/drawing/2014/main" id="{031A98A3-91AC-4311-AA43-92AA38D604C9}"/>
              </a:ext>
            </a:extLst>
          </p:cNvPr>
          <p:cNvGraphicFramePr>
            <a:graphicFrameLocks noGrp="1"/>
          </p:cNvGraphicFramePr>
          <p:nvPr>
            <p:extLst>
              <p:ext uri="{D42A27DB-BD31-4B8C-83A1-F6EECF244321}">
                <p14:modId xmlns:p14="http://schemas.microsoft.com/office/powerpoint/2010/main" val="261946705"/>
              </p:ext>
            </p:extLst>
          </p:nvPr>
        </p:nvGraphicFramePr>
        <p:xfrm>
          <a:off x="1475656" y="2879953"/>
          <a:ext cx="6849905" cy="2421255"/>
        </p:xfrm>
        <a:graphic>
          <a:graphicData uri="http://schemas.openxmlformats.org/drawingml/2006/table">
            <a:tbl>
              <a:tblPr firstRow="1" firstCol="1" bandRow="1">
                <a:tableStyleId>{5940675A-B579-460E-94D1-54222C63F5DA}</a:tableStyleId>
              </a:tblPr>
              <a:tblGrid>
                <a:gridCol w="2277629">
                  <a:extLst>
                    <a:ext uri="{9D8B030D-6E8A-4147-A177-3AD203B41FA5}">
                      <a16:colId xmlns:a16="http://schemas.microsoft.com/office/drawing/2014/main" val="2607263904"/>
                    </a:ext>
                  </a:extLst>
                </a:gridCol>
                <a:gridCol w="2328684">
                  <a:extLst>
                    <a:ext uri="{9D8B030D-6E8A-4147-A177-3AD203B41FA5}">
                      <a16:colId xmlns:a16="http://schemas.microsoft.com/office/drawing/2014/main" val="4133531893"/>
                    </a:ext>
                  </a:extLst>
                </a:gridCol>
                <a:gridCol w="2243592">
                  <a:extLst>
                    <a:ext uri="{9D8B030D-6E8A-4147-A177-3AD203B41FA5}">
                      <a16:colId xmlns:a16="http://schemas.microsoft.com/office/drawing/2014/main" val="4235091780"/>
                    </a:ext>
                  </a:extLst>
                </a:gridCol>
              </a:tblGrid>
              <a:tr h="0">
                <a:tc>
                  <a:txBody>
                    <a:bodyPr/>
                    <a:lstStyle/>
                    <a:p>
                      <a:pPr algn="just">
                        <a:spcAft>
                          <a:spcPts val="900"/>
                        </a:spcAft>
                      </a:pPr>
                      <a:r>
                        <a:rPr lang="en-GB" sz="1200" dirty="0">
                          <a:effectLst/>
                        </a:rPr>
                        <a:t>DRX cycle length (s)</a:t>
                      </a:r>
                      <a:endParaRPr lang="zh-CN" sz="1200" dirty="0">
                        <a:effectLst/>
                        <a:latin typeface="Times New Roman" panose="02020603050405020304" pitchFamily="18" charset="0"/>
                        <a:ea typeface="宋体" panose="02010600030101010101" pitchFamily="2" charset="-122"/>
                      </a:endParaRPr>
                    </a:p>
                  </a:txBody>
                  <a:tcPr marL="68580" marR="68580" marT="9525" marB="0"/>
                </a:tc>
                <a:tc gridSpan="2">
                  <a:txBody>
                    <a:bodyPr/>
                    <a:lstStyle/>
                    <a:p>
                      <a:pPr algn="just">
                        <a:spcAft>
                          <a:spcPts val="900"/>
                        </a:spcAft>
                      </a:pPr>
                      <a:r>
                        <a:rPr lang="en-GB" sz="1200" dirty="0" err="1">
                          <a:effectLst/>
                        </a:rPr>
                        <a:t>T</a:t>
                      </a:r>
                      <a:r>
                        <a:rPr lang="en-GB" sz="1200" baseline="-25000" dirty="0" err="1">
                          <a:effectLst/>
                        </a:rPr>
                        <a:t>Identify</a:t>
                      </a:r>
                      <a:r>
                        <a:rPr lang="en-GB" sz="1200" baseline="-25000" dirty="0">
                          <a:effectLst/>
                        </a:rPr>
                        <a:t>, E-UTRAN TDD</a:t>
                      </a:r>
                      <a:r>
                        <a:rPr lang="en-GB" sz="1200" dirty="0">
                          <a:effectLst/>
                        </a:rPr>
                        <a:t> (s) (DRX cycles)</a:t>
                      </a:r>
                      <a:endParaRPr lang="zh-CN" sz="1200" dirty="0">
                        <a:effectLst/>
                        <a:latin typeface="Times New Roman" panose="02020603050405020304" pitchFamily="18" charset="0"/>
                        <a:ea typeface="宋体" panose="02010600030101010101" pitchFamily="2" charset="-122"/>
                      </a:endParaRPr>
                    </a:p>
                  </a:txBody>
                  <a:tcPr marL="68580" marR="68580" marT="9525" marB="0"/>
                </a:tc>
                <a:tc hMerge="1">
                  <a:txBody>
                    <a:bodyPr/>
                    <a:lstStyle/>
                    <a:p>
                      <a:endParaRPr lang="zh-CN" altLang="en-US"/>
                    </a:p>
                  </a:txBody>
                  <a:tcPr/>
                </a:tc>
                <a:extLst>
                  <a:ext uri="{0D108BD9-81ED-4DB2-BD59-A6C34878D82A}">
                    <a16:rowId xmlns:a16="http://schemas.microsoft.com/office/drawing/2014/main" val="73309093"/>
                  </a:ext>
                </a:extLst>
              </a:tr>
              <a:tr h="0">
                <a:tc>
                  <a:txBody>
                    <a:bodyPr/>
                    <a:lstStyle/>
                    <a:p>
                      <a:pPr algn="just">
                        <a:spcAft>
                          <a:spcPts val="900"/>
                        </a:spcAft>
                      </a:pPr>
                      <a:r>
                        <a:rPr lang="en-GB" sz="1200">
                          <a:effectLst/>
                        </a:rPr>
                        <a:t> </a:t>
                      </a:r>
                      <a:endParaRPr lang="zh-CN" sz="1200">
                        <a:effectLst/>
                        <a:latin typeface="Times New Roman" panose="02020603050405020304" pitchFamily="18" charset="0"/>
                        <a:ea typeface="宋体" panose="02010600030101010101" pitchFamily="2" charset="-122"/>
                      </a:endParaRPr>
                    </a:p>
                  </a:txBody>
                  <a:tcPr marL="68580" marR="68580" marT="9525" marB="0"/>
                </a:tc>
                <a:tc>
                  <a:txBody>
                    <a:bodyPr/>
                    <a:lstStyle/>
                    <a:p>
                      <a:pPr algn="just">
                        <a:spcAft>
                          <a:spcPts val="900"/>
                        </a:spcAft>
                      </a:pPr>
                      <a:r>
                        <a:rPr lang="en-GB" sz="1200">
                          <a:effectLst/>
                        </a:rPr>
                        <a:t>Gap period = 40 ms, 20 ms</a:t>
                      </a:r>
                      <a:endParaRPr lang="zh-CN" sz="1200">
                        <a:effectLst/>
                        <a:latin typeface="Times New Roman" panose="02020603050405020304" pitchFamily="18" charset="0"/>
                        <a:ea typeface="宋体" panose="02010600030101010101" pitchFamily="2" charset="-122"/>
                      </a:endParaRPr>
                    </a:p>
                  </a:txBody>
                  <a:tcPr marL="68580" marR="68580" marT="9525" marB="0"/>
                </a:tc>
                <a:tc>
                  <a:txBody>
                    <a:bodyPr/>
                    <a:lstStyle/>
                    <a:p>
                      <a:pPr algn="just">
                        <a:spcAft>
                          <a:spcPts val="900"/>
                        </a:spcAft>
                      </a:pPr>
                      <a:r>
                        <a:rPr lang="en-GB" sz="1200">
                          <a:effectLst/>
                        </a:rPr>
                        <a:t>Gap period = 80 ms</a:t>
                      </a:r>
                      <a:endParaRPr lang="zh-CN" sz="1200">
                        <a:effectLst/>
                        <a:latin typeface="Times New Roman" panose="02020603050405020304" pitchFamily="18" charset="0"/>
                        <a:ea typeface="宋体" panose="02010600030101010101" pitchFamily="2" charset="-122"/>
                      </a:endParaRPr>
                    </a:p>
                  </a:txBody>
                  <a:tcPr marL="68580" marR="68580" marT="9525" marB="0"/>
                </a:tc>
                <a:extLst>
                  <a:ext uri="{0D108BD9-81ED-4DB2-BD59-A6C34878D82A}">
                    <a16:rowId xmlns:a16="http://schemas.microsoft.com/office/drawing/2014/main" val="4042106169"/>
                  </a:ext>
                </a:extLst>
              </a:tr>
              <a:tr h="0">
                <a:tc>
                  <a:txBody>
                    <a:bodyPr/>
                    <a:lstStyle/>
                    <a:p>
                      <a:pPr algn="ctr">
                        <a:spcAft>
                          <a:spcPts val="0"/>
                        </a:spcAft>
                      </a:pPr>
                      <a:r>
                        <a:rPr lang="en-GB" sz="1200">
                          <a:effectLst/>
                        </a:rPr>
                        <a:t>≤0.16</a:t>
                      </a:r>
                      <a:endParaRPr lang="zh-CN" sz="120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9525" marB="0"/>
                </a:tc>
                <a:tc>
                  <a:txBody>
                    <a:bodyPr/>
                    <a:lstStyle/>
                    <a:p>
                      <a:pPr algn="just">
                        <a:spcAft>
                          <a:spcPts val="900"/>
                        </a:spcAft>
                      </a:pPr>
                      <a:r>
                        <a:rPr lang="en-GB" sz="1200">
                          <a:effectLst/>
                        </a:rPr>
                        <a:t>Non-DRX requirements in clause 9.4.2.2 apply</a:t>
                      </a:r>
                      <a:endParaRPr lang="zh-CN" sz="1200">
                        <a:effectLst/>
                        <a:latin typeface="Times New Roman" panose="02020603050405020304" pitchFamily="18" charset="0"/>
                        <a:ea typeface="宋体" panose="02010600030101010101" pitchFamily="2" charset="-122"/>
                      </a:endParaRPr>
                    </a:p>
                  </a:txBody>
                  <a:tcPr marL="68580" marR="68580" marT="9525" marB="0"/>
                </a:tc>
                <a:tc rowSpan="3">
                  <a:txBody>
                    <a:bodyPr/>
                    <a:lstStyle/>
                    <a:p>
                      <a:pPr algn="just">
                        <a:spcAft>
                          <a:spcPts val="900"/>
                        </a:spcAft>
                      </a:pPr>
                      <a:r>
                        <a:rPr lang="en-GB" sz="1200">
                          <a:effectLst/>
                        </a:rPr>
                        <a:t> </a:t>
                      </a:r>
                      <a:endParaRPr lang="zh-CN" sz="1200">
                        <a:effectLst/>
                      </a:endParaRPr>
                    </a:p>
                    <a:p>
                      <a:pPr algn="just">
                        <a:spcAft>
                          <a:spcPts val="900"/>
                        </a:spcAft>
                      </a:pPr>
                      <a:r>
                        <a:rPr lang="en-GB" sz="1200">
                          <a:effectLst/>
                        </a:rPr>
                        <a:t> </a:t>
                      </a:r>
                      <a:endParaRPr lang="zh-CN" sz="1200">
                        <a:effectLst/>
                      </a:endParaRPr>
                    </a:p>
                    <a:p>
                      <a:pPr algn="just">
                        <a:spcAft>
                          <a:spcPts val="900"/>
                        </a:spcAft>
                      </a:pPr>
                      <a:r>
                        <a:rPr lang="en-GB" sz="1200">
                          <a:effectLst/>
                        </a:rPr>
                        <a:t>Non-DRX requirements in clause 9.4.2.2 apply</a:t>
                      </a:r>
                      <a:endParaRPr lang="zh-CN" sz="1200">
                        <a:effectLst/>
                        <a:latin typeface="Times New Roman" panose="02020603050405020304" pitchFamily="18" charset="0"/>
                        <a:ea typeface="宋体" panose="02010600030101010101" pitchFamily="2" charset="-122"/>
                      </a:endParaRPr>
                    </a:p>
                  </a:txBody>
                  <a:tcPr marL="68580" marR="68580" marT="9525" marB="0"/>
                </a:tc>
                <a:extLst>
                  <a:ext uri="{0D108BD9-81ED-4DB2-BD59-A6C34878D82A}">
                    <a16:rowId xmlns:a16="http://schemas.microsoft.com/office/drawing/2014/main" val="2324667616"/>
                  </a:ext>
                </a:extLst>
              </a:tr>
              <a:tr h="0">
                <a:tc>
                  <a:txBody>
                    <a:bodyPr/>
                    <a:lstStyle/>
                    <a:p>
                      <a:pPr algn="ctr">
                        <a:spcAft>
                          <a:spcPts val="0"/>
                        </a:spcAft>
                      </a:pPr>
                      <a:r>
                        <a:rPr lang="en-GB" sz="1200">
                          <a:effectLst/>
                        </a:rPr>
                        <a:t>0.16&lt;DRx cycle&lt;=0.32</a:t>
                      </a:r>
                      <a:endParaRPr lang="zh-CN" sz="120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9525" marB="0"/>
                </a:tc>
                <a:tc>
                  <a:txBody>
                    <a:bodyPr/>
                    <a:lstStyle/>
                    <a:p>
                      <a:pPr algn="just">
                        <a:spcAft>
                          <a:spcPts val="900"/>
                        </a:spcAft>
                      </a:pPr>
                      <a:r>
                        <a:rPr lang="en-GB" sz="1200">
                          <a:effectLst/>
                        </a:rPr>
                        <a:t> Note1 (15*CSSF</a:t>
                      </a:r>
                      <a:r>
                        <a:rPr lang="en-GB" sz="1200" baseline="-25000">
                          <a:effectLst/>
                        </a:rPr>
                        <a:t>interRAT</a:t>
                      </a:r>
                      <a:r>
                        <a:rPr lang="en-GB" sz="1200">
                          <a:effectLst/>
                        </a:rPr>
                        <a:t>)</a:t>
                      </a:r>
                      <a:endParaRPr lang="zh-CN" sz="1200">
                        <a:effectLst/>
                        <a:latin typeface="Times New Roman" panose="02020603050405020304" pitchFamily="18" charset="0"/>
                        <a:ea typeface="宋体" panose="02010600030101010101" pitchFamily="2" charset="-122"/>
                      </a:endParaRPr>
                    </a:p>
                  </a:txBody>
                  <a:tcPr marL="68580" marR="68580" marT="9525" marB="0"/>
                </a:tc>
                <a:tc vMerge="1">
                  <a:txBody>
                    <a:bodyPr/>
                    <a:lstStyle/>
                    <a:p>
                      <a:endParaRPr lang="zh-CN" altLang="en-US"/>
                    </a:p>
                  </a:txBody>
                  <a:tcPr/>
                </a:tc>
                <a:extLst>
                  <a:ext uri="{0D108BD9-81ED-4DB2-BD59-A6C34878D82A}">
                    <a16:rowId xmlns:a16="http://schemas.microsoft.com/office/drawing/2014/main" val="3772551550"/>
                  </a:ext>
                </a:extLst>
              </a:tr>
              <a:tr h="0">
                <a:tc>
                  <a:txBody>
                    <a:bodyPr/>
                    <a:lstStyle/>
                    <a:p>
                      <a:pPr algn="ctr">
                        <a:spcAft>
                          <a:spcPts val="0"/>
                        </a:spcAft>
                      </a:pPr>
                      <a:r>
                        <a:rPr lang="en-GB" sz="1200">
                          <a:effectLst/>
                        </a:rPr>
                        <a:t>0.32&lt;DRx cycle &lt;= 0.64</a:t>
                      </a:r>
                      <a:endParaRPr lang="zh-CN" sz="120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9525" marB="0"/>
                </a:tc>
                <a:tc>
                  <a:txBody>
                    <a:bodyPr/>
                    <a:lstStyle/>
                    <a:p>
                      <a:pPr algn="just">
                        <a:spcAft>
                          <a:spcPts val="900"/>
                        </a:spcAft>
                      </a:pPr>
                      <a:r>
                        <a:rPr lang="en-GB" sz="1200">
                          <a:effectLst/>
                        </a:rPr>
                        <a:t>Note1 (10* CSSF</a:t>
                      </a:r>
                      <a:r>
                        <a:rPr lang="en-GB" sz="1200" baseline="-25000">
                          <a:effectLst/>
                        </a:rPr>
                        <a:t>interRAT</a:t>
                      </a:r>
                      <a:r>
                        <a:rPr lang="en-GB" sz="1200">
                          <a:effectLst/>
                        </a:rPr>
                        <a:t>)</a:t>
                      </a:r>
                      <a:endParaRPr lang="zh-CN" sz="1200">
                        <a:effectLst/>
                        <a:latin typeface="Times New Roman" panose="02020603050405020304" pitchFamily="18" charset="0"/>
                        <a:ea typeface="宋体" panose="02010600030101010101" pitchFamily="2" charset="-122"/>
                      </a:endParaRPr>
                    </a:p>
                  </a:txBody>
                  <a:tcPr marL="68580" marR="68580" marT="9525" marB="0"/>
                </a:tc>
                <a:tc vMerge="1">
                  <a:txBody>
                    <a:bodyPr/>
                    <a:lstStyle/>
                    <a:p>
                      <a:endParaRPr lang="zh-CN" altLang="en-US"/>
                    </a:p>
                  </a:txBody>
                  <a:tcPr/>
                </a:tc>
                <a:extLst>
                  <a:ext uri="{0D108BD9-81ED-4DB2-BD59-A6C34878D82A}">
                    <a16:rowId xmlns:a16="http://schemas.microsoft.com/office/drawing/2014/main" val="3029084585"/>
                  </a:ext>
                </a:extLst>
              </a:tr>
              <a:tr h="0">
                <a:tc>
                  <a:txBody>
                    <a:bodyPr/>
                    <a:lstStyle/>
                    <a:p>
                      <a:pPr algn="ctr">
                        <a:spcAft>
                          <a:spcPts val="0"/>
                        </a:spcAft>
                      </a:pPr>
                      <a:r>
                        <a:rPr lang="en-GB" sz="1200">
                          <a:effectLst/>
                        </a:rPr>
                        <a:t>DRx cycle = 1.024</a:t>
                      </a:r>
                      <a:endParaRPr lang="zh-CN" sz="120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9525" marB="0"/>
                </a:tc>
                <a:tc>
                  <a:txBody>
                    <a:bodyPr/>
                    <a:lstStyle/>
                    <a:p>
                      <a:pPr algn="just">
                        <a:spcAft>
                          <a:spcPts val="900"/>
                        </a:spcAft>
                      </a:pPr>
                      <a:r>
                        <a:rPr lang="en-GB" sz="1200">
                          <a:effectLst/>
                        </a:rPr>
                        <a:t>Note1 (10* CSSF</a:t>
                      </a:r>
                      <a:r>
                        <a:rPr lang="en-GB" sz="1200" baseline="-25000">
                          <a:effectLst/>
                        </a:rPr>
                        <a:t>interRAT</a:t>
                      </a:r>
                      <a:r>
                        <a:rPr lang="en-GB" sz="1200">
                          <a:effectLst/>
                        </a:rPr>
                        <a:t>)</a:t>
                      </a:r>
                      <a:endParaRPr lang="zh-CN" sz="1200">
                        <a:effectLst/>
                        <a:latin typeface="Times New Roman" panose="02020603050405020304" pitchFamily="18" charset="0"/>
                        <a:ea typeface="宋体" panose="02010600030101010101" pitchFamily="2" charset="-122"/>
                      </a:endParaRPr>
                    </a:p>
                  </a:txBody>
                  <a:tcPr marL="68580" marR="68580" marT="9525" marB="0"/>
                </a:tc>
                <a:tc>
                  <a:txBody>
                    <a:bodyPr/>
                    <a:lstStyle/>
                    <a:p>
                      <a:pPr algn="just">
                        <a:spcAft>
                          <a:spcPts val="900"/>
                        </a:spcAft>
                      </a:pPr>
                      <a:r>
                        <a:rPr lang="en-GB" sz="1200">
                          <a:effectLst/>
                        </a:rPr>
                        <a:t>Note1 (10* CSSF</a:t>
                      </a:r>
                      <a:r>
                        <a:rPr lang="en-GB" sz="1200" baseline="-25000">
                          <a:effectLst/>
                        </a:rPr>
                        <a:t>interRAT</a:t>
                      </a:r>
                      <a:r>
                        <a:rPr lang="en-GB" sz="1200">
                          <a:effectLst/>
                        </a:rPr>
                        <a:t>)</a:t>
                      </a:r>
                      <a:endParaRPr lang="zh-CN" sz="1200">
                        <a:effectLst/>
                        <a:latin typeface="Times New Roman" panose="02020603050405020304" pitchFamily="18" charset="0"/>
                        <a:ea typeface="宋体" panose="02010600030101010101" pitchFamily="2" charset="-122"/>
                      </a:endParaRPr>
                    </a:p>
                  </a:txBody>
                  <a:tcPr marL="68580" marR="68580" marT="9525" marB="0"/>
                </a:tc>
                <a:extLst>
                  <a:ext uri="{0D108BD9-81ED-4DB2-BD59-A6C34878D82A}">
                    <a16:rowId xmlns:a16="http://schemas.microsoft.com/office/drawing/2014/main" val="4045639146"/>
                  </a:ext>
                </a:extLst>
              </a:tr>
              <a:tr h="0">
                <a:tc>
                  <a:txBody>
                    <a:bodyPr/>
                    <a:lstStyle/>
                    <a:p>
                      <a:pPr algn="ctr">
                        <a:spcAft>
                          <a:spcPts val="0"/>
                        </a:spcAft>
                      </a:pPr>
                      <a:r>
                        <a:rPr lang="en-GB" sz="1200">
                          <a:effectLst/>
                        </a:rPr>
                        <a:t>DRx cycle = 1.28</a:t>
                      </a:r>
                      <a:endParaRPr lang="zh-CN" sz="120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9525" marB="0"/>
                </a:tc>
                <a:tc>
                  <a:txBody>
                    <a:bodyPr/>
                    <a:lstStyle/>
                    <a:p>
                      <a:pPr algn="just">
                        <a:spcAft>
                          <a:spcPts val="900"/>
                        </a:spcAft>
                      </a:pPr>
                      <a:r>
                        <a:rPr lang="en-GB" sz="1200">
                          <a:effectLst/>
                        </a:rPr>
                        <a:t>Note1 (8* CSSF</a:t>
                      </a:r>
                      <a:r>
                        <a:rPr lang="en-GB" sz="1200" baseline="-25000">
                          <a:effectLst/>
                        </a:rPr>
                        <a:t>interRAT</a:t>
                      </a:r>
                      <a:endParaRPr lang="zh-CN" sz="1200">
                        <a:effectLst/>
                        <a:latin typeface="Times New Roman" panose="02020603050405020304" pitchFamily="18" charset="0"/>
                        <a:ea typeface="宋体" panose="02010600030101010101" pitchFamily="2" charset="-122"/>
                      </a:endParaRPr>
                    </a:p>
                  </a:txBody>
                  <a:tcPr marL="68580" marR="68580" marT="9525" marB="0"/>
                </a:tc>
                <a:tc>
                  <a:txBody>
                    <a:bodyPr/>
                    <a:lstStyle/>
                    <a:p>
                      <a:pPr algn="just">
                        <a:spcAft>
                          <a:spcPts val="900"/>
                        </a:spcAft>
                      </a:pPr>
                      <a:r>
                        <a:rPr lang="en-GB" sz="1200">
                          <a:effectLst/>
                        </a:rPr>
                        <a:t>Note1 (8* CSSF</a:t>
                      </a:r>
                      <a:r>
                        <a:rPr lang="en-GB" sz="1200" baseline="-25000">
                          <a:effectLst/>
                        </a:rPr>
                        <a:t>interRAT</a:t>
                      </a:r>
                      <a:r>
                        <a:rPr lang="en-GB" sz="1200">
                          <a:effectLst/>
                        </a:rPr>
                        <a:t>)</a:t>
                      </a:r>
                      <a:endParaRPr lang="zh-CN" sz="1200">
                        <a:effectLst/>
                        <a:latin typeface="Times New Roman" panose="02020603050405020304" pitchFamily="18" charset="0"/>
                        <a:ea typeface="宋体" panose="02010600030101010101" pitchFamily="2" charset="-122"/>
                      </a:endParaRPr>
                    </a:p>
                  </a:txBody>
                  <a:tcPr marL="68580" marR="68580" marT="9525" marB="0"/>
                </a:tc>
                <a:extLst>
                  <a:ext uri="{0D108BD9-81ED-4DB2-BD59-A6C34878D82A}">
                    <a16:rowId xmlns:a16="http://schemas.microsoft.com/office/drawing/2014/main" val="1666979029"/>
                  </a:ext>
                </a:extLst>
              </a:tr>
              <a:tr h="0">
                <a:tc>
                  <a:txBody>
                    <a:bodyPr/>
                    <a:lstStyle/>
                    <a:p>
                      <a:pPr algn="ctr">
                        <a:spcAft>
                          <a:spcPts val="0"/>
                        </a:spcAft>
                      </a:pPr>
                      <a:r>
                        <a:rPr lang="en-GB" sz="1200">
                          <a:effectLst/>
                        </a:rPr>
                        <a:t>1.28&lt; DRX-cycle ≤10.24</a:t>
                      </a:r>
                      <a:endParaRPr lang="zh-CN" sz="120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9525" marB="0"/>
                </a:tc>
                <a:tc>
                  <a:txBody>
                    <a:bodyPr/>
                    <a:lstStyle/>
                    <a:p>
                      <a:pPr algn="just">
                        <a:spcAft>
                          <a:spcPts val="900"/>
                        </a:spcAft>
                      </a:pPr>
                      <a:r>
                        <a:rPr lang="en-GB" sz="1200">
                          <a:effectLst/>
                        </a:rPr>
                        <a:t>Note1 (20* CSSF</a:t>
                      </a:r>
                      <a:r>
                        <a:rPr lang="en-GB" sz="1200" baseline="-25000">
                          <a:effectLst/>
                        </a:rPr>
                        <a:t>interRAT</a:t>
                      </a:r>
                      <a:r>
                        <a:rPr lang="en-GB" sz="1200">
                          <a:effectLst/>
                        </a:rPr>
                        <a:t>)</a:t>
                      </a:r>
                      <a:endParaRPr lang="zh-CN" sz="1200">
                        <a:effectLst/>
                        <a:latin typeface="Times New Roman" panose="02020603050405020304" pitchFamily="18" charset="0"/>
                        <a:ea typeface="宋体" panose="02010600030101010101" pitchFamily="2" charset="-122"/>
                      </a:endParaRPr>
                    </a:p>
                  </a:txBody>
                  <a:tcPr marL="68580" marR="68580" marT="9525" marB="0"/>
                </a:tc>
                <a:tc>
                  <a:txBody>
                    <a:bodyPr/>
                    <a:lstStyle/>
                    <a:p>
                      <a:pPr algn="just">
                        <a:spcAft>
                          <a:spcPts val="900"/>
                        </a:spcAft>
                      </a:pPr>
                      <a:r>
                        <a:rPr lang="en-GB" sz="1200">
                          <a:effectLst/>
                        </a:rPr>
                        <a:t>Note1 (20* CSSF</a:t>
                      </a:r>
                      <a:r>
                        <a:rPr lang="en-GB" sz="1200" baseline="-25000">
                          <a:effectLst/>
                        </a:rPr>
                        <a:t>interRAT</a:t>
                      </a:r>
                      <a:r>
                        <a:rPr lang="en-GB" sz="1200">
                          <a:effectLst/>
                        </a:rPr>
                        <a:t>)</a:t>
                      </a:r>
                      <a:endParaRPr lang="zh-CN" sz="1200">
                        <a:effectLst/>
                        <a:latin typeface="Times New Roman" panose="02020603050405020304" pitchFamily="18" charset="0"/>
                        <a:ea typeface="宋体" panose="02010600030101010101" pitchFamily="2" charset="-122"/>
                      </a:endParaRPr>
                    </a:p>
                  </a:txBody>
                  <a:tcPr marL="68580" marR="68580" marT="9525" marB="0"/>
                </a:tc>
                <a:extLst>
                  <a:ext uri="{0D108BD9-81ED-4DB2-BD59-A6C34878D82A}">
                    <a16:rowId xmlns:a16="http://schemas.microsoft.com/office/drawing/2014/main" val="439083172"/>
                  </a:ext>
                </a:extLst>
              </a:tr>
              <a:tr h="0">
                <a:tc gridSpan="3">
                  <a:txBody>
                    <a:bodyPr/>
                    <a:lstStyle/>
                    <a:p>
                      <a:pPr algn="just">
                        <a:spcAft>
                          <a:spcPts val="900"/>
                        </a:spcAft>
                      </a:pPr>
                      <a:r>
                        <a:rPr lang="en-GB" sz="1200" dirty="0">
                          <a:effectLst/>
                        </a:rPr>
                        <a:t>NOTE 1:	The time depends on the DRX cycle length.</a:t>
                      </a:r>
                      <a:endParaRPr lang="zh-CN" sz="1200" dirty="0">
                        <a:effectLst/>
                      </a:endParaRPr>
                    </a:p>
                    <a:p>
                      <a:pPr algn="just">
                        <a:spcAft>
                          <a:spcPts val="900"/>
                        </a:spcAft>
                      </a:pPr>
                      <a:r>
                        <a:rPr lang="en-GB" sz="1200" dirty="0">
                          <a:effectLst/>
                        </a:rPr>
                        <a:t>NOTE 2:	 </a:t>
                      </a:r>
                      <a:r>
                        <a:rPr lang="en-GB" sz="1200" dirty="0" err="1">
                          <a:effectLst/>
                        </a:rPr>
                        <a:t>CSSF</a:t>
                      </a:r>
                      <a:r>
                        <a:rPr lang="en-GB" sz="1200" baseline="-25000" dirty="0" err="1">
                          <a:effectLst/>
                        </a:rPr>
                        <a:t>interRAT</a:t>
                      </a:r>
                      <a:r>
                        <a:rPr lang="en-GB" sz="1200" dirty="0">
                          <a:effectLst/>
                        </a:rPr>
                        <a:t> is as defined in clause 9.4.3.2.</a:t>
                      </a:r>
                      <a:endParaRPr lang="zh-CN" sz="1200" dirty="0">
                        <a:effectLst/>
                        <a:latin typeface="Times New Roman" panose="02020603050405020304" pitchFamily="18" charset="0"/>
                        <a:ea typeface="宋体" panose="02010600030101010101" pitchFamily="2" charset="-122"/>
                      </a:endParaRPr>
                    </a:p>
                  </a:txBody>
                  <a:tcPr marL="68580" marR="68580" marT="9525" marB="0"/>
                </a:tc>
                <a:tc hMerge="1">
                  <a:txBody>
                    <a:bodyPr/>
                    <a:lstStyle/>
                    <a:p>
                      <a:endParaRPr lang="zh-CN" altLang="en-US"/>
                    </a:p>
                  </a:txBody>
                  <a:tcPr/>
                </a:tc>
                <a:tc hMerge="1">
                  <a:txBody>
                    <a:bodyPr/>
                    <a:lstStyle/>
                    <a:p>
                      <a:endParaRPr lang="zh-CN" altLang="en-US"/>
                    </a:p>
                  </a:txBody>
                  <a:tcPr/>
                </a:tc>
                <a:extLst>
                  <a:ext uri="{0D108BD9-81ED-4DB2-BD59-A6C34878D82A}">
                    <a16:rowId xmlns:a16="http://schemas.microsoft.com/office/drawing/2014/main" val="767952095"/>
                  </a:ext>
                </a:extLst>
              </a:tr>
            </a:tbl>
          </a:graphicData>
        </a:graphic>
      </p:graphicFrame>
    </p:spTree>
    <p:extLst>
      <p:ext uri="{BB962C8B-B14F-4D97-AF65-F5344CB8AC3E}">
        <p14:creationId xmlns:p14="http://schemas.microsoft.com/office/powerpoint/2010/main" val="3489294443"/>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Flow_SignoffStatus xmlns="2f282d3b-eb4a-4b09-b61f-b9593442e286"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F3E9551B3FDDA24EBF0A209BAAD637CA" ma:contentTypeVersion="14" ma:contentTypeDescription="Create a new document." ma:contentTypeScope="" ma:versionID="4657363b426412f99c90575c569fa0bf">
  <xsd:schema xmlns:xsd="http://www.w3.org/2001/XMLSchema" xmlns:xs="http://www.w3.org/2001/XMLSchema" xmlns:p="http://schemas.microsoft.com/office/2006/metadata/properties" xmlns:ns2="2f282d3b-eb4a-4b09-b61f-b9593442e286" xmlns:ns3="9b239327-9e80-40e4-b1b7-4394fed77a33" targetNamespace="http://schemas.microsoft.com/office/2006/metadata/properties" ma:root="true" ma:fieldsID="1d137aa175c9de76dc3e16bb87d534cf" ns2:_="" ns3:_="">
    <xsd:import namespace="2f282d3b-eb4a-4b09-b61f-b9593442e286"/>
    <xsd:import namespace="9b239327-9e80-40e4-b1b7-4394fed77a3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Location" minOccurs="0"/>
                <xsd:element ref="ns2:MediaServiceOCR" minOccurs="0"/>
                <xsd:element ref="ns2:MediaServiceGenerationTime" minOccurs="0"/>
                <xsd:element ref="ns2:MediaServiceEventHashCode" minOccurs="0"/>
                <xsd:element ref="ns2:_Flow_SignoffStatus"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f282d3b-eb4a-4b09-b61f-b9593442e28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Location" ma:index="14" nillable="true" ma:displayName="Location" ma:internalName="MediaServiceLocatio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_Flow_SignoffStatus" ma:index="18" nillable="true" ma:displayName="Sign-off status" ma:internalName="Sign_x002d_off_x0020_status">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b239327-9e80-40e4-b1b7-4394fed77a3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8EB2BBC-A178-49B1-99ED-81B47E4069BB}">
  <ds:schemaRefs>
    <ds:schemaRef ds:uri="http://schemas.microsoft.com/office/2006/metadata/properties"/>
    <ds:schemaRef ds:uri="http://schemas.microsoft.com/office/infopath/2007/PartnerControls"/>
    <ds:schemaRef ds:uri="2f282d3b-eb4a-4b09-b61f-b9593442e286"/>
  </ds:schemaRefs>
</ds:datastoreItem>
</file>

<file path=customXml/itemProps2.xml><?xml version="1.0" encoding="utf-8"?>
<ds:datastoreItem xmlns:ds="http://schemas.openxmlformats.org/officeDocument/2006/customXml" ds:itemID="{4802469C-0D52-41DA-90DC-2E5045EE5EA3}">
  <ds:schemaRefs>
    <ds:schemaRef ds:uri="http://schemas.microsoft.com/sharepoint/v3/contenttype/forms"/>
  </ds:schemaRefs>
</ds:datastoreItem>
</file>

<file path=customXml/itemProps3.xml><?xml version="1.0" encoding="utf-8"?>
<ds:datastoreItem xmlns:ds="http://schemas.openxmlformats.org/officeDocument/2006/customXml" ds:itemID="{EB445FCC-1007-4681-AA7D-972E4F7E992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f282d3b-eb4a-4b09-b61f-b9593442e286"/>
    <ds:schemaRef ds:uri="9b239327-9e80-40e4-b1b7-4394fed77a3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2742</TotalTime>
  <Words>1302</Words>
  <Application>Microsoft Office PowerPoint</Application>
  <PresentationFormat>全屏显示(4:3)</PresentationFormat>
  <Paragraphs>171</Paragraphs>
  <Slides>14</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14</vt:i4>
      </vt:variant>
    </vt:vector>
  </HeadingPairs>
  <TitlesOfParts>
    <vt:vector size="20" baseType="lpstr">
      <vt:lpstr>Arial</vt:lpstr>
      <vt:lpstr>Calibri</vt:lpstr>
      <vt:lpstr>Symbol</vt:lpstr>
      <vt:lpstr>Times New Roman</vt:lpstr>
      <vt:lpstr>Wingdings</vt:lpstr>
      <vt:lpstr>Office 主题</vt:lpstr>
      <vt:lpstr>PowerPoint 演示文稿</vt:lpstr>
      <vt:lpstr>Background</vt:lpstr>
      <vt:lpstr>Cell re-selection requirements</vt:lpstr>
      <vt:lpstr>Cell re-selection requirements</vt:lpstr>
      <vt:lpstr>Cell identification delay requirements for DRX case in connected mode </vt:lpstr>
      <vt:lpstr>Applied DRX cycle in connected mode for HST</vt:lpstr>
      <vt:lpstr>Inter-RAT measurement </vt:lpstr>
      <vt:lpstr>Inter-RAT measurement </vt:lpstr>
      <vt:lpstr>Inter-RAT measurement </vt:lpstr>
      <vt:lpstr>Inter-RAT measurement </vt:lpstr>
      <vt:lpstr>Inter-RAT measurement </vt:lpstr>
      <vt:lpstr>Inter-RAT measurement </vt:lpstr>
      <vt:lpstr>Release independent</vt:lpstr>
      <vt:lpstr>Applicability of requirements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cmri</dc:creator>
  <cp:lastModifiedBy>jingjing chen</cp:lastModifiedBy>
  <cp:revision>292</cp:revision>
  <dcterms:created xsi:type="dcterms:W3CDTF">2018-01-09T09:10:37Z</dcterms:created>
  <dcterms:modified xsi:type="dcterms:W3CDTF">2020-06-03T02:59:51Z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SCPROP">
    <vt:lpwstr>NSCCustomProperty</vt:lpwstr>
  </property>
  <property fmtid="{D5CDD505-2E9C-101B-9397-08002B2CF9AE}" pid="3" name="NSCPROP_SA">
    <vt:lpwstr>D:\Project_3GPP\2020_02_RAN4_94\Pre-meeting Study\Rel-16 HST RRM\R4-200xxxx WF on RRM for NR HST_0304_v1.0_Nokia_CATT_CMCC.pptx</vt:lpwstr>
  </property>
  <property fmtid="{D5CDD505-2E9C-101B-9397-08002B2CF9AE}" pid="4" name="ContentTypeId">
    <vt:lpwstr>0x010100F3E9551B3FDDA24EBF0A209BAAD637CA</vt:lpwstr>
  </property>
</Properties>
</file>