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73" r:id="rId4"/>
    <p:sldId id="287" r:id="rId5"/>
    <p:sldId id="288" r:id="rId6"/>
    <p:sldId id="289" r:id="rId7"/>
    <p:sldId id="290" r:id="rId8"/>
    <p:sldId id="291" r:id="rId9"/>
    <p:sldId id="292" r:id="rId1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4" autoAdjust="0"/>
    <p:restoredTop sz="94762" autoAdjust="0"/>
  </p:normalViewPr>
  <p:slideViewPr>
    <p:cSldViewPr>
      <p:cViewPr varScale="1">
        <p:scale>
          <a:sx n="156" d="100"/>
          <a:sy n="156" d="100"/>
        </p:scale>
        <p:origin x="90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64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5CA40-0D7F-4BE4-B4AF-B4BB727E59F2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96FCE-6A4F-4F7B-A5FC-070969246C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656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888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7222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2100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2179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8038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375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6583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1844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80DA8-4574-4789-AD47-D2C1E9125373}" type="datetimeFigureOut">
              <a:rPr lang="zh-CN" altLang="en-US" smtClean="0"/>
              <a:pPr/>
              <a:t>2020/5/31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42590" y="2086883"/>
            <a:ext cx="8424936" cy="1102519"/>
          </a:xfrm>
        </p:spPr>
        <p:txBody>
          <a:bodyPr>
            <a:noAutofit/>
          </a:bodyPr>
          <a:lstStyle/>
          <a:p>
            <a:r>
              <a:rPr lang="en-GB" sz="2800" dirty="0"/>
              <a:t>WF on NR RRM enhancements – multiple </a:t>
            </a:r>
            <a:r>
              <a:rPr lang="en-GB" sz="2800" dirty="0" err="1"/>
              <a:t>SCell</a:t>
            </a:r>
            <a:r>
              <a:rPr lang="en-GB" sz="2800" dirty="0"/>
              <a:t> activation</a:t>
            </a:r>
            <a:r>
              <a:rPr lang="en-US" sz="1600" dirty="0"/>
              <a:t> </a:t>
            </a:r>
            <a:endParaRPr lang="zh-CN" altLang="en-US" sz="16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5596" y="3540426"/>
            <a:ext cx="6400800" cy="1314450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Apple, …</a:t>
            </a:r>
            <a:endParaRPr lang="zh-CN" altLang="en-US" sz="2400" dirty="0"/>
          </a:p>
        </p:txBody>
      </p:sp>
      <p:sp>
        <p:nvSpPr>
          <p:cNvPr id="4" name="矩形 3"/>
          <p:cNvSpPr/>
          <p:nvPr/>
        </p:nvSpPr>
        <p:spPr>
          <a:xfrm>
            <a:off x="7308304" y="292973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/>
              <a:t>R4-2008994 	</a:t>
            </a:r>
            <a:endParaRPr lang="zh-CN" altLang="en-US" sz="2000" b="1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85720" y="341783"/>
            <a:ext cx="43152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en-US" b="1" dirty="0"/>
              <a:t>3GPP TSG-RAN4 Meeting #95-e</a:t>
            </a:r>
            <a:r>
              <a:rPr lang="en-US" dirty="0"/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en-GB" b="1" dirty="0"/>
              <a:t>Electronic Meeting, </a:t>
            </a:r>
            <a:r>
              <a:rPr lang="en-US" b="1" dirty="0"/>
              <a:t>25</a:t>
            </a:r>
            <a:r>
              <a:rPr lang="en-US" b="1" baseline="30000" dirty="0"/>
              <a:t>th</a:t>
            </a:r>
            <a:r>
              <a:rPr lang="en-US" b="1" dirty="0"/>
              <a:t> May - 5</a:t>
            </a:r>
            <a:r>
              <a:rPr lang="en-US" b="1" baseline="30000" dirty="0"/>
              <a:t>th</a:t>
            </a:r>
            <a:r>
              <a:rPr lang="en-US" b="1" dirty="0"/>
              <a:t> Jun 2020</a:t>
            </a:r>
            <a:r>
              <a:rPr lang="en-US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B51DA9-80B3-3F45-A398-88F8500FEA86}"/>
              </a:ext>
            </a:extLst>
          </p:cNvPr>
          <p:cNvSpPr/>
          <p:nvPr/>
        </p:nvSpPr>
        <p:spPr>
          <a:xfrm>
            <a:off x="298574" y="1012584"/>
            <a:ext cx="856895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0475" marR="0" indent="-1260475">
              <a:spcBef>
                <a:spcPts val="0"/>
              </a:spcBef>
              <a:spcAft>
                <a:spcPts val="600"/>
              </a:spcAft>
              <a:tabLst>
                <a:tab pos="180340" algn="l"/>
                <a:tab pos="360680" algn="l"/>
                <a:tab pos="541020" algn="l"/>
                <a:tab pos="721360" algn="l"/>
                <a:tab pos="901700" algn="l"/>
                <a:tab pos="1082040" algn="l"/>
                <a:tab pos="1262380" algn="l"/>
                <a:tab pos="2676525" algn="l"/>
              </a:tabLst>
            </a:pPr>
            <a:r>
              <a:rPr lang="pt-BR" b="1" dirty="0"/>
              <a:t>Agenda item: </a:t>
            </a:r>
            <a:r>
              <a:rPr lang="en-GB" b="1" dirty="0"/>
              <a:t>6.15</a:t>
            </a:r>
            <a:endParaRPr lang="en-US" b="1" dirty="0"/>
          </a:p>
          <a:p>
            <a:pPr marL="1260475" marR="0" indent="-1260475">
              <a:spcBef>
                <a:spcPts val="0"/>
              </a:spcBef>
              <a:spcAft>
                <a:spcPts val="600"/>
              </a:spcAft>
            </a:pPr>
            <a:r>
              <a:rPr lang="en-GB" b="1" dirty="0"/>
              <a:t>Document for: Approval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Requirement scope of multiple </a:t>
            </a:r>
            <a:r>
              <a:rPr lang="en-US" sz="2400" dirty="0" err="1"/>
              <a:t>SCell</a:t>
            </a:r>
            <a:r>
              <a:rPr lang="en-US" sz="2400" dirty="0"/>
              <a:t> activation (Sub-topic 1-1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3394472"/>
          </a:xfrm>
        </p:spPr>
        <p:txBody>
          <a:bodyPr>
            <a:normAutofit/>
          </a:bodyPr>
          <a:lstStyle/>
          <a:p>
            <a:pPr lvl="0"/>
            <a:r>
              <a:rPr lang="en-US" sz="2000" dirty="0"/>
              <a:t>Agreement in RAN4 #95e:</a:t>
            </a:r>
          </a:p>
          <a:p>
            <a:pPr lvl="1"/>
            <a:r>
              <a:rPr lang="en-US" sz="2000" dirty="0"/>
              <a:t>RAN4 to not define any requirements for a case where any to-be-activated </a:t>
            </a:r>
            <a:r>
              <a:rPr lang="en-US" sz="2000" dirty="0" err="1"/>
              <a:t>SCells</a:t>
            </a:r>
            <a:r>
              <a:rPr lang="en-US" sz="2000" dirty="0"/>
              <a:t> are unknown without active serving cell or known to-be-activated </a:t>
            </a:r>
            <a:r>
              <a:rPr lang="en-US" sz="2000" dirty="0" err="1"/>
              <a:t>SCells</a:t>
            </a:r>
            <a:r>
              <a:rPr lang="en-US" sz="2000" dirty="0"/>
              <a:t> on the same band</a:t>
            </a:r>
          </a:p>
          <a:p>
            <a:pPr marL="914400" lvl="2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35829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Scaling for unknown intra-band contiguous being-activated </a:t>
            </a:r>
            <a:r>
              <a:rPr lang="en-US" sz="2400" dirty="0" err="1"/>
              <a:t>SCell</a:t>
            </a:r>
            <a:r>
              <a:rPr lang="en-US" sz="2400" dirty="0"/>
              <a:t> (sub-topic 1-2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Autofit/>
          </a:bodyPr>
          <a:lstStyle/>
          <a:p>
            <a:pPr lvl="0"/>
            <a:r>
              <a:rPr lang="en-US" sz="1600" dirty="0"/>
              <a:t>Agreement in RAN4 #95e:</a:t>
            </a:r>
          </a:p>
          <a:p>
            <a:pPr lvl="1" hangingPunct="0"/>
            <a:r>
              <a:rPr lang="en-US" sz="1600" dirty="0"/>
              <a:t>An unknown </a:t>
            </a:r>
            <a:r>
              <a:rPr lang="en-US" sz="1600" dirty="0" err="1"/>
              <a:t>SCell</a:t>
            </a:r>
            <a:r>
              <a:rPr lang="en-US" sz="1600" dirty="0"/>
              <a:t> in FR1 that is contiguous to an active serving cell, or to a known </a:t>
            </a:r>
            <a:r>
              <a:rPr lang="en-US" sz="1600" dirty="0" err="1"/>
              <a:t>SCell</a:t>
            </a:r>
            <a:r>
              <a:rPr lang="en-US" sz="1600" dirty="0"/>
              <a:t> being activated by the same MAC PDU, is not accounted for in, or scaled by, N when the following conditions are fulfilled:</a:t>
            </a:r>
          </a:p>
          <a:p>
            <a:pPr lvl="2" hangingPunct="0"/>
            <a:r>
              <a:rPr lang="en-US" sz="1600" dirty="0"/>
              <a:t>A single SSB is used in the unknown </a:t>
            </a:r>
            <a:r>
              <a:rPr lang="en-US" sz="1600" dirty="0" err="1"/>
              <a:t>SCell</a:t>
            </a:r>
            <a:r>
              <a:rPr lang="en-US" sz="1600" dirty="0"/>
              <a:t>; or multiple SSBs are used in the unknown </a:t>
            </a:r>
            <a:r>
              <a:rPr lang="en-US" sz="1600" dirty="0" err="1"/>
              <a:t>SCell</a:t>
            </a:r>
            <a:r>
              <a:rPr lang="en-US" sz="1600" dirty="0"/>
              <a:t> and TCI state indication for PDCCH is provided by the same MAC PDU used for </a:t>
            </a:r>
            <a:r>
              <a:rPr lang="en-US" sz="1600" dirty="0" err="1"/>
              <a:t>SCell</a:t>
            </a:r>
            <a:r>
              <a:rPr lang="en-US" sz="1600" dirty="0"/>
              <a:t> activation; and</a:t>
            </a:r>
          </a:p>
          <a:p>
            <a:pPr lvl="2" hangingPunct="0"/>
            <a:r>
              <a:rPr lang="en-US" sz="1600" dirty="0"/>
              <a:t>its </a:t>
            </a:r>
            <a:r>
              <a:rPr lang="en-US" sz="1600" dirty="0" err="1"/>
              <a:t>ssb-PositionInBurst</a:t>
            </a:r>
            <a:r>
              <a:rPr lang="en-US" sz="1600" dirty="0"/>
              <a:t> is same as the one of FR1 known cell or FR1 active serving cell, and</a:t>
            </a:r>
          </a:p>
          <a:p>
            <a:pPr lvl="2" hangingPunct="0"/>
            <a:r>
              <a:rPr lang="en-US" sz="1600" dirty="0"/>
              <a:t>its SSB DL Tx beam is same as the corresponding SSB DL Tx beam at the same SSB position of FR1 known cell or FR1 active serving cell, and</a:t>
            </a:r>
          </a:p>
          <a:p>
            <a:pPr lvl="2" hangingPunct="0"/>
            <a:r>
              <a:rPr lang="en-US" sz="1600" dirty="0"/>
              <a:t>its SMTC offset is same as the one of FR1 known cell or FR1 active serving cell</a:t>
            </a:r>
          </a:p>
          <a:p>
            <a:pPr lvl="1" hangingPunct="0"/>
            <a:r>
              <a:rPr lang="en-GB" sz="1600" dirty="0"/>
              <a:t>Otherwise the </a:t>
            </a:r>
            <a:r>
              <a:rPr lang="en-GB" sz="1600" dirty="0" err="1"/>
              <a:t>SCell</a:t>
            </a:r>
            <a:r>
              <a:rPr lang="en-GB" sz="1600" dirty="0"/>
              <a:t> is accounted for in, and scaled by, N.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37810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“cell detection time” in delay extension due to searcher limitation(sub-topic 1-</a:t>
            </a:r>
            <a:r>
              <a:rPr lang="en-US" altLang="zh-CN" sz="2400" dirty="0"/>
              <a:t>3</a:t>
            </a:r>
            <a:r>
              <a:rPr lang="en-US" sz="2400" dirty="0"/>
              <a:t>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Agreement in RAN4 #95e:</a:t>
            </a:r>
          </a:p>
          <a:p>
            <a:pPr lvl="1" hangingPunct="0"/>
            <a:r>
              <a:rPr lang="en-GB" sz="1800" dirty="0"/>
              <a:t>“Cell detection time” in delay extension due to searcher limitation means “1*T</a:t>
            </a:r>
            <a:r>
              <a:rPr lang="en-GB" sz="1800" baseline="-25000" dirty="0"/>
              <a:t>RS</a:t>
            </a:r>
            <a:r>
              <a:rPr lang="en-GB" sz="1800" dirty="0"/>
              <a:t>” for FR1 unknown </a:t>
            </a:r>
            <a:r>
              <a:rPr lang="en-GB" sz="1800" dirty="0" err="1"/>
              <a:t>SCells</a:t>
            </a:r>
            <a:r>
              <a:rPr lang="en-GB" sz="1800" dirty="0"/>
              <a:t> and “8*T</a:t>
            </a:r>
            <a:r>
              <a:rPr lang="en-GB" sz="1800" baseline="-25000" dirty="0"/>
              <a:t>RS</a:t>
            </a:r>
            <a:r>
              <a:rPr lang="en-GB" sz="1800" dirty="0"/>
              <a:t>” for the FR2 unknown </a:t>
            </a:r>
            <a:r>
              <a:rPr lang="en-GB" sz="1800" dirty="0" err="1"/>
              <a:t>SCell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61936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Interruption for multiple </a:t>
            </a:r>
            <a:r>
              <a:rPr lang="en-US" sz="2400" dirty="0" err="1"/>
              <a:t>SCell</a:t>
            </a:r>
            <a:r>
              <a:rPr lang="en-US" sz="2400" dirty="0"/>
              <a:t> activation(sub-topic 1-</a:t>
            </a:r>
            <a:r>
              <a:rPr lang="en-US" altLang="zh-CN" sz="2400" dirty="0"/>
              <a:t>4</a:t>
            </a:r>
            <a:r>
              <a:rPr lang="en-US" sz="2400" dirty="0"/>
              <a:t>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Agreement in RAN4 #95e:</a:t>
            </a:r>
          </a:p>
          <a:p>
            <a:pPr lvl="1" hangingPunct="0"/>
            <a:r>
              <a:rPr lang="en-GB" sz="1800" dirty="0"/>
              <a:t>Single interruption due to RF tuning/retuning shall be assumed when one single MAC CE command is received for multiple </a:t>
            </a:r>
            <a:r>
              <a:rPr lang="en-GB" sz="1800" dirty="0" err="1"/>
              <a:t>SCell</a:t>
            </a:r>
            <a:r>
              <a:rPr lang="en-GB" sz="1800" dirty="0"/>
              <a:t> activation.</a:t>
            </a:r>
          </a:p>
        </p:txBody>
      </p:sp>
    </p:spTree>
    <p:extLst>
      <p:ext uri="{BB962C8B-B14F-4D97-AF65-F5344CB8AC3E}">
        <p14:creationId xmlns:p14="http://schemas.microsoft.com/office/powerpoint/2010/main" val="227029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479820"/>
          </a:xfrm>
        </p:spPr>
        <p:txBody>
          <a:bodyPr>
            <a:noAutofit/>
          </a:bodyPr>
          <a:lstStyle/>
          <a:p>
            <a:r>
              <a:rPr lang="en-US" sz="1800" dirty="0"/>
              <a:t>Multiple </a:t>
            </a:r>
            <a:r>
              <a:rPr lang="en-US" sz="1800" dirty="0" err="1"/>
              <a:t>SCell</a:t>
            </a:r>
            <a:r>
              <a:rPr lang="en-US" sz="1800" dirty="0"/>
              <a:t> activation delay when only one single MAC CE is received by UE for multiple </a:t>
            </a:r>
            <a:r>
              <a:rPr lang="en-US" sz="1800" dirty="0" err="1"/>
              <a:t>SCell</a:t>
            </a:r>
            <a:r>
              <a:rPr lang="en-US" sz="1800" dirty="0"/>
              <a:t> activation in EN-DC, NE-DC, NR-SA(NR-CA), or one CG of NR-DC(sub-topic 1-</a:t>
            </a:r>
            <a:r>
              <a:rPr lang="en-US" altLang="zh-CN" sz="1800" dirty="0"/>
              <a:t>5</a:t>
            </a:r>
            <a:r>
              <a:rPr lang="en-US" sz="1800" dirty="0"/>
              <a:t> in R4-2008513) (1/</a:t>
            </a:r>
            <a:r>
              <a:rPr lang="en-US" altLang="zh-CN" sz="1800" dirty="0"/>
              <a:t>3</a:t>
            </a:r>
            <a:r>
              <a:rPr lang="en-US" sz="1800" dirty="0"/>
              <a:t>)</a:t>
            </a:r>
            <a:endParaRPr lang="zh-CN" altLang="en-US" sz="1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5962" y="1131590"/>
            <a:ext cx="8592076" cy="4118199"/>
          </a:xfrm>
        </p:spPr>
        <p:txBody>
          <a:bodyPr>
            <a:noAutofit/>
          </a:bodyPr>
          <a:lstStyle/>
          <a:p>
            <a:pPr lvl="0"/>
            <a:r>
              <a:rPr lang="en-US" sz="1400" dirty="0"/>
              <a:t>Issue 1-5-1: activation delay for FR1 known </a:t>
            </a:r>
            <a:r>
              <a:rPr lang="en-US" sz="1400" dirty="0" err="1"/>
              <a:t>SCell</a:t>
            </a:r>
            <a:r>
              <a:rPr lang="en-US" sz="1400" dirty="0"/>
              <a:t> with Scell_meas_cycle≤160ms </a:t>
            </a:r>
          </a:p>
          <a:p>
            <a:pPr lvl="1"/>
            <a:r>
              <a:rPr lang="en-US" sz="1400" dirty="0"/>
              <a:t>Agreement in RAN4 #95e:</a:t>
            </a:r>
          </a:p>
          <a:p>
            <a:pPr lvl="2"/>
            <a:r>
              <a:rPr lang="en-US" sz="1400" dirty="0" err="1"/>
              <a:t>T</a:t>
            </a:r>
            <a:r>
              <a:rPr lang="en-US" sz="1400" baseline="-25000" dirty="0" err="1"/>
              <a:t>FirstSSB_MAX</a:t>
            </a:r>
            <a:r>
              <a:rPr lang="en-US" sz="1400" dirty="0"/>
              <a:t> + </a:t>
            </a:r>
            <a:r>
              <a:rPr lang="en-US" sz="1400" dirty="0" err="1"/>
              <a:t>T</a:t>
            </a:r>
            <a:r>
              <a:rPr lang="en-US" sz="1400" baseline="-25000" dirty="0" err="1"/>
              <a:t>rs</a:t>
            </a:r>
            <a:r>
              <a:rPr lang="en-US" sz="1400" dirty="0"/>
              <a:t> + 5ms, if on the same band UE also has at least one parallel to-be-activated </a:t>
            </a:r>
            <a:r>
              <a:rPr lang="en-US" sz="1400" dirty="0" err="1"/>
              <a:t>SCell</a:t>
            </a:r>
            <a:r>
              <a:rPr lang="en-US" sz="1400" dirty="0"/>
              <a:t> which is FR1 known </a:t>
            </a:r>
            <a:r>
              <a:rPr lang="en-US" sz="1400" dirty="0" err="1"/>
              <a:t>Scell</a:t>
            </a:r>
            <a:r>
              <a:rPr lang="en-US" sz="1400" dirty="0"/>
              <a:t> with the </a:t>
            </a:r>
            <a:r>
              <a:rPr lang="en-US" sz="1400" dirty="0" err="1"/>
              <a:t>SCell</a:t>
            </a:r>
            <a:r>
              <a:rPr lang="en-US" sz="1400" dirty="0"/>
              <a:t> measurement cycle larger than 160ms but does not have any parallel to-be-activated </a:t>
            </a:r>
            <a:r>
              <a:rPr lang="en-US" sz="1400" dirty="0" err="1"/>
              <a:t>SCell</a:t>
            </a:r>
            <a:r>
              <a:rPr lang="en-US" sz="1400" dirty="0"/>
              <a:t> which is FR1 unknown </a:t>
            </a:r>
            <a:r>
              <a:rPr lang="en-US" sz="1400" dirty="0" err="1"/>
              <a:t>SCell</a:t>
            </a:r>
            <a:r>
              <a:rPr lang="en-US" sz="1400" dirty="0"/>
              <a:t>.</a:t>
            </a:r>
          </a:p>
          <a:p>
            <a:pPr lvl="2"/>
            <a:r>
              <a:rPr lang="it-IT" sz="1400" dirty="0" err="1"/>
              <a:t>T</a:t>
            </a:r>
            <a:r>
              <a:rPr lang="it-IT" sz="1400" baseline="-25000" dirty="0" err="1"/>
              <a:t>FirstSSB_MAX</a:t>
            </a:r>
            <a:r>
              <a:rPr lang="it-IT" sz="1400" dirty="0"/>
              <a:t> + T</a:t>
            </a:r>
            <a:r>
              <a:rPr lang="it-IT" sz="1400" baseline="-25000" dirty="0"/>
              <a:t>SMTC_MAX </a:t>
            </a:r>
            <a:r>
              <a:rPr lang="it-IT" sz="1400" dirty="0"/>
              <a:t>+ </a:t>
            </a:r>
            <a:r>
              <a:rPr lang="it-IT" sz="1400" dirty="0" err="1"/>
              <a:t>T</a:t>
            </a:r>
            <a:r>
              <a:rPr lang="it-IT" sz="1400" baseline="-25000" dirty="0" err="1"/>
              <a:t>rs</a:t>
            </a:r>
            <a:r>
              <a:rPr lang="it-IT" sz="1400" dirty="0"/>
              <a:t> + 5ms, </a:t>
            </a:r>
            <a:r>
              <a:rPr lang="it-IT" sz="1400" dirty="0" err="1"/>
              <a:t>if</a:t>
            </a:r>
            <a:r>
              <a:rPr lang="it-IT" sz="1400" dirty="0"/>
              <a:t> on the </a:t>
            </a:r>
            <a:r>
              <a:rPr lang="it-IT" sz="1400" dirty="0" err="1"/>
              <a:t>same</a:t>
            </a:r>
            <a:r>
              <a:rPr lang="it-IT" sz="1400" dirty="0"/>
              <a:t> band UE </a:t>
            </a:r>
            <a:r>
              <a:rPr lang="it-IT" sz="1400" dirty="0" err="1"/>
              <a:t>also</a:t>
            </a:r>
            <a:r>
              <a:rPr lang="it-IT" sz="1400" dirty="0"/>
              <a:t> </a:t>
            </a:r>
            <a:r>
              <a:rPr lang="it-IT" sz="1400" dirty="0" err="1"/>
              <a:t>has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</a:t>
            </a:r>
            <a:r>
              <a:rPr lang="it-IT" sz="1400" dirty="0" err="1"/>
              <a:t>least</a:t>
            </a:r>
            <a:r>
              <a:rPr lang="it-IT" sz="1400" dirty="0"/>
              <a:t> </a:t>
            </a:r>
            <a:r>
              <a:rPr lang="it-IT" sz="1400" dirty="0" err="1"/>
              <a:t>one</a:t>
            </a:r>
            <a:r>
              <a:rPr lang="it-IT" sz="1400" dirty="0"/>
              <a:t> </a:t>
            </a:r>
            <a:r>
              <a:rPr lang="it-IT" sz="1400" dirty="0" err="1"/>
              <a:t>parallel</a:t>
            </a:r>
            <a:r>
              <a:rPr lang="it-IT" sz="1400" dirty="0"/>
              <a:t> to-be-</a:t>
            </a:r>
            <a:r>
              <a:rPr lang="it-IT" sz="1400" dirty="0" err="1"/>
              <a:t>activated</a:t>
            </a:r>
            <a:r>
              <a:rPr lang="it-IT" sz="1400" dirty="0"/>
              <a:t> </a:t>
            </a:r>
            <a:r>
              <a:rPr lang="it-IT" sz="1400" dirty="0" err="1"/>
              <a:t>SCell</a:t>
            </a:r>
            <a:r>
              <a:rPr lang="it-IT" sz="1400" dirty="0"/>
              <a:t> </a:t>
            </a:r>
            <a:r>
              <a:rPr lang="it-IT" sz="1400" dirty="0" err="1"/>
              <a:t>which</a:t>
            </a:r>
            <a:r>
              <a:rPr lang="it-IT" sz="1400" dirty="0"/>
              <a:t> </a:t>
            </a:r>
            <a:r>
              <a:rPr lang="it-IT" sz="1400" dirty="0" err="1"/>
              <a:t>is</a:t>
            </a:r>
            <a:r>
              <a:rPr lang="it-IT" sz="1400" dirty="0"/>
              <a:t> FR1 </a:t>
            </a:r>
            <a:r>
              <a:rPr lang="it-IT" sz="1400" dirty="0" err="1"/>
              <a:t>unknown</a:t>
            </a:r>
            <a:r>
              <a:rPr lang="it-IT" sz="1400" dirty="0"/>
              <a:t> </a:t>
            </a:r>
            <a:r>
              <a:rPr lang="it-IT" sz="1400" dirty="0" err="1"/>
              <a:t>Scell</a:t>
            </a:r>
            <a:endParaRPr lang="en-US" sz="1400" dirty="0"/>
          </a:p>
          <a:p>
            <a:pPr lvl="2"/>
            <a:r>
              <a:rPr lang="it-IT" sz="1400" dirty="0" err="1"/>
              <a:t>T</a:t>
            </a:r>
            <a:r>
              <a:rPr lang="it-IT" sz="1400" baseline="-25000" dirty="0" err="1"/>
              <a:t>FirstSSB_MAX</a:t>
            </a:r>
            <a:r>
              <a:rPr lang="it-IT" sz="1400" dirty="0"/>
              <a:t>+ 5ms, for </a:t>
            </a:r>
            <a:r>
              <a:rPr lang="it-IT" sz="1400" dirty="0" err="1"/>
              <a:t>all</a:t>
            </a:r>
            <a:r>
              <a:rPr lang="it-IT" sz="1400" dirty="0"/>
              <a:t> </a:t>
            </a:r>
            <a:r>
              <a:rPr lang="it-IT" sz="1400" dirty="0" err="1"/>
              <a:t>other</a:t>
            </a:r>
            <a:r>
              <a:rPr lang="it-IT" sz="1400" dirty="0"/>
              <a:t> </a:t>
            </a:r>
            <a:r>
              <a:rPr lang="it-IT" sz="1400" dirty="0" err="1"/>
              <a:t>cases</a:t>
            </a:r>
            <a:endParaRPr lang="it-IT" sz="1400" dirty="0"/>
          </a:p>
          <a:p>
            <a:pPr marL="914400" lvl="2" indent="0">
              <a:buNone/>
            </a:pPr>
            <a:endParaRPr lang="en-US" sz="1400" dirty="0"/>
          </a:p>
          <a:p>
            <a:r>
              <a:rPr lang="en-US" sz="1400" dirty="0"/>
              <a:t>Issue 1-5-2: activation delay for FR1 known </a:t>
            </a:r>
            <a:r>
              <a:rPr lang="en-US" sz="1400" dirty="0" err="1"/>
              <a:t>SCell</a:t>
            </a:r>
            <a:r>
              <a:rPr lang="en-US" sz="1400" dirty="0"/>
              <a:t> with </a:t>
            </a:r>
            <a:r>
              <a:rPr lang="en-US" sz="1400" dirty="0" err="1"/>
              <a:t>Scell_meas_cycle</a:t>
            </a:r>
            <a:r>
              <a:rPr lang="en-US" sz="1400" dirty="0"/>
              <a:t>&gt;160ms </a:t>
            </a:r>
          </a:p>
          <a:p>
            <a:pPr lvl="1"/>
            <a:r>
              <a:rPr lang="en-US" sz="1400" dirty="0"/>
              <a:t>Agreement in RAN4 #95e:</a:t>
            </a:r>
          </a:p>
          <a:p>
            <a:pPr lvl="2"/>
            <a:r>
              <a:rPr lang="en-US" sz="1400" dirty="0" err="1"/>
              <a:t>T</a:t>
            </a:r>
            <a:r>
              <a:rPr lang="en-US" sz="1400" baseline="-25000" dirty="0" err="1"/>
              <a:t>FirstSSB_MAX</a:t>
            </a:r>
            <a:r>
              <a:rPr lang="en-US" sz="1400" dirty="0"/>
              <a:t> + T</a:t>
            </a:r>
            <a:r>
              <a:rPr lang="en-US" sz="1400" baseline="-25000" dirty="0"/>
              <a:t>SMTC_MAX </a:t>
            </a:r>
            <a:r>
              <a:rPr lang="en-US" sz="1400" dirty="0"/>
              <a:t>+ </a:t>
            </a:r>
            <a:r>
              <a:rPr lang="en-US" sz="1400" dirty="0" err="1"/>
              <a:t>T</a:t>
            </a:r>
            <a:r>
              <a:rPr lang="en-US" sz="1400" baseline="-25000" dirty="0" err="1"/>
              <a:t>rs</a:t>
            </a:r>
            <a:r>
              <a:rPr lang="en-US" sz="1400" dirty="0"/>
              <a:t> + 5ms, if on the same band UE also has at least one parallel to-be-activated </a:t>
            </a:r>
            <a:r>
              <a:rPr lang="en-US" sz="1400" dirty="0" err="1"/>
              <a:t>SCell</a:t>
            </a:r>
            <a:r>
              <a:rPr lang="en-US" sz="1400" dirty="0"/>
              <a:t> which is FR1 unknown </a:t>
            </a:r>
            <a:r>
              <a:rPr lang="en-US" sz="1400" dirty="0" err="1"/>
              <a:t>Scell</a:t>
            </a:r>
            <a:endParaRPr lang="en-US" sz="1400" dirty="0"/>
          </a:p>
          <a:p>
            <a:pPr lvl="2"/>
            <a:r>
              <a:rPr lang="en-US" sz="1400" dirty="0" err="1"/>
              <a:t>T</a:t>
            </a:r>
            <a:r>
              <a:rPr lang="en-US" sz="1400" baseline="-25000" dirty="0" err="1"/>
              <a:t>FirstSSB_MAX</a:t>
            </a:r>
            <a:r>
              <a:rPr lang="en-US" sz="1400" dirty="0"/>
              <a:t> + </a:t>
            </a:r>
            <a:r>
              <a:rPr lang="en-US" sz="1400" dirty="0" err="1"/>
              <a:t>T</a:t>
            </a:r>
            <a:r>
              <a:rPr lang="en-US" sz="1400" baseline="-25000" dirty="0" err="1"/>
              <a:t>rs</a:t>
            </a:r>
            <a:r>
              <a:rPr lang="en-US" sz="1400" dirty="0"/>
              <a:t> + 5ms, for all other cases</a:t>
            </a:r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3866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479820"/>
          </a:xfrm>
        </p:spPr>
        <p:txBody>
          <a:bodyPr>
            <a:noAutofit/>
          </a:bodyPr>
          <a:lstStyle/>
          <a:p>
            <a:r>
              <a:rPr lang="en-US" sz="1800" dirty="0"/>
              <a:t>Multiple </a:t>
            </a:r>
            <a:r>
              <a:rPr lang="en-US" sz="1800" dirty="0" err="1"/>
              <a:t>SCell</a:t>
            </a:r>
            <a:r>
              <a:rPr lang="en-US" sz="1800" dirty="0"/>
              <a:t> activation delay when only one single MAC CE is received by UE for multiple </a:t>
            </a:r>
            <a:r>
              <a:rPr lang="en-US" sz="1800" dirty="0" err="1"/>
              <a:t>SCell</a:t>
            </a:r>
            <a:r>
              <a:rPr lang="en-US" sz="1800" dirty="0"/>
              <a:t> activation in EN-DC, NE-DC, NR-SA(NR-CA), or one CG of NR-DC(sub-topic 1-</a:t>
            </a:r>
            <a:r>
              <a:rPr lang="en-US" altLang="zh-CN" sz="1800" dirty="0"/>
              <a:t>5</a:t>
            </a:r>
            <a:r>
              <a:rPr lang="en-US" sz="1800" dirty="0"/>
              <a:t> in R4-2008513) (</a:t>
            </a:r>
            <a:r>
              <a:rPr lang="en-US" altLang="zh-CN" sz="1800" dirty="0"/>
              <a:t>2</a:t>
            </a:r>
            <a:r>
              <a:rPr lang="en-US" sz="1800" dirty="0"/>
              <a:t>/</a:t>
            </a:r>
            <a:r>
              <a:rPr lang="en-US" altLang="zh-CN" sz="1800" dirty="0"/>
              <a:t>3</a:t>
            </a:r>
            <a:r>
              <a:rPr lang="en-US" sz="1800" dirty="0"/>
              <a:t>)</a:t>
            </a:r>
            <a:endParaRPr lang="zh-CN" altLang="en-US" sz="1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5962" y="1035443"/>
            <a:ext cx="8592076" cy="3912571"/>
          </a:xfrm>
        </p:spPr>
        <p:txBody>
          <a:bodyPr>
            <a:noAutofit/>
          </a:bodyPr>
          <a:lstStyle/>
          <a:p>
            <a:pPr lvl="0"/>
            <a:r>
              <a:rPr lang="en-US" sz="1200" dirty="0"/>
              <a:t>Issue 1-5-3: activation delay for FR1 Unknown </a:t>
            </a:r>
            <a:r>
              <a:rPr lang="en-US" sz="1200" dirty="0" err="1"/>
              <a:t>SCell</a:t>
            </a:r>
            <a:endParaRPr lang="en-US" sz="1200" dirty="0"/>
          </a:p>
          <a:p>
            <a:pPr lvl="1"/>
            <a:r>
              <a:rPr lang="en-US" sz="1200" dirty="0"/>
              <a:t>Agreement in RAN4 #95e:</a:t>
            </a:r>
          </a:p>
          <a:p>
            <a:pPr lvl="2"/>
            <a:r>
              <a:rPr lang="en-CA" sz="1200" dirty="0"/>
              <a:t>(T</a:t>
            </a:r>
            <a:r>
              <a:rPr lang="en-US" sz="1200" baseline="-25000" dirty="0" err="1"/>
              <a:t>FirstSSB_MAX</a:t>
            </a:r>
            <a:r>
              <a:rPr lang="en-US" sz="1200" baseline="-25000" dirty="0"/>
              <a:t> </a:t>
            </a:r>
            <a:r>
              <a:rPr lang="en-US" sz="1200" dirty="0"/>
              <a:t>+ T</a:t>
            </a:r>
            <a:r>
              <a:rPr lang="en-US" sz="1200" baseline="-25000" dirty="0"/>
              <a:t>SMTC_MAX</a:t>
            </a:r>
            <a:r>
              <a:rPr lang="en-US" sz="1200" dirty="0"/>
              <a:t>)+</a:t>
            </a:r>
            <a:r>
              <a:rPr lang="en-US" sz="1200" dirty="0" err="1"/>
              <a:t>T</a:t>
            </a:r>
            <a:r>
              <a:rPr lang="en-US" sz="1200" baseline="-25000" dirty="0" err="1"/>
              <a:t>rs</a:t>
            </a:r>
            <a:r>
              <a:rPr lang="en-US" sz="1200" dirty="0"/>
              <a:t>*N</a:t>
            </a:r>
            <a:r>
              <a:rPr lang="en-US" sz="1200" baseline="-25000" dirty="0"/>
              <a:t>1</a:t>
            </a:r>
            <a:r>
              <a:rPr lang="en-US" sz="1200" strike="sngStrike" dirty="0">
                <a:highlight>
                  <a:srgbClr val="FFFF00"/>
                </a:highlight>
              </a:rPr>
              <a:t>+ 8*</a:t>
            </a:r>
            <a:r>
              <a:rPr lang="en-US" sz="1200" strike="sngStrike" dirty="0" err="1">
                <a:highlight>
                  <a:srgbClr val="FFFF00"/>
                </a:highlight>
              </a:rPr>
              <a:t>T</a:t>
            </a:r>
            <a:r>
              <a:rPr lang="en-US" sz="1200" strike="sngStrike" baseline="-25000" dirty="0" err="1">
                <a:highlight>
                  <a:srgbClr val="FFFF00"/>
                </a:highlight>
              </a:rPr>
              <a:t>rs</a:t>
            </a:r>
            <a:r>
              <a:rPr lang="en-US" sz="1200" strike="sngStrike" dirty="0">
                <a:highlight>
                  <a:srgbClr val="FFFF00"/>
                </a:highlight>
              </a:rPr>
              <a:t>*N</a:t>
            </a:r>
            <a:r>
              <a:rPr lang="en-US" sz="1200" strike="sngStrike" baseline="-25000" dirty="0">
                <a:highlight>
                  <a:srgbClr val="FFFF00"/>
                </a:highlight>
              </a:rPr>
              <a:t>2</a:t>
            </a:r>
            <a:r>
              <a:rPr lang="en-US" sz="1200" dirty="0"/>
              <a:t> +</a:t>
            </a:r>
            <a:r>
              <a:rPr lang="en-US" sz="1200" dirty="0" err="1"/>
              <a:t>T</a:t>
            </a:r>
            <a:r>
              <a:rPr lang="en-US" sz="1200" baseline="-25000" dirty="0" err="1"/>
              <a:t>rs</a:t>
            </a:r>
            <a:r>
              <a:rPr lang="en-US" sz="1200" baseline="-25000" dirty="0"/>
              <a:t> </a:t>
            </a:r>
            <a:r>
              <a:rPr lang="en-US" sz="1200" dirty="0"/>
              <a:t>+5ms</a:t>
            </a:r>
          </a:p>
          <a:p>
            <a:pPr marL="914400" lvl="2" indent="0">
              <a:buNone/>
            </a:pPr>
            <a:r>
              <a:rPr lang="en-US" sz="1200" dirty="0"/>
              <a:t>where </a:t>
            </a:r>
          </a:p>
          <a:p>
            <a:pPr lvl="3"/>
            <a:r>
              <a:rPr lang="en-US" sz="1200" dirty="0"/>
              <a:t>N</a:t>
            </a:r>
            <a:r>
              <a:rPr lang="en-US" sz="1200" baseline="-25000" dirty="0"/>
              <a:t>1</a:t>
            </a:r>
            <a:r>
              <a:rPr lang="en-US" sz="1200" dirty="0"/>
              <a:t> is the number of parallel to-be-activated </a:t>
            </a:r>
            <a:r>
              <a:rPr lang="en-US" sz="1200" dirty="0" err="1"/>
              <a:t>SCell</a:t>
            </a:r>
            <a:r>
              <a:rPr lang="en-US" sz="1200" dirty="0"/>
              <a:t> which is FR1 unknown cell. However, an unknown </a:t>
            </a:r>
            <a:r>
              <a:rPr lang="en-US" sz="1200" dirty="0" err="1"/>
              <a:t>SCell</a:t>
            </a:r>
            <a:r>
              <a:rPr lang="en-US" sz="1200" dirty="0"/>
              <a:t> in FR1 that is contiguous to an active serving cell, or to a known </a:t>
            </a:r>
            <a:r>
              <a:rPr lang="en-US" sz="1200" dirty="0" err="1"/>
              <a:t>SCell</a:t>
            </a:r>
            <a:r>
              <a:rPr lang="en-US" sz="1200" dirty="0"/>
              <a:t> being activated by the same MAC PDU, is not accounted for in, or scaled by, N</a:t>
            </a:r>
            <a:r>
              <a:rPr lang="en-US" sz="1200" baseline="-25000" dirty="0"/>
              <a:t>1</a:t>
            </a:r>
            <a:r>
              <a:rPr lang="en-US" sz="1200" dirty="0"/>
              <a:t>, when the following conditions are fulfilled: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A single SSB is used in the unknown </a:t>
            </a:r>
            <a:r>
              <a:rPr lang="en-US" sz="1200" dirty="0" err="1"/>
              <a:t>SCell</a:t>
            </a:r>
            <a:r>
              <a:rPr lang="en-US" sz="1200" dirty="0"/>
              <a:t>; or multiple SSBs are used in the unknown </a:t>
            </a:r>
            <a:r>
              <a:rPr lang="en-US" sz="1200" dirty="0" err="1"/>
              <a:t>SCell</a:t>
            </a:r>
            <a:r>
              <a:rPr lang="en-US" sz="1200" dirty="0"/>
              <a:t> and TCI state indication for PDCCH is provided by the same MAC PDU used for </a:t>
            </a:r>
            <a:r>
              <a:rPr lang="en-US" sz="1200" dirty="0" err="1"/>
              <a:t>SCell</a:t>
            </a:r>
            <a:r>
              <a:rPr lang="en-US" sz="1200" dirty="0"/>
              <a:t> activation; and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its </a:t>
            </a:r>
            <a:r>
              <a:rPr lang="en-US" sz="1200" dirty="0" err="1"/>
              <a:t>ssb-PositionInBurst</a:t>
            </a:r>
            <a:r>
              <a:rPr lang="en-US" sz="1200" dirty="0"/>
              <a:t> is same as the one of FR1 known cell or FR1 active serving cell, and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its SSB DL Tx beam is same as the corresponding SSB DL Tx beam at the same SSB position of FR1 known cell or FR1 active serving cell, and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its SMTC offset is same as the one of FR1 known cell or FR1 active serving cell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Otherwise the FR1</a:t>
            </a:r>
            <a:r>
              <a:rPr lang="zh-CN" altLang="en-US" sz="1200" dirty="0"/>
              <a:t> </a:t>
            </a:r>
            <a:r>
              <a:rPr lang="en-US" altLang="zh-CN" sz="1200" dirty="0"/>
              <a:t>unknown </a:t>
            </a:r>
            <a:r>
              <a:rPr lang="en-US" sz="1200" dirty="0" err="1"/>
              <a:t>SCell</a:t>
            </a:r>
            <a:r>
              <a:rPr lang="en-US" sz="1200" dirty="0"/>
              <a:t> is accounted for in, and scaled by, N</a:t>
            </a:r>
            <a:r>
              <a:rPr lang="en-US" sz="1200" baseline="-25000" dirty="0"/>
              <a:t>1</a:t>
            </a:r>
            <a:r>
              <a:rPr lang="en-US" sz="1200" dirty="0"/>
              <a:t>.</a:t>
            </a:r>
          </a:p>
          <a:p>
            <a:pPr lvl="3"/>
            <a:r>
              <a:rPr lang="en-US" sz="1200" strike="sngStrike" dirty="0"/>
              <a:t>N</a:t>
            </a:r>
            <a:r>
              <a:rPr lang="en-US" sz="1200" strike="sngStrike" baseline="-25000" dirty="0"/>
              <a:t>2</a:t>
            </a:r>
            <a:r>
              <a:rPr lang="en-US" sz="1200" strike="sngStrike" dirty="0"/>
              <a:t> is the number of FR2 bands on which all the parallel to-be-activated </a:t>
            </a:r>
            <a:r>
              <a:rPr lang="en-US" sz="1200" strike="sngStrike" dirty="0" err="1"/>
              <a:t>SCell</a:t>
            </a:r>
            <a:r>
              <a:rPr lang="en-US" sz="1200" strike="sngStrike" dirty="0"/>
              <a:t>(s) is unknown and there is no any active serving cell. If no any parallel to-be-activated </a:t>
            </a:r>
            <a:r>
              <a:rPr lang="en-US" sz="1200" strike="sngStrike" dirty="0" err="1"/>
              <a:t>SCell</a:t>
            </a:r>
            <a:r>
              <a:rPr lang="en-US" sz="1200" strike="sngStrike" dirty="0"/>
              <a:t> on FR2 band, N</a:t>
            </a:r>
            <a:r>
              <a:rPr lang="en-US" sz="1200" strike="sngStrike" baseline="-25000" dirty="0"/>
              <a:t>2</a:t>
            </a:r>
            <a:r>
              <a:rPr lang="en-US" sz="1200" strike="sngStrike" dirty="0"/>
              <a:t> =0</a:t>
            </a:r>
            <a:r>
              <a:rPr lang="en-US" sz="1200" dirty="0"/>
              <a:t>.</a:t>
            </a:r>
            <a:r>
              <a:rPr lang="zh-CN" altLang="en-US" sz="1200" dirty="0"/>
              <a:t> </a:t>
            </a:r>
            <a:r>
              <a:rPr lang="en-US" altLang="zh-CN" sz="1200" dirty="0"/>
              <a:t>(</a:t>
            </a:r>
            <a:r>
              <a:rPr lang="en-US" altLang="zh-CN" sz="1200" dirty="0">
                <a:highlight>
                  <a:srgbClr val="FFFF00"/>
                </a:highlight>
              </a:rPr>
              <a:t>Moderator: N</a:t>
            </a:r>
            <a:r>
              <a:rPr lang="en-US" altLang="zh-CN" sz="1200" baseline="-25000" dirty="0">
                <a:highlight>
                  <a:srgbClr val="FFFF00"/>
                </a:highlight>
              </a:rPr>
              <a:t>2</a:t>
            </a:r>
            <a:r>
              <a:rPr lang="en-US" altLang="zh-CN" sz="1200" dirty="0">
                <a:highlight>
                  <a:srgbClr val="FFFF00"/>
                </a:highlight>
              </a:rPr>
              <a:t> is removed due to agreement in sub-topic 1-1</a:t>
            </a:r>
            <a:r>
              <a:rPr lang="en-US" altLang="zh-CN" sz="1200" dirty="0"/>
              <a:t>)</a:t>
            </a:r>
            <a:endParaRPr lang="en-US" sz="12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90664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479820"/>
          </a:xfrm>
        </p:spPr>
        <p:txBody>
          <a:bodyPr>
            <a:noAutofit/>
          </a:bodyPr>
          <a:lstStyle/>
          <a:p>
            <a:r>
              <a:rPr lang="en-US" sz="1800" dirty="0"/>
              <a:t>Multiple </a:t>
            </a:r>
            <a:r>
              <a:rPr lang="en-US" sz="1800" dirty="0" err="1"/>
              <a:t>SCell</a:t>
            </a:r>
            <a:r>
              <a:rPr lang="en-US" sz="1800" dirty="0"/>
              <a:t> activation delay when only one single MAC CE is received by UE for multiple </a:t>
            </a:r>
            <a:r>
              <a:rPr lang="en-US" sz="1800" dirty="0" err="1"/>
              <a:t>SCell</a:t>
            </a:r>
            <a:r>
              <a:rPr lang="en-US" sz="1800" dirty="0"/>
              <a:t> activation in EN-DC, NE-DC, NR-SA(NR-CA), or one CG of NR-DC(sub-topic 1-</a:t>
            </a:r>
            <a:r>
              <a:rPr lang="en-US" altLang="zh-CN" sz="1800" dirty="0"/>
              <a:t>5</a:t>
            </a:r>
            <a:r>
              <a:rPr lang="en-US" sz="1800" dirty="0"/>
              <a:t> in R4-2008513) (</a:t>
            </a:r>
            <a:r>
              <a:rPr lang="en-US" altLang="zh-CN" sz="1800" dirty="0"/>
              <a:t>3</a:t>
            </a:r>
            <a:r>
              <a:rPr lang="en-US" sz="1800" dirty="0"/>
              <a:t>/</a:t>
            </a:r>
            <a:r>
              <a:rPr lang="en-US" altLang="zh-CN" sz="1800" dirty="0"/>
              <a:t>3</a:t>
            </a:r>
            <a:r>
              <a:rPr lang="en-US" sz="1800" dirty="0"/>
              <a:t>)</a:t>
            </a:r>
            <a:endParaRPr lang="zh-CN" altLang="en-US" sz="1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5962" y="1035443"/>
            <a:ext cx="8592076" cy="3912571"/>
          </a:xfrm>
        </p:spPr>
        <p:txBody>
          <a:bodyPr>
            <a:noAutofit/>
          </a:bodyPr>
          <a:lstStyle/>
          <a:p>
            <a:pPr lvl="0"/>
            <a:r>
              <a:rPr lang="en-US" sz="1000" dirty="0"/>
              <a:t>Issue 1-5-4: activation delay for FR2 unknown </a:t>
            </a:r>
            <a:r>
              <a:rPr lang="en-US" sz="1000" dirty="0" err="1"/>
              <a:t>SCell</a:t>
            </a:r>
            <a:r>
              <a:rPr lang="en-US" sz="1000" dirty="0"/>
              <a:t> without active serving cell on same band, and with SP-CSI-RS for CSI reporting</a:t>
            </a:r>
          </a:p>
          <a:p>
            <a:pPr lvl="1"/>
            <a:r>
              <a:rPr lang="en-US" sz="1000" dirty="0"/>
              <a:t>Agreement in RAN4 #95e:</a:t>
            </a:r>
          </a:p>
          <a:p>
            <a:pPr lvl="2" fontAlgn="base" hangingPunct="0"/>
            <a:r>
              <a:rPr lang="en-GB" sz="1000" dirty="0"/>
              <a:t>3 </a:t>
            </a:r>
            <a:r>
              <a:rPr lang="en-GB" sz="1000" dirty="0" err="1"/>
              <a:t>ms</a:t>
            </a:r>
            <a:r>
              <a:rPr lang="en-GB" sz="1000" dirty="0"/>
              <a:t> + max(</a:t>
            </a:r>
            <a:r>
              <a:rPr lang="en-GB" sz="1000" dirty="0" err="1"/>
              <a:t>T</a:t>
            </a:r>
            <a:r>
              <a:rPr lang="en-GB" sz="1000" baseline="-25000" dirty="0" err="1"/>
              <a:t>uncertainty_MAC</a:t>
            </a:r>
            <a:r>
              <a:rPr lang="en-GB" sz="1000" dirty="0"/>
              <a:t> +</a:t>
            </a:r>
            <a:r>
              <a:rPr lang="en-GB" sz="1000" dirty="0" err="1"/>
              <a:t>T</a:t>
            </a:r>
            <a:r>
              <a:rPr lang="en-GB" sz="1000" baseline="-25000" dirty="0" err="1"/>
              <a:t>FineTiming</a:t>
            </a:r>
            <a:r>
              <a:rPr lang="en-GB" sz="1000" dirty="0"/>
              <a:t> + 2ms, </a:t>
            </a:r>
            <a:r>
              <a:rPr lang="en-GB" sz="1000" dirty="0" err="1"/>
              <a:t>T</a:t>
            </a:r>
            <a:r>
              <a:rPr lang="en-GB" sz="1000" baseline="-25000" dirty="0" err="1"/>
              <a:t>uncertainty_SP</a:t>
            </a:r>
            <a:r>
              <a:rPr lang="en-GB" sz="1000" dirty="0"/>
              <a:t>)</a:t>
            </a:r>
            <a:r>
              <a:rPr lang="en-US" sz="1000" dirty="0"/>
              <a:t>, if on the same band UE also has at least one parallel to-be-activated </a:t>
            </a:r>
            <a:r>
              <a:rPr lang="en-US" sz="1000" dirty="0" err="1"/>
              <a:t>SCell</a:t>
            </a:r>
            <a:r>
              <a:rPr lang="en-US" sz="1000" dirty="0"/>
              <a:t> which is FR2 known </a:t>
            </a:r>
            <a:r>
              <a:rPr lang="en-US" sz="1000" dirty="0" err="1"/>
              <a:t>Scell</a:t>
            </a:r>
            <a:r>
              <a:rPr lang="en-US" sz="1000" dirty="0"/>
              <a:t>. </a:t>
            </a:r>
            <a:r>
              <a:rPr lang="en-US" sz="1000" dirty="0" err="1"/>
              <a:t>T</a:t>
            </a:r>
            <a:r>
              <a:rPr lang="en-US" sz="1000" baseline="-25000" dirty="0" err="1"/>
              <a:t>uncertainty_MAC</a:t>
            </a:r>
            <a:r>
              <a:rPr lang="en-US" sz="1000" dirty="0"/>
              <a:t>=0 if UE receives the </a:t>
            </a:r>
            <a:r>
              <a:rPr lang="en-US" sz="1000" dirty="0" err="1"/>
              <a:t>SCell</a:t>
            </a:r>
            <a:r>
              <a:rPr lang="en-US" sz="1000" dirty="0"/>
              <a:t> activation command and TCI state activation commands at the same time </a:t>
            </a:r>
          </a:p>
          <a:p>
            <a:pPr lvl="2" fontAlgn="base" hangingPunct="0"/>
            <a:r>
              <a:rPr lang="en-GB" sz="1000" strike="sngStrike" dirty="0"/>
              <a:t>6ms+T</a:t>
            </a:r>
            <a:r>
              <a:rPr lang="en-GB" sz="1000" strike="sngStrike" baseline="-25000" dirty="0"/>
              <a:t>FirstSSB_MAX</a:t>
            </a:r>
            <a:r>
              <a:rPr lang="en-GB" sz="1000" strike="sngStrike" dirty="0"/>
              <a:t> + 15*T</a:t>
            </a:r>
            <a:r>
              <a:rPr lang="en-GB" sz="1000" strike="sngStrike" baseline="-25000" dirty="0"/>
              <a:t>SMTC_MAX</a:t>
            </a:r>
            <a:r>
              <a:rPr lang="en-GB" sz="1000" strike="sngStrike" dirty="0"/>
              <a:t> + 8 *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rs</a:t>
            </a:r>
            <a:r>
              <a:rPr lang="en-GB" sz="1000" strike="sngStrike" baseline="-25000" dirty="0"/>
              <a:t> </a:t>
            </a:r>
            <a:r>
              <a:rPr lang="en-US" sz="1000" strike="sngStrike" dirty="0"/>
              <a:t>*N</a:t>
            </a:r>
            <a:r>
              <a:rPr lang="en-US" sz="1000" strike="sngStrike" baseline="-25000" dirty="0"/>
              <a:t>2</a:t>
            </a:r>
            <a:r>
              <a:rPr lang="en-GB" sz="1000" strike="sngStrike" dirty="0"/>
              <a:t>+ 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rs</a:t>
            </a:r>
            <a:r>
              <a:rPr lang="en-US" sz="1000" strike="sngStrike" dirty="0"/>
              <a:t>*N</a:t>
            </a:r>
            <a:r>
              <a:rPr lang="en-US" sz="1000" strike="sngStrike" baseline="-25000" dirty="0"/>
              <a:t>1</a:t>
            </a:r>
            <a:r>
              <a:rPr lang="en-US" sz="1000" strike="sngStrike" dirty="0"/>
              <a:t>+ </a:t>
            </a:r>
            <a:r>
              <a:rPr lang="en-GB" sz="1000" strike="sngStrike" dirty="0"/>
              <a:t>T</a:t>
            </a:r>
            <a:r>
              <a:rPr lang="en-GB" sz="1000" strike="sngStrike" baseline="-25000" dirty="0"/>
              <a:t>L1-RSRP, measure</a:t>
            </a:r>
            <a:r>
              <a:rPr lang="en-GB" sz="1000" strike="sngStrike" dirty="0"/>
              <a:t> + T</a:t>
            </a:r>
            <a:r>
              <a:rPr lang="en-GB" sz="1000" strike="sngStrike" baseline="-25000" dirty="0"/>
              <a:t>L1-RSRP, report  </a:t>
            </a:r>
            <a:r>
              <a:rPr lang="en-GB" sz="1000" strike="sngStrike" dirty="0"/>
              <a:t>+ T</a:t>
            </a:r>
            <a:r>
              <a:rPr lang="en-GB" sz="1000" strike="sngStrike" baseline="-25000" dirty="0"/>
              <a:t>HARQ </a:t>
            </a:r>
            <a:r>
              <a:rPr lang="en-GB" sz="1000" strike="sngStrike" dirty="0"/>
              <a:t>+ max(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uncertainty_MAC</a:t>
            </a:r>
            <a:r>
              <a:rPr lang="en-GB" sz="1000" strike="sngStrike" dirty="0"/>
              <a:t> + 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FineTiming</a:t>
            </a:r>
            <a:r>
              <a:rPr lang="en-GB" sz="1000" strike="sngStrike" baseline="-25000" dirty="0"/>
              <a:t> </a:t>
            </a:r>
            <a:r>
              <a:rPr lang="en-GB" sz="1000" strike="sngStrike" dirty="0"/>
              <a:t>+ 2ms, 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uncertainty_SP</a:t>
            </a:r>
            <a:r>
              <a:rPr lang="en-GB" sz="1000" strike="sngStrike" dirty="0"/>
              <a:t>), </a:t>
            </a:r>
            <a:r>
              <a:rPr lang="en-US" sz="1000" strike="sngStrike" dirty="0"/>
              <a:t> if on the same band UE does not have any 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 which is FR2 known </a:t>
            </a:r>
            <a:r>
              <a:rPr lang="en-US" sz="1000" strike="sngStrike" dirty="0" err="1"/>
              <a:t>Scell</a:t>
            </a:r>
            <a:endParaRPr lang="en-US" sz="1000" strike="sngStrike" dirty="0"/>
          </a:p>
          <a:p>
            <a:pPr lvl="3" fontAlgn="base" hangingPunct="0"/>
            <a:r>
              <a:rPr lang="en-US" sz="1000" strike="sngStrike" dirty="0"/>
              <a:t>where </a:t>
            </a:r>
          </a:p>
          <a:p>
            <a:pPr lvl="3" fontAlgn="base" hangingPunct="0"/>
            <a:r>
              <a:rPr lang="en-US" sz="1000" strike="sngStrike" dirty="0"/>
              <a:t>N</a:t>
            </a:r>
            <a:r>
              <a:rPr lang="en-US" sz="1000" strike="sngStrike" baseline="-25000" dirty="0"/>
              <a:t>1</a:t>
            </a:r>
            <a:r>
              <a:rPr lang="en-US" sz="1000" strike="sngStrike" dirty="0"/>
              <a:t> is the number of 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 which is FR1 unknown</a:t>
            </a:r>
          </a:p>
          <a:p>
            <a:pPr lvl="3"/>
            <a:r>
              <a:rPr lang="en-US" sz="1000" strike="sngStrike" dirty="0"/>
              <a:t>N</a:t>
            </a:r>
            <a:r>
              <a:rPr lang="en-US" sz="1000" strike="sngStrike" baseline="-25000" dirty="0"/>
              <a:t>2</a:t>
            </a:r>
            <a:r>
              <a:rPr lang="en-US" sz="1000" strike="sngStrike" dirty="0"/>
              <a:t> is the </a:t>
            </a:r>
            <a:r>
              <a:rPr lang="en-CA" sz="1000" strike="sngStrike" dirty="0"/>
              <a:t>the number of FR2 bands on which all the </a:t>
            </a:r>
            <a:r>
              <a:rPr lang="en-US" sz="1000" strike="sngStrike" dirty="0"/>
              <a:t>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(s) is unknown and there is no any active serving cell.</a:t>
            </a:r>
            <a:r>
              <a:rPr lang="en-US" altLang="zh-CN" sz="1000" dirty="0"/>
              <a:t> (</a:t>
            </a:r>
            <a:r>
              <a:rPr lang="en-US" altLang="zh-CN" sz="1000" dirty="0">
                <a:highlight>
                  <a:srgbClr val="FFFF00"/>
                </a:highlight>
              </a:rPr>
              <a:t>Moderator: this case is removed due to agreement in sub-topic 1-1</a:t>
            </a:r>
            <a:r>
              <a:rPr lang="en-US" altLang="zh-CN" sz="1000" dirty="0"/>
              <a:t>)</a:t>
            </a:r>
            <a:endParaRPr lang="en-US" sz="1000" strike="sngStrike" dirty="0"/>
          </a:p>
          <a:p>
            <a:r>
              <a:rPr lang="en-US" sz="1000" dirty="0"/>
              <a:t>Issue 1-5-5: FR2 unknown </a:t>
            </a:r>
            <a:r>
              <a:rPr lang="en-US" sz="1000" dirty="0" err="1"/>
              <a:t>SCell</a:t>
            </a:r>
            <a:r>
              <a:rPr lang="en-US" sz="1000" dirty="0"/>
              <a:t> without active serving cell on same band, and with P-CSI-RS for CSI reporting</a:t>
            </a:r>
          </a:p>
          <a:p>
            <a:pPr lvl="1"/>
            <a:r>
              <a:rPr lang="en-US" sz="1000" dirty="0"/>
              <a:t>Agreement in RAN4 #95e:</a:t>
            </a:r>
          </a:p>
          <a:p>
            <a:pPr lvl="2"/>
            <a:r>
              <a:rPr lang="en-US" sz="1000" dirty="0"/>
              <a:t>max(</a:t>
            </a:r>
            <a:r>
              <a:rPr lang="en-US" sz="1000" dirty="0" err="1"/>
              <a:t>T</a:t>
            </a:r>
            <a:r>
              <a:rPr lang="en-US" sz="1000" baseline="-25000" dirty="0" err="1"/>
              <a:t>uncertainty_MAC</a:t>
            </a:r>
            <a:r>
              <a:rPr lang="en-US" sz="1000" dirty="0"/>
              <a:t> + 5ms + </a:t>
            </a:r>
            <a:r>
              <a:rPr lang="en-US" sz="1000" dirty="0" err="1"/>
              <a:t>T</a:t>
            </a:r>
            <a:r>
              <a:rPr lang="en-US" sz="1000" baseline="-25000" dirty="0" err="1"/>
              <a:t>FineTiming</a:t>
            </a:r>
            <a:r>
              <a:rPr lang="en-US" sz="1000" dirty="0"/>
              <a:t>, </a:t>
            </a:r>
            <a:r>
              <a:rPr lang="en-US" sz="1000" dirty="0" err="1"/>
              <a:t>T</a:t>
            </a:r>
            <a:r>
              <a:rPr lang="en-US" sz="1000" baseline="-25000" dirty="0" err="1"/>
              <a:t>uncertainty_RRC</a:t>
            </a:r>
            <a:r>
              <a:rPr lang="en-US" sz="1000" dirty="0"/>
              <a:t> + </a:t>
            </a:r>
            <a:r>
              <a:rPr lang="en-US" sz="1000" dirty="0" err="1"/>
              <a:t>T</a:t>
            </a:r>
            <a:r>
              <a:rPr lang="en-US" sz="1000" baseline="-25000" dirty="0" err="1"/>
              <a:t>RRC_delay</a:t>
            </a:r>
            <a:r>
              <a:rPr lang="en-US" sz="1000" dirty="0"/>
              <a:t>-T</a:t>
            </a:r>
            <a:r>
              <a:rPr lang="en-US" sz="1000" baseline="-25000" dirty="0"/>
              <a:t>HARQ</a:t>
            </a:r>
            <a:r>
              <a:rPr lang="en-US" sz="1000" dirty="0"/>
              <a:t>), if on the same band UE also has at least one parallel to-be-activated </a:t>
            </a:r>
            <a:r>
              <a:rPr lang="en-US" sz="1000" dirty="0" err="1"/>
              <a:t>SCell</a:t>
            </a:r>
            <a:r>
              <a:rPr lang="en-US" sz="1000" dirty="0"/>
              <a:t> which is FR2 known </a:t>
            </a:r>
            <a:r>
              <a:rPr lang="en-US" sz="1000" dirty="0" err="1"/>
              <a:t>Scell</a:t>
            </a:r>
            <a:r>
              <a:rPr lang="en-US" sz="1000" dirty="0"/>
              <a:t> . </a:t>
            </a:r>
            <a:r>
              <a:rPr lang="en-US" sz="1000" dirty="0" err="1"/>
              <a:t>T</a:t>
            </a:r>
            <a:r>
              <a:rPr lang="en-US" sz="1000" baseline="-25000" dirty="0" err="1"/>
              <a:t>uncertainty_MAC</a:t>
            </a:r>
            <a:r>
              <a:rPr lang="en-US" sz="1000" dirty="0"/>
              <a:t>=0 if UE receives the </a:t>
            </a:r>
            <a:r>
              <a:rPr lang="en-US" sz="1000" dirty="0" err="1"/>
              <a:t>SCell</a:t>
            </a:r>
            <a:r>
              <a:rPr lang="en-US" sz="1000" dirty="0"/>
              <a:t> activation command and TCI state activation commands at the same time </a:t>
            </a:r>
          </a:p>
          <a:p>
            <a:pPr lvl="2"/>
            <a:r>
              <a:rPr lang="en-US" sz="1000" strike="sngStrike" dirty="0"/>
              <a:t>3ms + 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FirstSSB_MAX</a:t>
            </a:r>
            <a:r>
              <a:rPr lang="en-GB" sz="1000" strike="sngStrike" dirty="0"/>
              <a:t> + 15*T</a:t>
            </a:r>
            <a:r>
              <a:rPr lang="en-GB" sz="1000" strike="sngStrike" baseline="-25000" dirty="0"/>
              <a:t>SMTC_MAX</a:t>
            </a:r>
            <a:r>
              <a:rPr lang="en-GB" sz="1000" strike="sngStrike" dirty="0"/>
              <a:t> + 8</a:t>
            </a:r>
            <a:r>
              <a:rPr lang="en-US" sz="1000" strike="sngStrike" dirty="0"/>
              <a:t> *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rs</a:t>
            </a:r>
            <a:r>
              <a:rPr lang="en-US" sz="1000" strike="sngStrike" dirty="0"/>
              <a:t>*N</a:t>
            </a:r>
            <a:r>
              <a:rPr lang="en-US" sz="1000" strike="sngStrike" baseline="-25000" dirty="0"/>
              <a:t>2</a:t>
            </a:r>
            <a:r>
              <a:rPr lang="en-US" sz="1000" strike="sngStrike" dirty="0"/>
              <a:t>+T</a:t>
            </a:r>
            <a:r>
              <a:rPr lang="en-US" sz="1000" strike="sngStrike" baseline="-25000" dirty="0"/>
              <a:t>rs</a:t>
            </a:r>
            <a:r>
              <a:rPr lang="en-US" sz="1000" strike="sngStrike" dirty="0"/>
              <a:t>*N</a:t>
            </a:r>
            <a:r>
              <a:rPr lang="en-US" sz="1000" strike="sngStrike" baseline="-25000" dirty="0"/>
              <a:t>1</a:t>
            </a:r>
            <a:r>
              <a:rPr lang="en-US" sz="1000" strike="sngStrike" dirty="0"/>
              <a:t>+ T</a:t>
            </a:r>
            <a:r>
              <a:rPr lang="en-US" sz="1000" strike="sngStrike" baseline="-25000" dirty="0"/>
              <a:t>L1-RSRP, measure</a:t>
            </a:r>
            <a:r>
              <a:rPr lang="en-US" sz="1000" strike="sngStrike" dirty="0"/>
              <a:t> + T</a:t>
            </a:r>
            <a:r>
              <a:rPr lang="en-US" sz="1000" strike="sngStrike" baseline="-25000" dirty="0"/>
              <a:t>L1-RSRP, report</a:t>
            </a:r>
            <a:r>
              <a:rPr lang="en-US" sz="1000" strike="sngStrike" dirty="0"/>
              <a:t> + {(T</a:t>
            </a:r>
            <a:r>
              <a:rPr lang="en-US" sz="1000" strike="sngStrike" baseline="-25000" dirty="0"/>
              <a:t>HARQ</a:t>
            </a:r>
            <a:r>
              <a:rPr lang="en-US" sz="1000" strike="sngStrike" dirty="0"/>
              <a:t> + 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uncertainty_MAC</a:t>
            </a:r>
            <a:r>
              <a:rPr lang="en-US" sz="1000" strike="sngStrike" dirty="0"/>
              <a:t> + 5ms + 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FineTiming</a:t>
            </a:r>
            <a:r>
              <a:rPr lang="en-US" sz="1000" strike="sngStrike" dirty="0"/>
              <a:t>), (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uncertainty_RRC</a:t>
            </a:r>
            <a:r>
              <a:rPr lang="en-US" sz="1000" strike="sngStrike" dirty="0"/>
              <a:t> + 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RRC_delay</a:t>
            </a:r>
            <a:r>
              <a:rPr lang="en-US" sz="1000" strike="sngStrike" dirty="0"/>
              <a:t>)}, if on the same band UE does not have any 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 which is FR2 known</a:t>
            </a:r>
          </a:p>
          <a:p>
            <a:pPr lvl="3" fontAlgn="base" hangingPunct="0"/>
            <a:r>
              <a:rPr lang="en-US" sz="1000" strike="sngStrike" dirty="0"/>
              <a:t>where </a:t>
            </a:r>
          </a:p>
          <a:p>
            <a:pPr lvl="3" fontAlgn="base" hangingPunct="0"/>
            <a:r>
              <a:rPr lang="en-US" sz="1000" strike="sngStrike" dirty="0"/>
              <a:t>N</a:t>
            </a:r>
            <a:r>
              <a:rPr lang="en-US" sz="1000" strike="sngStrike" baseline="-25000" dirty="0"/>
              <a:t>1</a:t>
            </a:r>
            <a:r>
              <a:rPr lang="en-US" sz="1000" strike="sngStrike" dirty="0"/>
              <a:t> is the number of 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 which is FR1 unknown cell </a:t>
            </a:r>
          </a:p>
          <a:p>
            <a:pPr lvl="3"/>
            <a:r>
              <a:rPr lang="en-US" sz="1000" strike="sngStrike" dirty="0"/>
              <a:t>N</a:t>
            </a:r>
            <a:r>
              <a:rPr lang="en-US" sz="1000" strike="sngStrike" baseline="-25000" dirty="0"/>
              <a:t>2</a:t>
            </a:r>
            <a:r>
              <a:rPr lang="en-US" sz="1000" strike="sngStrike" dirty="0"/>
              <a:t> is the </a:t>
            </a:r>
            <a:r>
              <a:rPr lang="en-CA" sz="1000" strike="sngStrike" dirty="0"/>
              <a:t>the number of FR2 bands on which all the </a:t>
            </a:r>
            <a:r>
              <a:rPr lang="en-US" sz="1000" strike="sngStrike" dirty="0"/>
              <a:t>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(s) is unknown and there is no any active serving cell.</a:t>
            </a:r>
            <a:r>
              <a:rPr lang="en-US" altLang="zh-CN" sz="1000" dirty="0"/>
              <a:t> (</a:t>
            </a:r>
            <a:r>
              <a:rPr lang="en-US" altLang="zh-CN" sz="1000" dirty="0">
                <a:highlight>
                  <a:srgbClr val="FFFF00"/>
                </a:highlight>
              </a:rPr>
              <a:t>Moderator: this case is removed due to agreement in sub-topic 1-1</a:t>
            </a:r>
            <a:r>
              <a:rPr lang="en-US" altLang="zh-CN" sz="1000" dirty="0"/>
              <a:t>)</a:t>
            </a:r>
            <a:endParaRPr lang="en-US" sz="1000" strike="sngStrike" dirty="0"/>
          </a:p>
          <a:p>
            <a:pPr marL="1371600" lvl="3" indent="0">
              <a:buNone/>
            </a:pPr>
            <a:endParaRPr lang="en-US" sz="1000" strike="sngStrike" dirty="0"/>
          </a:p>
          <a:p>
            <a:pPr marL="457200" lvl="1" indent="0">
              <a:buNone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54082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Multiple </a:t>
            </a:r>
            <a:r>
              <a:rPr lang="en-US" sz="2400" dirty="0" err="1"/>
              <a:t>SCell</a:t>
            </a:r>
            <a:r>
              <a:rPr lang="en-US" sz="2400" dirty="0"/>
              <a:t> activation requirement in inter-band CA in FR2(sub-topic 1-</a:t>
            </a:r>
            <a:r>
              <a:rPr lang="en-US" altLang="zh-CN" sz="2400" dirty="0"/>
              <a:t>6</a:t>
            </a:r>
            <a:r>
              <a:rPr lang="en-US" sz="2400" dirty="0"/>
              <a:t>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Agreement in RAN4 #95e:</a:t>
            </a:r>
          </a:p>
          <a:p>
            <a:pPr lvl="1" hangingPunct="0"/>
            <a:r>
              <a:rPr lang="en-GB" sz="1800" dirty="0"/>
              <a:t>RAN4 to defer the discussion for multiple </a:t>
            </a:r>
            <a:r>
              <a:rPr lang="en-GB" sz="1800" dirty="0" err="1"/>
              <a:t>SCell</a:t>
            </a:r>
            <a:r>
              <a:rPr lang="en-GB" sz="1800" dirty="0"/>
              <a:t> activation in FR2 inter-band CA</a:t>
            </a:r>
          </a:p>
        </p:txBody>
      </p:sp>
    </p:spTree>
    <p:extLst>
      <p:ext uri="{BB962C8B-B14F-4D97-AF65-F5344CB8AC3E}">
        <p14:creationId xmlns:p14="http://schemas.microsoft.com/office/powerpoint/2010/main" val="396434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11957</TotalTime>
  <Words>1396</Words>
  <Application>Microsoft Macintosh PowerPoint</Application>
  <PresentationFormat>On-screen Show (16:9)</PresentationFormat>
  <Paragraphs>73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主题</vt:lpstr>
      <vt:lpstr>WF on NR RRM enhancements – multiple SCell activation </vt:lpstr>
      <vt:lpstr>Requirement scope of multiple SCell activation (Sub-topic 1-1 in R4-2008513)</vt:lpstr>
      <vt:lpstr>Scaling for unknown intra-band contiguous being-activated SCell (sub-topic 1-2 in R4-2008513)</vt:lpstr>
      <vt:lpstr>“cell detection time” in delay extension due to searcher limitation(sub-topic 1-3 in R4-2008513)</vt:lpstr>
      <vt:lpstr>Interruption for multiple SCell activation(sub-topic 1-4 in R4-2008513)</vt:lpstr>
      <vt:lpstr>Multiple SCell activation delay when only one single MAC CE is received by UE for multiple SCell activation in EN-DC, NE-DC, NR-SA(NR-CA), or one CG of NR-DC(sub-topic 1-5 in R4-2008513) (1/3)</vt:lpstr>
      <vt:lpstr>Multiple SCell activation delay when only one single MAC CE is received by UE for multiple SCell activation in EN-DC, NE-DC, NR-SA(NR-CA), or one CG of NR-DC(sub-topic 1-5 in R4-2008513) (2/3)</vt:lpstr>
      <vt:lpstr>Multiple SCell activation delay when only one single MAC CE is received by UE for multiple SCell activation in EN-DC, NE-DC, NR-SA(NR-CA), or one CG of NR-DC(sub-topic 1-5 in R4-2008513) (3/3)</vt:lpstr>
      <vt:lpstr>Multiple SCell activation requirement in inter-band CA in FR2(sub-topic 1-6 in R4-2008513)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cmcc</dc:creator>
  <cp:lastModifiedBy>Jerry Cui</cp:lastModifiedBy>
  <cp:revision>238</cp:revision>
  <dcterms:created xsi:type="dcterms:W3CDTF">2019-10-08T01:43:15Z</dcterms:created>
  <dcterms:modified xsi:type="dcterms:W3CDTF">2020-05-31T18:11:21Z</dcterms:modified>
</cp:coreProperties>
</file>