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94" r:id="rId3"/>
    <p:sldId id="291" r:id="rId4"/>
    <p:sldId id="301" r:id="rId5"/>
    <p:sldId id="299" r:id="rId6"/>
    <p:sldId id="300" r:id="rId7"/>
    <p:sldId id="303" r:id="rId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61" autoAdjust="0"/>
    <p:restoredTop sz="96066" autoAdjust="0"/>
  </p:normalViewPr>
  <p:slideViewPr>
    <p:cSldViewPr>
      <p:cViewPr varScale="1">
        <p:scale>
          <a:sx n="102" d="100"/>
          <a:sy n="102"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82961E-85B7-4CA5-B036-C72F184F1952}" type="datetimeFigureOut">
              <a:rPr kumimoji="1" lang="ja-JP" altLang="en-US" smtClean="0"/>
              <a:pPr/>
              <a:t>2020/6/3</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9701A4-192C-4257-8815-E3F0C8F3C8D4}" type="slidenum">
              <a:rPr kumimoji="1" lang="ja-JP" altLang="en-US" smtClean="0"/>
              <a:pPr/>
              <a:t>‹#›</a:t>
            </a:fld>
            <a:endParaRPr kumimoji="1" lang="ja-JP" altLang="en-US"/>
          </a:p>
        </p:txBody>
      </p:sp>
    </p:spTree>
    <p:extLst>
      <p:ext uri="{BB962C8B-B14F-4D97-AF65-F5344CB8AC3E}">
        <p14:creationId xmlns:p14="http://schemas.microsoft.com/office/powerpoint/2010/main" val="23367501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9701A4-192C-4257-8815-E3F0C8F3C8D4}" type="slidenum">
              <a:rPr kumimoji="1" lang="ja-JP" altLang="en-US" smtClean="0"/>
              <a:pPr/>
              <a:t>2</a:t>
            </a:fld>
            <a:endParaRPr kumimoji="1" lang="ja-JP" altLang="en-US"/>
          </a:p>
        </p:txBody>
      </p:sp>
    </p:spTree>
    <p:extLst>
      <p:ext uri="{BB962C8B-B14F-4D97-AF65-F5344CB8AC3E}">
        <p14:creationId xmlns:p14="http://schemas.microsoft.com/office/powerpoint/2010/main" val="1313209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9701A4-192C-4257-8815-E3F0C8F3C8D4}" type="slidenum">
              <a:rPr kumimoji="1" lang="ja-JP" altLang="en-US" smtClean="0"/>
              <a:pPr/>
              <a:t>3</a:t>
            </a:fld>
            <a:endParaRPr kumimoji="1" lang="ja-JP" altLang="en-US"/>
          </a:p>
        </p:txBody>
      </p:sp>
    </p:spTree>
    <p:extLst>
      <p:ext uri="{BB962C8B-B14F-4D97-AF65-F5344CB8AC3E}">
        <p14:creationId xmlns:p14="http://schemas.microsoft.com/office/powerpoint/2010/main" val="617379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9701A4-192C-4257-8815-E3F0C8F3C8D4}" type="slidenum">
              <a:rPr kumimoji="1" lang="ja-JP" altLang="en-US" smtClean="0"/>
              <a:pPr/>
              <a:t>4</a:t>
            </a:fld>
            <a:endParaRPr kumimoji="1" lang="ja-JP" altLang="en-US"/>
          </a:p>
        </p:txBody>
      </p:sp>
    </p:spTree>
    <p:extLst>
      <p:ext uri="{BB962C8B-B14F-4D97-AF65-F5344CB8AC3E}">
        <p14:creationId xmlns:p14="http://schemas.microsoft.com/office/powerpoint/2010/main" val="3226775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9701A4-192C-4257-8815-E3F0C8F3C8D4}" type="slidenum">
              <a:rPr kumimoji="1" lang="ja-JP" altLang="en-US" smtClean="0"/>
              <a:pPr/>
              <a:t>5</a:t>
            </a:fld>
            <a:endParaRPr kumimoji="1" lang="ja-JP" altLang="en-US"/>
          </a:p>
        </p:txBody>
      </p:sp>
    </p:spTree>
    <p:extLst>
      <p:ext uri="{BB962C8B-B14F-4D97-AF65-F5344CB8AC3E}">
        <p14:creationId xmlns:p14="http://schemas.microsoft.com/office/powerpoint/2010/main" val="2205108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9701A4-192C-4257-8815-E3F0C8F3C8D4}" type="slidenum">
              <a:rPr kumimoji="1" lang="ja-JP" altLang="en-US" smtClean="0"/>
              <a:pPr/>
              <a:t>6</a:t>
            </a:fld>
            <a:endParaRPr kumimoji="1" lang="ja-JP" altLang="en-US"/>
          </a:p>
        </p:txBody>
      </p:sp>
    </p:spTree>
    <p:extLst>
      <p:ext uri="{BB962C8B-B14F-4D97-AF65-F5344CB8AC3E}">
        <p14:creationId xmlns:p14="http://schemas.microsoft.com/office/powerpoint/2010/main" val="39861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9701A4-192C-4257-8815-E3F0C8F3C8D4}" type="slidenum">
              <a:rPr kumimoji="1" lang="ja-JP" altLang="en-US" smtClean="0"/>
              <a:pPr/>
              <a:t>7</a:t>
            </a:fld>
            <a:endParaRPr kumimoji="1" lang="ja-JP" altLang="en-US"/>
          </a:p>
        </p:txBody>
      </p:sp>
    </p:spTree>
    <p:extLst>
      <p:ext uri="{BB962C8B-B14F-4D97-AF65-F5344CB8AC3E}">
        <p14:creationId xmlns:p14="http://schemas.microsoft.com/office/powerpoint/2010/main" val="1624834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en-US" sz="4000" b="1" dirty="0"/>
              <a:t>Way forward on </a:t>
            </a:r>
            <a:r>
              <a:rPr lang="en-GB" altLang="zh-CN" sz="4000" b="1" dirty="0"/>
              <a:t>FR2 inter-band CA </a:t>
            </a:r>
            <a:r>
              <a:rPr lang="en-US" altLang="zh-CN" sz="4000" b="1" dirty="0"/>
              <a:t>RRM </a:t>
            </a:r>
            <a:r>
              <a:rPr lang="en-GB" altLang="zh-CN" sz="4000" b="1" dirty="0"/>
              <a:t>requirement</a:t>
            </a:r>
            <a:r>
              <a:rPr lang="en-US" altLang="zh-CN" sz="4000" b="1"/>
              <a:t>s</a:t>
            </a:r>
            <a:endParaRPr kumimoji="1" lang="ja-JP" altLang="en-US" sz="4000" dirty="0"/>
          </a:p>
        </p:txBody>
      </p:sp>
      <p:sp>
        <p:nvSpPr>
          <p:cNvPr id="3" name="サブタイトル 2"/>
          <p:cNvSpPr>
            <a:spLocks noGrp="1"/>
          </p:cNvSpPr>
          <p:nvPr>
            <p:ph type="subTitle" idx="1"/>
          </p:nvPr>
        </p:nvSpPr>
        <p:spPr/>
        <p:txBody>
          <a:bodyPr/>
          <a:lstStyle/>
          <a:p>
            <a:r>
              <a:rPr lang="en-US" altLang="ja-JP" dirty="0">
                <a:solidFill>
                  <a:schemeClr val="tx1"/>
                </a:solidFill>
              </a:rPr>
              <a:t>Huawei, HiSilicon</a:t>
            </a:r>
          </a:p>
        </p:txBody>
      </p:sp>
      <p:sp>
        <p:nvSpPr>
          <p:cNvPr id="4" name="テキスト ボックス 3"/>
          <p:cNvSpPr txBox="1"/>
          <p:nvPr/>
        </p:nvSpPr>
        <p:spPr>
          <a:xfrm>
            <a:off x="107504" y="188639"/>
            <a:ext cx="3877985" cy="923330"/>
          </a:xfrm>
          <a:prstGeom prst="rect">
            <a:avLst/>
          </a:prstGeom>
          <a:noFill/>
        </p:spPr>
        <p:txBody>
          <a:bodyPr wrap="none" rtlCol="0">
            <a:spAutoFit/>
          </a:bodyPr>
          <a:lstStyle/>
          <a:p>
            <a:r>
              <a:rPr lang="en-GB" b="1" dirty="0"/>
              <a:t>3GPP TSG-RAN4 Meeting #95-e 	</a:t>
            </a:r>
          </a:p>
          <a:p>
            <a:r>
              <a:rPr lang="en-US" altLang="zh-CN" b="1" dirty="0"/>
              <a:t>Online, 25</a:t>
            </a:r>
            <a:r>
              <a:rPr lang="en-US" altLang="zh-CN" b="1" baseline="30000" dirty="0"/>
              <a:t>th</a:t>
            </a:r>
            <a:r>
              <a:rPr lang="en-US" altLang="zh-CN" b="1" dirty="0"/>
              <a:t> May – 05</a:t>
            </a:r>
            <a:r>
              <a:rPr lang="en-US" altLang="zh-CN" b="1" baseline="30000" dirty="0"/>
              <a:t>th</a:t>
            </a:r>
            <a:r>
              <a:rPr lang="en-US" altLang="zh-CN" b="1" dirty="0"/>
              <a:t> June, 2020</a:t>
            </a:r>
          </a:p>
          <a:p>
            <a:r>
              <a:rPr lang="en-US" altLang="zh-CN" b="1" dirty="0"/>
              <a:t>Agenda: 6.15.1.10</a:t>
            </a:r>
          </a:p>
        </p:txBody>
      </p:sp>
      <p:sp>
        <p:nvSpPr>
          <p:cNvPr id="5" name="正方形/長方形 4"/>
          <p:cNvSpPr/>
          <p:nvPr/>
        </p:nvSpPr>
        <p:spPr>
          <a:xfrm>
            <a:off x="5868144" y="188639"/>
            <a:ext cx="3067372" cy="369332"/>
          </a:xfrm>
          <a:prstGeom prst="rect">
            <a:avLst/>
          </a:prstGeom>
        </p:spPr>
        <p:txBody>
          <a:bodyPr wrap="square">
            <a:spAutoFit/>
          </a:bodyPr>
          <a:lstStyle/>
          <a:p>
            <a:pPr algn="r"/>
            <a:r>
              <a:rPr lang="en-US" altLang="zh-CN" b="1" dirty="0"/>
              <a:t>R4-2008998</a:t>
            </a:r>
            <a:endParaRPr lang="en-US" altLang="ja-JP" b="1" dirty="0"/>
          </a:p>
        </p:txBody>
      </p:sp>
    </p:spTree>
    <p:extLst>
      <p:ext uri="{BB962C8B-B14F-4D97-AF65-F5344CB8AC3E}">
        <p14:creationId xmlns:p14="http://schemas.microsoft.com/office/powerpoint/2010/main" val="2885410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59532" y="1052736"/>
            <a:ext cx="8532948" cy="5047536"/>
          </a:xfrm>
          <a:prstGeom prst="rect">
            <a:avLst/>
          </a:prstGeom>
        </p:spPr>
        <p:txBody>
          <a:bodyPr wrap="square">
            <a:spAutoFit/>
          </a:bodyPr>
          <a:lstStyle/>
          <a:p>
            <a:r>
              <a:rPr lang="en-US" altLang="zh-CN" sz="2400" dirty="0"/>
              <a:t>For a FR2 inter-band CA combination with using independent beam management, the existing interruption requirements for inter-band CA can be applied.</a:t>
            </a:r>
          </a:p>
          <a:p>
            <a:r>
              <a:rPr lang="en-GB" altLang="zh-CN" sz="2400" dirty="0"/>
              <a:t>The </a:t>
            </a:r>
            <a:r>
              <a:rPr lang="en-US" altLang="zh-CN" sz="2400" dirty="0"/>
              <a:t>following options are considered on how to define the </a:t>
            </a:r>
            <a:r>
              <a:rPr lang="en-GB" altLang="zh-CN" sz="2400" dirty="0"/>
              <a:t>interruption requirements for FR2 inter-band CA with CBM.</a:t>
            </a:r>
            <a:endParaRPr lang="en-US" sz="2400" dirty="0"/>
          </a:p>
          <a:p>
            <a:pPr marL="742950" lvl="2" indent="-285750" fontAlgn="base" hangingPunct="0">
              <a:spcBef>
                <a:spcPct val="0"/>
              </a:spcBef>
              <a:spcAft>
                <a:spcPct val="0"/>
              </a:spcAft>
              <a:buFont typeface="Arial" panose="020B0604020202020204" pitchFamily="34" charset="0"/>
              <a:buChar char="•"/>
            </a:pPr>
            <a:r>
              <a:rPr lang="en-US" altLang="zh-CN" sz="2000" dirty="0"/>
              <a:t>Option 1: the existing interruption requirements of intra-band CA can be applied.</a:t>
            </a:r>
            <a:endParaRPr lang="en-GB" altLang="zh-CN" sz="2000" dirty="0"/>
          </a:p>
          <a:p>
            <a:pPr marL="742950" lvl="2" indent="-285750" fontAlgn="base" hangingPunct="0">
              <a:spcBef>
                <a:spcPct val="0"/>
              </a:spcBef>
              <a:spcAft>
                <a:spcPct val="0"/>
              </a:spcAft>
              <a:buFont typeface="Arial" panose="020B0604020202020204" pitchFamily="34" charset="0"/>
              <a:buChar char="•"/>
            </a:pPr>
            <a:r>
              <a:rPr lang="en-US" altLang="zh-CN" sz="2000" dirty="0"/>
              <a:t>Option 2: </a:t>
            </a:r>
            <a:r>
              <a:rPr lang="en-GB" altLang="zh-CN" sz="2000" dirty="0"/>
              <a:t>the interruption requirements can be defined as the current interruption with adding a SMTC duration which is the longest SMTC duration among all the serving cells in this FR2 band pair.</a:t>
            </a:r>
          </a:p>
          <a:p>
            <a:pPr marL="742950" lvl="2" indent="-285750" fontAlgn="base" hangingPunct="0">
              <a:spcBef>
                <a:spcPct val="0"/>
              </a:spcBef>
              <a:spcAft>
                <a:spcPct val="0"/>
              </a:spcAft>
              <a:buFont typeface="Arial" panose="020B0604020202020204" pitchFamily="34" charset="0"/>
              <a:buChar char="•"/>
            </a:pPr>
            <a:r>
              <a:rPr lang="en-US" altLang="zh-CN" sz="2000" dirty="0"/>
              <a:t>Option 3: RAN4 RRM need feedback on the RF architectures of common beam UEs from RF session, e.g. in different band combinations.</a:t>
            </a:r>
            <a:endParaRPr lang="en-GB" altLang="zh-CN" sz="2000" dirty="0"/>
          </a:p>
          <a:p>
            <a:pPr marL="742950" lvl="2" indent="-285750" fontAlgn="base" hangingPunct="0">
              <a:spcBef>
                <a:spcPct val="0"/>
              </a:spcBef>
              <a:spcAft>
                <a:spcPct val="0"/>
              </a:spcAft>
              <a:buFont typeface="Arial" panose="020B0604020202020204" pitchFamily="34" charset="0"/>
              <a:buChar char="•"/>
            </a:pPr>
            <a:endParaRPr lang="en-GB" altLang="zh-CN" sz="2000" dirty="0"/>
          </a:p>
          <a:p>
            <a:endParaRPr lang="en-US" sz="2400" dirty="0"/>
          </a:p>
          <a:p>
            <a:pPr lvl="1"/>
            <a:endParaRPr lang="en-US" dirty="0"/>
          </a:p>
        </p:txBody>
      </p:sp>
      <p:sp>
        <p:nvSpPr>
          <p:cNvPr id="7" name="Title 1"/>
          <p:cNvSpPr txBox="1">
            <a:spLocks/>
          </p:cNvSpPr>
          <p:nvPr/>
        </p:nvSpPr>
        <p:spPr>
          <a:xfrm>
            <a:off x="0" y="-27384"/>
            <a:ext cx="889248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sz="2800" b="1" dirty="0"/>
              <a:t>Agreements on interruption requirements</a:t>
            </a:r>
          </a:p>
        </p:txBody>
      </p:sp>
    </p:spTree>
    <p:extLst>
      <p:ext uri="{BB962C8B-B14F-4D97-AF65-F5344CB8AC3E}">
        <p14:creationId xmlns:p14="http://schemas.microsoft.com/office/powerpoint/2010/main" val="2060249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1400"/>
            <a:ext cx="8892480" cy="1143000"/>
          </a:xfrm>
        </p:spPr>
        <p:txBody>
          <a:bodyPr>
            <a:noAutofit/>
          </a:bodyPr>
          <a:lstStyle/>
          <a:p>
            <a:r>
              <a:rPr lang="en-US" sz="2800" b="1" dirty="0"/>
              <a:t>Agreement on beam management requirements</a:t>
            </a:r>
          </a:p>
        </p:txBody>
      </p:sp>
      <p:sp>
        <p:nvSpPr>
          <p:cNvPr id="15" name="Rectangle 14"/>
          <p:cNvSpPr/>
          <p:nvPr/>
        </p:nvSpPr>
        <p:spPr>
          <a:xfrm>
            <a:off x="179512" y="692696"/>
            <a:ext cx="8856984" cy="3631763"/>
          </a:xfrm>
          <a:prstGeom prst="rect">
            <a:avLst/>
          </a:prstGeom>
        </p:spPr>
        <p:txBody>
          <a:bodyPr wrap="square">
            <a:spAutoFit/>
          </a:bodyPr>
          <a:lstStyle/>
          <a:p>
            <a:r>
              <a:rPr lang="en-US" altLang="zh-CN" sz="2000" dirty="0"/>
              <a:t>Beam management resource configuration for CBM UE:</a:t>
            </a:r>
          </a:p>
          <a:p>
            <a:pPr marL="742950" lvl="2" indent="-285750" fontAlgn="base" hangingPunct="0">
              <a:spcBef>
                <a:spcPct val="0"/>
              </a:spcBef>
              <a:spcAft>
                <a:spcPct val="0"/>
              </a:spcAft>
              <a:buFont typeface="Arial" panose="020B0604020202020204" pitchFamily="34" charset="0"/>
              <a:buChar char="•"/>
            </a:pPr>
            <a:r>
              <a:rPr lang="en-GB" altLang="zh-CN" dirty="0"/>
              <a:t>It is left to network to decide whether to configure BFD/CBD measurements on </a:t>
            </a:r>
            <a:r>
              <a:rPr lang="en-GB" altLang="zh-CN" dirty="0" err="1"/>
              <a:t>SCell</a:t>
            </a:r>
            <a:endParaRPr lang="en-GB" altLang="zh-CN" dirty="0"/>
          </a:p>
          <a:p>
            <a:pPr marL="742950" lvl="2" indent="-285750" fontAlgn="base" hangingPunct="0">
              <a:spcBef>
                <a:spcPct val="0"/>
              </a:spcBef>
              <a:spcAft>
                <a:spcPct val="0"/>
              </a:spcAft>
              <a:buFont typeface="Arial" panose="020B0604020202020204" pitchFamily="34" charset="0"/>
              <a:buChar char="•"/>
            </a:pPr>
            <a:endParaRPr lang="en-GB" altLang="zh-CN" dirty="0">
              <a:solidFill>
                <a:srgbClr val="00B050"/>
              </a:solidFill>
            </a:endParaRPr>
          </a:p>
          <a:p>
            <a:r>
              <a:rPr lang="en-US" altLang="zh-CN" sz="2000" dirty="0"/>
              <a:t>Beam management requirements for CBM UE:</a:t>
            </a:r>
          </a:p>
          <a:p>
            <a:pPr marL="742950" lvl="2" indent="-285750" fontAlgn="base" hangingPunct="0">
              <a:spcBef>
                <a:spcPct val="0"/>
              </a:spcBef>
              <a:spcAft>
                <a:spcPct val="0"/>
              </a:spcAft>
              <a:buFont typeface="Arial" panose="020B0604020202020204" pitchFamily="34" charset="0"/>
              <a:buChar char="•"/>
            </a:pPr>
            <a:r>
              <a:rPr lang="en-US" altLang="zh-CN" dirty="0"/>
              <a:t>For BFD/CBD on </a:t>
            </a:r>
            <a:r>
              <a:rPr lang="en-US" altLang="zh-CN" dirty="0" err="1"/>
              <a:t>PCell</a:t>
            </a:r>
            <a:r>
              <a:rPr lang="en-US" altLang="zh-CN" dirty="0"/>
              <a:t>/</a:t>
            </a:r>
            <a:r>
              <a:rPr lang="en-US" altLang="zh-CN" dirty="0" err="1"/>
              <a:t>PSCell</a:t>
            </a:r>
            <a:endParaRPr lang="en-US" altLang="zh-CN" dirty="0"/>
          </a:p>
          <a:p>
            <a:pPr marL="1200150" lvl="3" indent="-285750" fontAlgn="base" hangingPunct="0">
              <a:spcBef>
                <a:spcPct val="0"/>
              </a:spcBef>
              <a:spcAft>
                <a:spcPct val="0"/>
              </a:spcAft>
              <a:buFont typeface="Arial" panose="020B0604020202020204" pitchFamily="34" charset="0"/>
              <a:buChar char="•"/>
            </a:pPr>
            <a:r>
              <a:rPr lang="en-GB" altLang="zh-CN" sz="1600" dirty="0"/>
              <a:t>R15 </a:t>
            </a:r>
            <a:r>
              <a:rPr lang="en-US" altLang="zh-CN" sz="1600" dirty="0"/>
              <a:t>BFD/CBD measurement</a:t>
            </a:r>
            <a:r>
              <a:rPr lang="en-GB" altLang="zh-CN" sz="1600" dirty="0"/>
              <a:t> requirements in FR2 can be applied for FR2 inter-band CA scenario.</a:t>
            </a:r>
            <a:endParaRPr lang="en-US" altLang="zh-CN" sz="1600" dirty="0"/>
          </a:p>
          <a:p>
            <a:pPr marL="742950" lvl="2" indent="-285750" fontAlgn="base" hangingPunct="0">
              <a:spcBef>
                <a:spcPct val="0"/>
              </a:spcBef>
              <a:spcAft>
                <a:spcPct val="0"/>
              </a:spcAft>
              <a:buFont typeface="Arial" panose="020B0604020202020204" pitchFamily="34" charset="0"/>
              <a:buChar char="•"/>
            </a:pPr>
            <a:r>
              <a:rPr lang="en-US" altLang="zh-CN" dirty="0"/>
              <a:t>For BFD/CBD on </a:t>
            </a:r>
            <a:r>
              <a:rPr lang="en-US" altLang="zh-CN" dirty="0" err="1"/>
              <a:t>SCell</a:t>
            </a:r>
            <a:endParaRPr lang="en-US" altLang="zh-CN" dirty="0"/>
          </a:p>
          <a:p>
            <a:pPr marL="1200150" lvl="3" indent="-285750" fontAlgn="base" hangingPunct="0">
              <a:spcBef>
                <a:spcPct val="0"/>
              </a:spcBef>
              <a:spcAft>
                <a:spcPct val="0"/>
              </a:spcAft>
              <a:buFont typeface="Arial" panose="020B0604020202020204" pitchFamily="34" charset="0"/>
              <a:buChar char="•"/>
            </a:pPr>
            <a:r>
              <a:rPr lang="en-GB" altLang="zh-CN" sz="1600" dirty="0"/>
              <a:t>RAN4 to use </a:t>
            </a:r>
            <a:r>
              <a:rPr lang="en-GB" altLang="zh-CN" sz="1600" dirty="0" err="1"/>
              <a:t>SCell</a:t>
            </a:r>
            <a:r>
              <a:rPr lang="en-GB" altLang="zh-CN" sz="1600" dirty="0"/>
              <a:t> BFD/CBD requirements as being defined in </a:t>
            </a:r>
            <a:r>
              <a:rPr lang="en-GB" altLang="zh-CN" sz="1600" dirty="0" err="1"/>
              <a:t>eMIMO</a:t>
            </a:r>
            <a:r>
              <a:rPr lang="en-GB" altLang="zh-CN" sz="1600" dirty="0"/>
              <a:t> WID as baseline.</a:t>
            </a:r>
          </a:p>
          <a:p>
            <a:pPr marL="742950" lvl="2" indent="-285750" fontAlgn="base" hangingPunct="0">
              <a:spcBef>
                <a:spcPct val="0"/>
              </a:spcBef>
              <a:spcAft>
                <a:spcPct val="0"/>
              </a:spcAft>
              <a:buFont typeface="Arial" panose="020B0604020202020204" pitchFamily="34" charset="0"/>
              <a:buChar char="•"/>
            </a:pPr>
            <a:r>
              <a:rPr lang="en-US" altLang="zh-CN" dirty="0"/>
              <a:t>For L1-RSRP reporting</a:t>
            </a:r>
            <a:r>
              <a:rPr lang="en-GB" altLang="zh-CN" dirty="0"/>
              <a:t>.</a:t>
            </a:r>
            <a:endParaRPr lang="en-US" altLang="zh-CN" dirty="0"/>
          </a:p>
          <a:p>
            <a:pPr marL="1200150" lvl="3" indent="-285750" fontAlgn="base" hangingPunct="0">
              <a:spcBef>
                <a:spcPct val="0"/>
              </a:spcBef>
              <a:spcAft>
                <a:spcPct val="0"/>
              </a:spcAft>
              <a:buFont typeface="Arial" panose="020B0604020202020204" pitchFamily="34" charset="0"/>
              <a:buChar char="•"/>
            </a:pPr>
            <a:r>
              <a:rPr lang="en-GB" altLang="zh-CN" sz="1600" dirty="0"/>
              <a:t>R15 L1-RSRP measurement requirements </a:t>
            </a:r>
            <a:r>
              <a:rPr lang="en-US" altLang="zh-CN" sz="1600" dirty="0"/>
              <a:t>in FR2 </a:t>
            </a:r>
            <a:r>
              <a:rPr lang="en-GB" altLang="zh-CN" sz="1600" dirty="0"/>
              <a:t>can applied for FR2 inter-band CA scenario. </a:t>
            </a:r>
          </a:p>
          <a:p>
            <a:pPr fontAlgn="base" hangingPunct="0">
              <a:spcBef>
                <a:spcPct val="0"/>
              </a:spcBef>
              <a:spcAft>
                <a:spcPct val="0"/>
              </a:spcAft>
            </a:pPr>
            <a:endParaRPr lang="en-US" sz="2000" dirty="0"/>
          </a:p>
        </p:txBody>
      </p:sp>
    </p:spTree>
    <p:extLst>
      <p:ext uri="{BB962C8B-B14F-4D97-AF65-F5344CB8AC3E}">
        <p14:creationId xmlns:p14="http://schemas.microsoft.com/office/powerpoint/2010/main" val="3789030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8892480" cy="1143000"/>
          </a:xfrm>
        </p:spPr>
        <p:txBody>
          <a:bodyPr>
            <a:noAutofit/>
          </a:bodyPr>
          <a:lstStyle/>
          <a:p>
            <a:r>
              <a:rPr lang="en-US" sz="2800" b="1" dirty="0"/>
              <a:t>Agreement on scheduling restriction requirements</a:t>
            </a:r>
          </a:p>
        </p:txBody>
      </p:sp>
      <p:sp>
        <p:nvSpPr>
          <p:cNvPr id="15" name="Rectangle 14"/>
          <p:cNvSpPr/>
          <p:nvPr/>
        </p:nvSpPr>
        <p:spPr>
          <a:xfrm>
            <a:off x="179512" y="692696"/>
            <a:ext cx="8856984" cy="5755422"/>
          </a:xfrm>
          <a:prstGeom prst="rect">
            <a:avLst/>
          </a:prstGeom>
        </p:spPr>
        <p:txBody>
          <a:bodyPr wrap="square">
            <a:spAutoFit/>
          </a:bodyPr>
          <a:lstStyle/>
          <a:p>
            <a:r>
              <a:rPr lang="en-US" altLang="zh-CN" sz="2000" dirty="0"/>
              <a:t>Scheduling restriction requirements for IBM UE</a:t>
            </a:r>
          </a:p>
          <a:p>
            <a:pPr marL="742950" lvl="2" indent="-285750" fontAlgn="base" hangingPunct="0">
              <a:spcBef>
                <a:spcPct val="0"/>
              </a:spcBef>
              <a:spcAft>
                <a:spcPct val="0"/>
              </a:spcAft>
              <a:buFont typeface="Arial" panose="020B0604020202020204" pitchFamily="34" charset="0"/>
              <a:buChar char="•"/>
            </a:pPr>
            <a:r>
              <a:rPr lang="en-GB" altLang="zh-CN" sz="1600" dirty="0"/>
              <a:t>There are no </a:t>
            </a:r>
            <a:r>
              <a:rPr lang="en-US" altLang="zh-CN" sz="1600" dirty="0"/>
              <a:t>scheduling </a:t>
            </a:r>
            <a:r>
              <a:rPr lang="en-GB" altLang="zh-CN" sz="1600" dirty="0"/>
              <a:t>restrictions on one FR2 band due to RLM/BFD/CBD/L1-RSRP measurements </a:t>
            </a:r>
            <a:r>
              <a:rPr lang="en-US" altLang="zh-CN" sz="1600" dirty="0"/>
              <a:t>being performed </a:t>
            </a:r>
            <a:r>
              <a:rPr lang="en-GB" altLang="zh-CN" sz="1600" dirty="0"/>
              <a:t>on another FR2 band </a:t>
            </a:r>
            <a:r>
              <a:rPr lang="en-GB" altLang="zh-CN" sz="1600" dirty="0" smtClean="0"/>
              <a:t>under </a:t>
            </a:r>
            <a:r>
              <a:rPr lang="en-GB" altLang="zh-CN" sz="1600" dirty="0"/>
              <a:t>the </a:t>
            </a:r>
            <a:r>
              <a:rPr lang="en-GB" altLang="zh-CN" sz="1600" dirty="0" smtClean="0"/>
              <a:t>following conditions:</a:t>
            </a:r>
            <a:endParaRPr lang="en-GB" altLang="zh-CN" sz="1600" dirty="0"/>
          </a:p>
          <a:p>
            <a:pPr marL="1200150" lvl="3" indent="-285750" fontAlgn="base" hangingPunct="0">
              <a:spcBef>
                <a:spcPct val="0"/>
              </a:spcBef>
              <a:spcAft>
                <a:spcPct val="0"/>
              </a:spcAft>
              <a:buFont typeface="Arial" panose="020B0604020202020204" pitchFamily="34" charset="0"/>
              <a:buChar char="•"/>
            </a:pPr>
            <a:r>
              <a:rPr lang="en-US" altLang="zh-CN" sz="1600" dirty="0"/>
              <a:t>network does not configure simultaneous </a:t>
            </a:r>
            <a:r>
              <a:rPr lang="en-US" altLang="zh-CN" sz="1600" dirty="0" smtClean="0"/>
              <a:t>UL/DL</a:t>
            </a:r>
            <a:r>
              <a:rPr lang="en-US" altLang="zh-CN" sz="1600" dirty="0"/>
              <a:t> between two FR2 bands</a:t>
            </a:r>
            <a:r>
              <a:rPr lang="en-US" altLang="zh-CN" sz="1600" dirty="0" smtClean="0"/>
              <a:t> if </a:t>
            </a:r>
            <a:r>
              <a:rPr lang="en-US" altLang="zh-CN" sz="1600" dirty="0"/>
              <a:t>the UE does not have such capability of </a:t>
            </a:r>
            <a:r>
              <a:rPr lang="en-US" altLang="zh-CN" sz="1600" i="1" dirty="0" err="1" smtClean="0"/>
              <a:t>simultaneousRxTxInterBandCA</a:t>
            </a:r>
            <a:r>
              <a:rPr lang="en-GB" altLang="zh-CN" sz="1600" dirty="0" smtClean="0"/>
              <a:t>.</a:t>
            </a:r>
          </a:p>
          <a:p>
            <a:pPr marL="1200150" lvl="3" indent="-285750" fontAlgn="base" hangingPunct="0">
              <a:spcBef>
                <a:spcPct val="0"/>
              </a:spcBef>
              <a:spcAft>
                <a:spcPct val="0"/>
              </a:spcAft>
              <a:buFont typeface="Arial" panose="020B0604020202020204" pitchFamily="34" charset="0"/>
              <a:buChar char="•"/>
            </a:pPr>
            <a:r>
              <a:rPr lang="en-US" altLang="zh-CN" sz="1600" dirty="0"/>
              <a:t>network does not configure </a:t>
            </a:r>
            <a:r>
              <a:rPr lang="en-US" altLang="zh-CN" sz="1600" dirty="0" smtClean="0"/>
              <a:t>mixed numerology</a:t>
            </a:r>
            <a:r>
              <a:rPr lang="en-US" altLang="zh-CN" sz="1600" dirty="0"/>
              <a:t> on two FR2 CCs if the UE does not have the capability of supporting simultaneous reception with two different numerologies between FR2 CCs in DL</a:t>
            </a:r>
            <a:r>
              <a:rPr lang="en-GB" altLang="zh-CN" sz="1600" dirty="0" smtClean="0"/>
              <a:t>.</a:t>
            </a:r>
            <a:endParaRPr lang="en-GB" altLang="zh-CN" sz="1600" dirty="0" smtClean="0"/>
          </a:p>
          <a:p>
            <a:pPr marL="1200150" lvl="3" indent="-285750" fontAlgn="base" hangingPunct="0">
              <a:spcBef>
                <a:spcPct val="0"/>
              </a:spcBef>
              <a:spcAft>
                <a:spcPct val="0"/>
              </a:spcAft>
              <a:buFont typeface="Arial" panose="020B0604020202020204" pitchFamily="34" charset="0"/>
              <a:buChar char="•"/>
            </a:pPr>
            <a:r>
              <a:rPr lang="en-US" altLang="zh-CN" sz="1600" dirty="0"/>
              <a:t>network does not configure </a:t>
            </a:r>
            <a:r>
              <a:rPr lang="en-US" altLang="zh-CN" sz="1600" dirty="0" smtClean="0"/>
              <a:t>mixed </a:t>
            </a:r>
            <a:r>
              <a:rPr lang="en-US" altLang="zh-CN" sz="1600" dirty="0"/>
              <a:t>numerology between SSB and data on two FR2 bands </a:t>
            </a:r>
            <a:r>
              <a:rPr lang="en-US" altLang="zh-CN" sz="1600" dirty="0" smtClean="0"/>
              <a:t>if </a:t>
            </a:r>
            <a:r>
              <a:rPr lang="en-US" altLang="zh-CN" sz="1600" dirty="0"/>
              <a:t>the UE does not have such capability of </a:t>
            </a:r>
            <a:r>
              <a:rPr lang="en-US" altLang="zh-CN" sz="1600" i="1" dirty="0" err="1" smtClean="0"/>
              <a:t>simultaneousRxDataSSB-DiffNumerology</a:t>
            </a:r>
            <a:r>
              <a:rPr lang="en-GB" altLang="zh-CN" sz="1600" dirty="0"/>
              <a:t> in FR2</a:t>
            </a:r>
            <a:r>
              <a:rPr lang="en-GB" altLang="zh-CN" sz="1600" dirty="0" smtClean="0"/>
              <a:t>.</a:t>
            </a:r>
            <a:endParaRPr lang="en-GB" altLang="zh-CN" sz="1600" dirty="0"/>
          </a:p>
          <a:p>
            <a:pPr marL="742950" lvl="2" indent="-285750" fontAlgn="base" hangingPunct="0">
              <a:spcBef>
                <a:spcPct val="0"/>
              </a:spcBef>
              <a:spcAft>
                <a:spcPct val="0"/>
              </a:spcAft>
              <a:buFont typeface="Arial" panose="020B0604020202020204" pitchFamily="34" charset="0"/>
              <a:buChar char="•"/>
            </a:pPr>
            <a:r>
              <a:rPr lang="en-GB" altLang="zh-CN" sz="1600" dirty="0"/>
              <a:t>The </a:t>
            </a:r>
            <a:r>
              <a:rPr lang="en-US" altLang="zh-CN" sz="1600" dirty="0"/>
              <a:t>scheduling </a:t>
            </a:r>
            <a:r>
              <a:rPr lang="en-GB" altLang="zh-CN" sz="1600" dirty="0"/>
              <a:t>availability requirements for FR2 inter-band CA scenario shall be introduced to clarify there is no scheduling restriction if UE uses independent beam.</a:t>
            </a:r>
          </a:p>
          <a:p>
            <a:pPr fontAlgn="base" hangingPunct="0">
              <a:spcBef>
                <a:spcPct val="0"/>
              </a:spcBef>
              <a:spcAft>
                <a:spcPct val="0"/>
              </a:spcAft>
            </a:pPr>
            <a:r>
              <a:rPr lang="en-GB" altLang="zh-CN" sz="2000" dirty="0"/>
              <a:t>FFS whether to define the scheduling restrictions for the following cases for both </a:t>
            </a:r>
            <a:r>
              <a:rPr lang="en-US" altLang="zh-CN" sz="2000" dirty="0"/>
              <a:t>IBM</a:t>
            </a:r>
            <a:r>
              <a:rPr lang="en-GB" altLang="zh-CN" sz="2000" dirty="0"/>
              <a:t> and </a:t>
            </a:r>
            <a:r>
              <a:rPr lang="en-US" altLang="zh-CN" sz="2000" dirty="0"/>
              <a:t>CBM</a:t>
            </a:r>
            <a:r>
              <a:rPr lang="en-GB" altLang="zh-CN" sz="2000" dirty="0"/>
              <a:t>.</a:t>
            </a:r>
            <a:endParaRPr lang="en-US" altLang="zh-CN" sz="2000" dirty="0"/>
          </a:p>
          <a:p>
            <a:pPr marL="742950" lvl="2" indent="-285750" fontAlgn="base" hangingPunct="0">
              <a:spcBef>
                <a:spcPct val="0"/>
              </a:spcBef>
              <a:spcAft>
                <a:spcPct val="0"/>
              </a:spcAft>
              <a:buFont typeface="Arial" panose="020B0604020202020204" pitchFamily="34" charset="0"/>
              <a:buChar char="•"/>
            </a:pPr>
            <a:r>
              <a:rPr lang="en-US" altLang="zh-CN" sz="1600" dirty="0"/>
              <a:t>Case 1: network configures simultaneous UL/DL between </a:t>
            </a:r>
            <a:r>
              <a:rPr lang="en-US" altLang="zh-CN" sz="1600" dirty="0" err="1" smtClean="0"/>
              <a:t>between</a:t>
            </a:r>
            <a:r>
              <a:rPr lang="en-US" altLang="zh-CN" sz="1600" dirty="0" smtClean="0"/>
              <a:t> </a:t>
            </a:r>
            <a:r>
              <a:rPr lang="en-US" altLang="zh-CN" sz="1600" dirty="0"/>
              <a:t>two FR2 bands if the UE does not have the capability of supporting </a:t>
            </a:r>
            <a:r>
              <a:rPr lang="en-US" altLang="zh-CN" sz="1600" i="1" dirty="0" err="1"/>
              <a:t>simultaneousRxTxInterBandCA</a:t>
            </a:r>
            <a:r>
              <a:rPr lang="en-GB" altLang="zh-CN" sz="1600" dirty="0"/>
              <a:t>.</a:t>
            </a:r>
          </a:p>
          <a:p>
            <a:pPr marL="742950" lvl="2" indent="-285750" fontAlgn="base" hangingPunct="0">
              <a:spcBef>
                <a:spcPct val="0"/>
              </a:spcBef>
              <a:spcAft>
                <a:spcPct val="0"/>
              </a:spcAft>
              <a:buFont typeface="Arial" panose="020B0604020202020204" pitchFamily="34" charset="0"/>
              <a:buChar char="•"/>
            </a:pPr>
            <a:r>
              <a:rPr lang="en-US" altLang="zh-CN" sz="1600" dirty="0"/>
              <a:t>Case 2: </a:t>
            </a:r>
            <a:r>
              <a:rPr lang="en-US" altLang="zh-CN" sz="1600" dirty="0"/>
              <a:t>network configures mixed numerology on two FR2 CCs if the UE does not have the capability of supporting simultaneous reception with two different numerologies between FR2 CCs in DL</a:t>
            </a:r>
            <a:r>
              <a:rPr lang="en-GB" altLang="zh-CN" sz="1600" dirty="0" smtClean="0"/>
              <a:t>.</a:t>
            </a:r>
            <a:endParaRPr lang="en-GB" altLang="zh-CN" sz="1600" dirty="0"/>
          </a:p>
          <a:p>
            <a:pPr marL="742950" lvl="2" indent="-285750" fontAlgn="base" hangingPunct="0">
              <a:spcBef>
                <a:spcPct val="0"/>
              </a:spcBef>
              <a:spcAft>
                <a:spcPct val="0"/>
              </a:spcAft>
              <a:buFont typeface="Arial" panose="020B0604020202020204" pitchFamily="34" charset="0"/>
              <a:buChar char="•"/>
            </a:pPr>
            <a:r>
              <a:rPr lang="en-US" altLang="zh-CN" sz="1600" dirty="0"/>
              <a:t>Case 3: network configures mixed numerology between SSB and data on </a:t>
            </a:r>
            <a:r>
              <a:rPr lang="en-US" altLang="zh-CN" sz="1600" dirty="0" smtClean="0"/>
              <a:t>two </a:t>
            </a:r>
            <a:r>
              <a:rPr lang="en-US" altLang="zh-CN" sz="1600" dirty="0"/>
              <a:t>FR2 bands if the UE does not have the capability of </a:t>
            </a:r>
            <a:r>
              <a:rPr lang="en-US" altLang="zh-CN" sz="1600" i="1" dirty="0" err="1"/>
              <a:t>simultaneousRxDataSSB-DiffNumerology</a:t>
            </a:r>
            <a:r>
              <a:rPr lang="en-GB" altLang="zh-CN" sz="1600" dirty="0"/>
              <a:t> in FR2.</a:t>
            </a:r>
            <a:endParaRPr lang="en-GB" altLang="zh-CN" sz="1600" dirty="0"/>
          </a:p>
          <a:p>
            <a:pPr fontAlgn="base" hangingPunct="0">
              <a:spcBef>
                <a:spcPct val="0"/>
              </a:spcBef>
              <a:spcAft>
                <a:spcPct val="0"/>
              </a:spcAft>
            </a:pPr>
            <a:endParaRPr lang="en-US" altLang="zh-CN" sz="2000" dirty="0"/>
          </a:p>
        </p:txBody>
      </p:sp>
    </p:spTree>
    <p:extLst>
      <p:ext uri="{BB962C8B-B14F-4D97-AF65-F5344CB8AC3E}">
        <p14:creationId xmlns:p14="http://schemas.microsoft.com/office/powerpoint/2010/main" val="1828483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8892480" cy="1143000"/>
          </a:xfrm>
        </p:spPr>
        <p:txBody>
          <a:bodyPr>
            <a:noAutofit/>
          </a:bodyPr>
          <a:lstStyle/>
          <a:p>
            <a:r>
              <a:rPr lang="en-US" sz="2800" b="1" dirty="0"/>
              <a:t>Agreement on measurement restriction requirements</a:t>
            </a:r>
          </a:p>
        </p:txBody>
      </p:sp>
      <p:sp>
        <p:nvSpPr>
          <p:cNvPr id="15" name="Rectangle 14"/>
          <p:cNvSpPr/>
          <p:nvPr/>
        </p:nvSpPr>
        <p:spPr>
          <a:xfrm>
            <a:off x="179512" y="962139"/>
            <a:ext cx="8856984" cy="5262979"/>
          </a:xfrm>
          <a:prstGeom prst="rect">
            <a:avLst/>
          </a:prstGeom>
        </p:spPr>
        <p:txBody>
          <a:bodyPr wrap="square">
            <a:spAutoFit/>
          </a:bodyPr>
          <a:lstStyle/>
          <a:p>
            <a:pPr fontAlgn="base" hangingPunct="0">
              <a:spcBef>
                <a:spcPct val="0"/>
              </a:spcBef>
              <a:spcAft>
                <a:spcPct val="0"/>
              </a:spcAft>
            </a:pPr>
            <a:r>
              <a:rPr lang="en-US" dirty="0"/>
              <a:t>For CBM UEs in FR2 inter-band CA, the existing measurement restriction requirements for FR2 is applied for the RLM/BFD/CBD/L1-RSRP measurements being performed on different FR2 bands.</a:t>
            </a:r>
            <a:endParaRPr lang="en-US" altLang="zh-CN" dirty="0"/>
          </a:p>
          <a:p>
            <a:pPr fontAlgn="base" hangingPunct="0">
              <a:spcBef>
                <a:spcPct val="0"/>
              </a:spcBef>
              <a:spcAft>
                <a:spcPct val="0"/>
              </a:spcAft>
            </a:pPr>
            <a:r>
              <a:rPr lang="en-US" altLang="zh-CN" dirty="0"/>
              <a:t>Measurement restriction requirement for FR2 inter-band CA </a:t>
            </a:r>
            <a:r>
              <a:rPr lang="en-US" altLang="zh-CN" dirty="0"/>
              <a:t>with </a:t>
            </a:r>
            <a:r>
              <a:rPr lang="en-US" altLang="zh-CN" dirty="0"/>
              <a:t>IBM</a:t>
            </a:r>
            <a:endParaRPr lang="en-US" altLang="zh-CN" dirty="0"/>
          </a:p>
          <a:p>
            <a:pPr marL="742950" lvl="2" indent="-285750" fontAlgn="base" hangingPunct="0">
              <a:spcBef>
                <a:spcPct val="0"/>
              </a:spcBef>
              <a:spcAft>
                <a:spcPct val="0"/>
              </a:spcAft>
              <a:buFont typeface="Arial" panose="020B0604020202020204" pitchFamily="34" charset="0"/>
              <a:buChar char="•"/>
            </a:pPr>
            <a:r>
              <a:rPr lang="en-GB" altLang="zh-CN" sz="1600" dirty="0"/>
              <a:t>There are no </a:t>
            </a:r>
            <a:r>
              <a:rPr lang="en-US" altLang="zh-CN" sz="1600" dirty="0"/>
              <a:t>measurement </a:t>
            </a:r>
            <a:r>
              <a:rPr lang="en-GB" altLang="zh-CN" sz="1600" dirty="0"/>
              <a:t>restrictions </a:t>
            </a:r>
            <a:r>
              <a:rPr lang="en-US" altLang="zh-CN" sz="1600" dirty="0"/>
              <a:t>for the RLM/BFD/CBD/L1-RSRP measurements being performed on different FR2 bands </a:t>
            </a:r>
            <a:r>
              <a:rPr lang="en-GB" altLang="zh-CN" sz="1600" dirty="0" smtClean="0"/>
              <a:t>under </a:t>
            </a:r>
            <a:r>
              <a:rPr lang="en-GB" altLang="zh-CN" sz="1600" dirty="0"/>
              <a:t>the </a:t>
            </a:r>
            <a:r>
              <a:rPr lang="en-US" altLang="zh-CN" sz="1600" dirty="0" smtClean="0"/>
              <a:t>following </a:t>
            </a:r>
            <a:r>
              <a:rPr lang="en-GB" altLang="zh-CN" sz="1600" dirty="0" smtClean="0"/>
              <a:t>conditions:</a:t>
            </a:r>
            <a:endParaRPr lang="en-GB" altLang="zh-CN" sz="1600" dirty="0"/>
          </a:p>
          <a:p>
            <a:pPr marL="1200150" lvl="3" indent="-285750" fontAlgn="base" hangingPunct="0">
              <a:spcBef>
                <a:spcPct val="0"/>
              </a:spcBef>
              <a:spcAft>
                <a:spcPct val="0"/>
              </a:spcAft>
              <a:buFont typeface="Arial" panose="020B0604020202020204" pitchFamily="34" charset="0"/>
              <a:buChar char="•"/>
            </a:pPr>
            <a:r>
              <a:rPr lang="en-US" altLang="zh-CN" sz="1600" dirty="0"/>
              <a:t>network does not configure mixed numerology on two FR2 CCs if the UE does not have the capability of supporting simultaneous reception with two different numerologies between FR2 CCs in DL.</a:t>
            </a:r>
            <a:endParaRPr lang="en-US" altLang="zh-CN" sz="1600" dirty="0" smtClean="0"/>
          </a:p>
          <a:p>
            <a:pPr marL="1200150" lvl="3" indent="-285750" fontAlgn="base" hangingPunct="0">
              <a:spcBef>
                <a:spcPct val="0"/>
              </a:spcBef>
              <a:spcAft>
                <a:spcPct val="0"/>
              </a:spcAft>
              <a:buFont typeface="Arial" panose="020B0604020202020204" pitchFamily="34" charset="0"/>
              <a:buChar char="•"/>
            </a:pPr>
            <a:r>
              <a:rPr lang="en-US" altLang="zh-CN" sz="1600" dirty="0"/>
              <a:t>network does not configure mixed numerology between SSB and CSI-RS </a:t>
            </a:r>
            <a:r>
              <a:rPr lang="en-US" altLang="zh-CN" sz="1600" dirty="0" smtClean="0"/>
              <a:t>on </a:t>
            </a:r>
            <a:r>
              <a:rPr lang="en-US" altLang="zh-CN" sz="1600" dirty="0"/>
              <a:t>two FR2 bands if the UE does not have such capability of </a:t>
            </a:r>
            <a:r>
              <a:rPr lang="en-US" altLang="zh-CN" sz="1600" i="1" dirty="0" err="1" smtClean="0"/>
              <a:t>simultaneousRxDataSSB-DiffNumerology</a:t>
            </a:r>
            <a:r>
              <a:rPr lang="en-GB" altLang="zh-CN" sz="1600" dirty="0"/>
              <a:t> in FR2</a:t>
            </a:r>
            <a:r>
              <a:rPr lang="en-GB" altLang="zh-CN" sz="1600" dirty="0" smtClean="0"/>
              <a:t>.</a:t>
            </a:r>
            <a:endParaRPr lang="en-GB" altLang="zh-CN" sz="1600" dirty="0"/>
          </a:p>
          <a:p>
            <a:pPr fontAlgn="base" hangingPunct="0">
              <a:spcBef>
                <a:spcPct val="0"/>
              </a:spcBef>
              <a:spcAft>
                <a:spcPct val="0"/>
              </a:spcAft>
            </a:pPr>
            <a:r>
              <a:rPr lang="en-GB" altLang="zh-CN" dirty="0"/>
              <a:t>FFS whether to define the </a:t>
            </a:r>
            <a:r>
              <a:rPr lang="en-US" altLang="zh-CN" dirty="0"/>
              <a:t>measurement </a:t>
            </a:r>
            <a:r>
              <a:rPr lang="en-GB" altLang="zh-CN" dirty="0"/>
              <a:t>restrictions for the following cases for both </a:t>
            </a:r>
            <a:r>
              <a:rPr lang="en-US" altLang="zh-CN" dirty="0"/>
              <a:t>IBM and CBM</a:t>
            </a:r>
            <a:r>
              <a:rPr lang="en-GB" altLang="zh-CN" dirty="0"/>
              <a:t>.</a:t>
            </a:r>
            <a:endParaRPr lang="en-US" altLang="zh-CN" dirty="0"/>
          </a:p>
          <a:p>
            <a:pPr marL="742950" lvl="2" indent="-285750" fontAlgn="base" hangingPunct="0">
              <a:spcBef>
                <a:spcPct val="0"/>
              </a:spcBef>
              <a:spcAft>
                <a:spcPct val="0"/>
              </a:spcAft>
              <a:buFont typeface="Arial" panose="020B0604020202020204" pitchFamily="34" charset="0"/>
              <a:buChar char="•"/>
            </a:pPr>
            <a:r>
              <a:rPr lang="en-US" altLang="zh-CN" sz="1600" dirty="0"/>
              <a:t>Case </a:t>
            </a:r>
            <a:r>
              <a:rPr lang="en-US" altLang="zh-CN" sz="1600" dirty="0"/>
              <a:t>1: network configures mixed numerology on two </a:t>
            </a:r>
            <a:r>
              <a:rPr lang="en-US" altLang="zh-CN" sz="1600" dirty="0"/>
              <a:t>FR2 CCs </a:t>
            </a:r>
            <a:r>
              <a:rPr lang="en-US" altLang="zh-CN" sz="1600" dirty="0"/>
              <a:t>if the UE does not have the capability of supporting </a:t>
            </a:r>
            <a:r>
              <a:rPr lang="en-GB" altLang="zh-CN" sz="1600" dirty="0"/>
              <a:t>simultaneous reception of with different numerologies </a:t>
            </a:r>
            <a:r>
              <a:rPr lang="en-US" altLang="zh-CN" sz="1600" dirty="0"/>
              <a:t>between FR2 CCs in </a:t>
            </a:r>
            <a:r>
              <a:rPr lang="en-US" altLang="zh-CN" sz="1600" dirty="0" smtClean="0"/>
              <a:t>DL</a:t>
            </a:r>
            <a:r>
              <a:rPr lang="en-GB" altLang="zh-CN" sz="1600" dirty="0" smtClean="0"/>
              <a:t>.</a:t>
            </a:r>
            <a:endParaRPr lang="en-GB" altLang="zh-CN" sz="1600" dirty="0"/>
          </a:p>
          <a:p>
            <a:pPr marL="742950" lvl="2" indent="-285750" fontAlgn="base" hangingPunct="0">
              <a:spcBef>
                <a:spcPct val="0"/>
              </a:spcBef>
              <a:spcAft>
                <a:spcPct val="0"/>
              </a:spcAft>
              <a:buFont typeface="Arial" panose="020B0604020202020204" pitchFamily="34" charset="0"/>
              <a:buChar char="•"/>
            </a:pPr>
            <a:r>
              <a:rPr lang="en-US" altLang="zh-CN" sz="1600" dirty="0"/>
              <a:t>Case 2: network </a:t>
            </a:r>
            <a:r>
              <a:rPr lang="en-US" altLang="zh-CN" sz="1600" dirty="0"/>
              <a:t>configures mixed numerology between SSB and CSI-RS on two </a:t>
            </a:r>
            <a:r>
              <a:rPr lang="en-US" altLang="zh-CN" sz="1600" dirty="0" smtClean="0"/>
              <a:t>FR2 bands </a:t>
            </a:r>
            <a:r>
              <a:rPr lang="en-US" altLang="zh-CN" sz="1600" dirty="0"/>
              <a:t>if the UE does not have the capability of </a:t>
            </a:r>
            <a:r>
              <a:rPr lang="en-US" altLang="zh-CN" sz="1600" i="1" dirty="0" err="1" smtClean="0"/>
              <a:t>simultaneousRxDataSSB-DiffNumerology</a:t>
            </a:r>
            <a:r>
              <a:rPr lang="en-GB" altLang="zh-CN" sz="1600" dirty="0"/>
              <a:t> in FR2.</a:t>
            </a:r>
            <a:endParaRPr lang="en-GB" altLang="zh-CN" sz="1600" dirty="0"/>
          </a:p>
          <a:p>
            <a:pPr marL="0" lvl="2" fontAlgn="base" hangingPunct="0">
              <a:spcBef>
                <a:spcPct val="0"/>
              </a:spcBef>
              <a:spcAft>
                <a:spcPct val="0"/>
              </a:spcAft>
            </a:pPr>
            <a:endParaRPr lang="en-US" altLang="zh-CN" dirty="0"/>
          </a:p>
          <a:p>
            <a:pPr fontAlgn="base" hangingPunct="0">
              <a:spcBef>
                <a:spcPct val="0"/>
              </a:spcBef>
              <a:spcAft>
                <a:spcPct val="0"/>
              </a:spcAft>
            </a:pPr>
            <a:endParaRPr lang="en-US" altLang="zh-CN" dirty="0"/>
          </a:p>
        </p:txBody>
      </p:sp>
    </p:spTree>
    <p:extLst>
      <p:ext uri="{BB962C8B-B14F-4D97-AF65-F5344CB8AC3E}">
        <p14:creationId xmlns:p14="http://schemas.microsoft.com/office/powerpoint/2010/main" val="3802198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8892480" cy="1143000"/>
          </a:xfrm>
        </p:spPr>
        <p:txBody>
          <a:bodyPr>
            <a:noAutofit/>
          </a:bodyPr>
          <a:lstStyle/>
          <a:p>
            <a:r>
              <a:rPr lang="en-US" sz="2800" b="1" dirty="0"/>
              <a:t>Agreement on </a:t>
            </a:r>
            <a:r>
              <a:rPr lang="en-US" sz="2800" b="1" dirty="0" err="1"/>
              <a:t>SCell</a:t>
            </a:r>
            <a:r>
              <a:rPr lang="en-US" sz="2800" b="1" dirty="0"/>
              <a:t> activation delay requirements</a:t>
            </a:r>
          </a:p>
        </p:txBody>
      </p:sp>
      <p:sp>
        <p:nvSpPr>
          <p:cNvPr id="5" name="Rectangle 14"/>
          <p:cNvSpPr/>
          <p:nvPr/>
        </p:nvSpPr>
        <p:spPr>
          <a:xfrm>
            <a:off x="179512" y="962139"/>
            <a:ext cx="8856984" cy="3200876"/>
          </a:xfrm>
          <a:prstGeom prst="rect">
            <a:avLst/>
          </a:prstGeom>
        </p:spPr>
        <p:txBody>
          <a:bodyPr wrap="square">
            <a:spAutoFit/>
          </a:bodyPr>
          <a:lstStyle/>
          <a:p>
            <a:pPr fontAlgn="base" hangingPunct="0">
              <a:spcBef>
                <a:spcPct val="0"/>
              </a:spcBef>
              <a:spcAft>
                <a:spcPct val="0"/>
              </a:spcAft>
            </a:pPr>
            <a:r>
              <a:rPr lang="en-US" altLang="zh-CN" sz="2000" dirty="0" err="1"/>
              <a:t>SCell</a:t>
            </a:r>
            <a:r>
              <a:rPr lang="en-US" altLang="zh-CN" sz="2000" dirty="0"/>
              <a:t> activation requirement for case 2: </a:t>
            </a:r>
            <a:r>
              <a:rPr lang="en-GB" altLang="zh-CN" sz="2000" dirty="0" err="1"/>
              <a:t>SCell</a:t>
            </a:r>
            <a:r>
              <a:rPr lang="en-GB" altLang="zh-CN" sz="2000" dirty="0"/>
              <a:t> being activated belongs to FR2 and if there is no active serving cell on that FR2 band provided that </a:t>
            </a:r>
            <a:r>
              <a:rPr lang="en-GB" altLang="zh-CN" sz="2000" dirty="0" err="1"/>
              <a:t>PCell</a:t>
            </a:r>
            <a:r>
              <a:rPr lang="en-GB" altLang="zh-CN" sz="2000" dirty="0"/>
              <a:t> or </a:t>
            </a:r>
            <a:r>
              <a:rPr lang="en-GB" altLang="zh-CN" sz="2000" dirty="0" err="1"/>
              <a:t>PSCell</a:t>
            </a:r>
            <a:r>
              <a:rPr lang="en-GB" altLang="zh-CN" sz="2000" dirty="0"/>
              <a:t> is FR2</a:t>
            </a:r>
            <a:endParaRPr lang="en-US" altLang="zh-CN" sz="2000" dirty="0"/>
          </a:p>
          <a:p>
            <a:pPr marL="742950" lvl="2" indent="-285750" fontAlgn="base" hangingPunct="0">
              <a:spcBef>
                <a:spcPct val="0"/>
              </a:spcBef>
              <a:spcAft>
                <a:spcPct val="0"/>
              </a:spcAft>
              <a:buFont typeface="Arial" panose="020B0604020202020204" pitchFamily="34" charset="0"/>
              <a:buChar char="•"/>
            </a:pPr>
            <a:r>
              <a:rPr lang="en-GB" altLang="zh-CN" dirty="0"/>
              <a:t>For CBM UEs in the Case 2, if the target </a:t>
            </a:r>
            <a:r>
              <a:rPr lang="en-GB" altLang="zh-CN" dirty="0" err="1"/>
              <a:t>SCell</a:t>
            </a:r>
            <a:r>
              <a:rPr lang="en-GB" altLang="zh-CN" dirty="0"/>
              <a:t> is known, the existing known </a:t>
            </a:r>
            <a:r>
              <a:rPr lang="en-GB" altLang="zh-CN" dirty="0" err="1"/>
              <a:t>SCell</a:t>
            </a:r>
            <a:r>
              <a:rPr lang="en-GB" altLang="zh-CN" dirty="0"/>
              <a:t> requirement in the case </a:t>
            </a:r>
            <a:r>
              <a:rPr lang="en-GB" altLang="zh-CN" dirty="0" err="1"/>
              <a:t>of“SCell</a:t>
            </a:r>
            <a:r>
              <a:rPr lang="en-GB" altLang="zh-CN" dirty="0"/>
              <a:t> being activated belongs to FR2 and if there is no active serving cell on that FR2 band provided that </a:t>
            </a:r>
            <a:r>
              <a:rPr lang="en-GB" altLang="zh-CN" dirty="0" err="1"/>
              <a:t>PCell</a:t>
            </a:r>
            <a:r>
              <a:rPr lang="en-GB" altLang="zh-CN" dirty="0"/>
              <a:t> or </a:t>
            </a:r>
            <a:r>
              <a:rPr lang="en-GB" altLang="zh-CN" dirty="0" err="1"/>
              <a:t>PSCell</a:t>
            </a:r>
            <a:r>
              <a:rPr lang="en-GB" altLang="zh-CN" dirty="0"/>
              <a:t> is FR1” shall be applied.</a:t>
            </a:r>
          </a:p>
          <a:p>
            <a:pPr marL="742950" lvl="2" indent="-285750" fontAlgn="base" hangingPunct="0">
              <a:spcBef>
                <a:spcPct val="0"/>
              </a:spcBef>
              <a:spcAft>
                <a:spcPct val="0"/>
              </a:spcAft>
              <a:buFont typeface="Arial" panose="020B0604020202020204" pitchFamily="34" charset="0"/>
              <a:buChar char="•"/>
            </a:pPr>
            <a:r>
              <a:rPr lang="en-GB" altLang="zh-CN" dirty="0"/>
              <a:t>For CBM UEs in the Case 2, if the target </a:t>
            </a:r>
            <a:r>
              <a:rPr lang="en-GB" altLang="zh-CN" dirty="0" err="1"/>
              <a:t>SCell</a:t>
            </a:r>
            <a:r>
              <a:rPr lang="en-GB" altLang="zh-CN" dirty="0"/>
              <a:t> is unknown, FFS the </a:t>
            </a:r>
            <a:r>
              <a:rPr lang="en-GB" altLang="zh-CN" dirty="0" err="1"/>
              <a:t>SCell</a:t>
            </a:r>
            <a:r>
              <a:rPr lang="en-GB" altLang="zh-CN" dirty="0"/>
              <a:t> activation delay requirements.</a:t>
            </a:r>
          </a:p>
          <a:p>
            <a:pPr marL="1200150" lvl="3" indent="-285750" fontAlgn="base" hangingPunct="0">
              <a:spcBef>
                <a:spcPct val="0"/>
              </a:spcBef>
              <a:spcAft>
                <a:spcPct val="0"/>
              </a:spcAft>
              <a:buFont typeface="Arial" panose="020B0604020202020204" pitchFamily="34" charset="0"/>
              <a:buChar char="•"/>
            </a:pPr>
            <a:r>
              <a:rPr lang="en-GB" altLang="zh-CN" dirty="0"/>
              <a:t>Option 1: the existing </a:t>
            </a:r>
            <a:r>
              <a:rPr lang="en-GB" altLang="zh-CN" dirty="0" err="1"/>
              <a:t>SCell</a:t>
            </a:r>
            <a:r>
              <a:rPr lang="en-GB" altLang="zh-CN" dirty="0"/>
              <a:t> activation delay requirements for FR1+FR2 CA without L1-RSRP measurement delay can be reused</a:t>
            </a:r>
            <a:r>
              <a:rPr lang="en-US" altLang="zh-CN" dirty="0"/>
              <a:t>.</a:t>
            </a:r>
          </a:p>
          <a:p>
            <a:pPr marL="1200150" lvl="3" indent="-285750" fontAlgn="base" hangingPunct="0">
              <a:spcBef>
                <a:spcPct val="0"/>
              </a:spcBef>
              <a:spcAft>
                <a:spcPct val="0"/>
              </a:spcAft>
              <a:buFont typeface="Arial" panose="020B0604020202020204" pitchFamily="34" charset="0"/>
              <a:buChar char="•"/>
            </a:pPr>
            <a:r>
              <a:rPr lang="en-GB" altLang="zh-CN" dirty="0"/>
              <a:t>Other </a:t>
            </a:r>
            <a:r>
              <a:rPr lang="en-GB" altLang="zh-CN" dirty="0" smtClean="0"/>
              <a:t>options are not precluded.</a:t>
            </a:r>
            <a:endParaRPr lang="en-GB" altLang="zh-CN" dirty="0"/>
          </a:p>
        </p:txBody>
      </p:sp>
    </p:spTree>
    <p:extLst>
      <p:ext uri="{BB962C8B-B14F-4D97-AF65-F5344CB8AC3E}">
        <p14:creationId xmlns:p14="http://schemas.microsoft.com/office/powerpoint/2010/main" val="3313757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8892480" cy="1143000"/>
          </a:xfrm>
        </p:spPr>
        <p:txBody>
          <a:bodyPr>
            <a:noAutofit/>
          </a:bodyPr>
          <a:lstStyle/>
          <a:p>
            <a:r>
              <a:rPr lang="en-US" sz="2800" b="1" dirty="0"/>
              <a:t>For Informations</a:t>
            </a:r>
          </a:p>
        </p:txBody>
      </p:sp>
      <p:sp>
        <p:nvSpPr>
          <p:cNvPr id="5" name="Rectangle 14"/>
          <p:cNvSpPr/>
          <p:nvPr/>
        </p:nvSpPr>
        <p:spPr>
          <a:xfrm>
            <a:off x="179512" y="962139"/>
            <a:ext cx="8856984" cy="2400657"/>
          </a:xfrm>
          <a:prstGeom prst="rect">
            <a:avLst/>
          </a:prstGeom>
        </p:spPr>
        <p:txBody>
          <a:bodyPr wrap="square">
            <a:spAutoFit/>
          </a:bodyPr>
          <a:lstStyle/>
          <a:p>
            <a:pPr fontAlgn="base" hangingPunct="0">
              <a:spcBef>
                <a:spcPct val="0"/>
              </a:spcBef>
              <a:spcAft>
                <a:spcPct val="0"/>
              </a:spcAft>
            </a:pPr>
            <a:r>
              <a:rPr lang="en-US" altLang="zh-CN" sz="2000" dirty="0"/>
              <a:t>RAN4 needs to further study on the following open issues</a:t>
            </a:r>
          </a:p>
          <a:p>
            <a:pPr marL="742950" lvl="2" indent="-285750" fontAlgn="base" hangingPunct="0">
              <a:spcBef>
                <a:spcPct val="0"/>
              </a:spcBef>
              <a:spcAft>
                <a:spcPct val="0"/>
              </a:spcAft>
              <a:buFont typeface="Arial" panose="020B0604020202020204" pitchFamily="34" charset="0"/>
              <a:buChar char="•"/>
            </a:pPr>
            <a:r>
              <a:rPr lang="en-US" altLang="zh-CN" dirty="0"/>
              <a:t>The </a:t>
            </a:r>
            <a:r>
              <a:rPr lang="en-GB" altLang="zh-CN" dirty="0"/>
              <a:t>interruption requirements for CBM UE.</a:t>
            </a:r>
          </a:p>
          <a:p>
            <a:pPr marL="742950" lvl="2" indent="-285750" fontAlgn="base" hangingPunct="0">
              <a:spcBef>
                <a:spcPct val="0"/>
              </a:spcBef>
              <a:spcAft>
                <a:spcPct val="0"/>
              </a:spcAft>
              <a:buFont typeface="Arial" panose="020B0604020202020204" pitchFamily="34" charset="0"/>
              <a:buChar char="•"/>
            </a:pPr>
            <a:r>
              <a:rPr lang="en-GB" altLang="zh-CN" dirty="0"/>
              <a:t>The scheduling restrictions and measurement restrictions due to incorrect network configuration</a:t>
            </a:r>
          </a:p>
          <a:p>
            <a:pPr marL="742950" lvl="2" indent="-285750" fontAlgn="base" hangingPunct="0">
              <a:spcBef>
                <a:spcPct val="0"/>
              </a:spcBef>
              <a:spcAft>
                <a:spcPct val="0"/>
              </a:spcAft>
              <a:buFont typeface="Arial" panose="020B0604020202020204" pitchFamily="34" charset="0"/>
              <a:buChar char="•"/>
            </a:pPr>
            <a:r>
              <a:rPr lang="en-GB" altLang="zh-CN" dirty="0"/>
              <a:t>The unknown </a:t>
            </a:r>
            <a:r>
              <a:rPr lang="en-GB" altLang="zh-CN" dirty="0" err="1"/>
              <a:t>SCell</a:t>
            </a:r>
            <a:r>
              <a:rPr lang="en-GB" altLang="zh-CN" dirty="0"/>
              <a:t> activation requirement for CBM UE in case2.</a:t>
            </a:r>
          </a:p>
          <a:p>
            <a:pPr marL="1200150" lvl="3" indent="-285750" fontAlgn="base" hangingPunct="0">
              <a:spcBef>
                <a:spcPct val="0"/>
              </a:spcBef>
              <a:spcAft>
                <a:spcPct val="0"/>
              </a:spcAft>
              <a:buFont typeface="Arial" panose="020B0604020202020204" pitchFamily="34" charset="0"/>
              <a:buChar char="•"/>
            </a:pPr>
            <a:r>
              <a:rPr lang="en-US" altLang="zh-CN" dirty="0"/>
              <a:t>Case 2: </a:t>
            </a:r>
            <a:r>
              <a:rPr lang="en-GB" altLang="zh-CN" dirty="0" err="1"/>
              <a:t>SCell</a:t>
            </a:r>
            <a:r>
              <a:rPr lang="en-GB" altLang="zh-CN" dirty="0"/>
              <a:t> being activated belongs to FR2 and if there is no active serving cell on that FR2 band provided that </a:t>
            </a:r>
            <a:r>
              <a:rPr lang="en-GB" altLang="zh-CN" dirty="0" err="1"/>
              <a:t>PCell</a:t>
            </a:r>
            <a:r>
              <a:rPr lang="en-GB" altLang="zh-CN" dirty="0"/>
              <a:t> or </a:t>
            </a:r>
            <a:r>
              <a:rPr lang="en-GB" altLang="zh-CN" dirty="0" err="1"/>
              <a:t>PSCell</a:t>
            </a:r>
            <a:r>
              <a:rPr lang="en-GB" altLang="zh-CN" dirty="0"/>
              <a:t> is FR2.</a:t>
            </a:r>
          </a:p>
          <a:p>
            <a:pPr marL="742950" lvl="2" indent="-285750" fontAlgn="base" hangingPunct="0">
              <a:spcBef>
                <a:spcPct val="0"/>
              </a:spcBef>
              <a:spcAft>
                <a:spcPct val="0"/>
              </a:spcAft>
              <a:buFont typeface="Arial" panose="020B0604020202020204" pitchFamily="34" charset="0"/>
              <a:buChar char="•"/>
            </a:pPr>
            <a:endParaRPr lang="en-GB" altLang="zh-CN" dirty="0"/>
          </a:p>
        </p:txBody>
      </p:sp>
    </p:spTree>
    <p:extLst>
      <p:ext uri="{BB962C8B-B14F-4D97-AF65-F5344CB8AC3E}">
        <p14:creationId xmlns:p14="http://schemas.microsoft.com/office/powerpoint/2010/main" val="9129864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15355</TotalTime>
  <Words>885</Words>
  <Application>Microsoft Office PowerPoint</Application>
  <PresentationFormat>全屏显示(4:3)</PresentationFormat>
  <Paragraphs>62</Paragraphs>
  <Slides>7</Slides>
  <Notes>6</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7</vt:i4>
      </vt:variant>
    </vt:vector>
  </HeadingPairs>
  <TitlesOfParts>
    <vt:vector size="12" baseType="lpstr">
      <vt:lpstr>ＭＳ Ｐゴシック</vt:lpstr>
      <vt:lpstr>宋体</vt:lpstr>
      <vt:lpstr>Arial</vt:lpstr>
      <vt:lpstr>Calibri</vt:lpstr>
      <vt:lpstr>Office テーマ</vt:lpstr>
      <vt:lpstr>Way forward on FR2 inter-band CA RRM requirements</vt:lpstr>
      <vt:lpstr>PowerPoint 演示文稿</vt:lpstr>
      <vt:lpstr>Agreement on beam management requirements</vt:lpstr>
      <vt:lpstr>Agreement on scheduling restriction requirements</vt:lpstr>
      <vt:lpstr>Agreement on measurement restriction requirements</vt:lpstr>
      <vt:lpstr>Agreement on SCell activation delay requirements</vt:lpstr>
      <vt:lpstr>For Informations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 spectra related work</dc:title>
  <dc:creator>vgheorgh@qti.qualcomm.com</dc:creator>
  <cp:keywords>CTPClassification=CTP_PUBLIC:VisualMarkings=, CTPClassification=CTP_NT</cp:keywords>
  <cp:lastModifiedBy>Huawei</cp:lastModifiedBy>
  <cp:revision>576</cp:revision>
  <dcterms:created xsi:type="dcterms:W3CDTF">2017-01-18T16:32:26Z</dcterms:created>
  <dcterms:modified xsi:type="dcterms:W3CDTF">2020-06-03T16:37:58Z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TitusGUID">
    <vt:lpwstr>2a613ce1-eaed-499c-a840-7a746a79a7b4</vt:lpwstr>
  </property>
  <property fmtid="{D5CDD505-2E9C-101B-9397-08002B2CF9AE}" pid="4" name="CTP_TimeStamp">
    <vt:lpwstr>2019-11-22 16:14:32Z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_2015_ms_pID_725343">
    <vt:lpwstr>(3)Y2EmSlOQPbJdXqROcv0rDG3Uapc1D0FxL+ohYWMZhbuDa6lTnLLY/dVW1uf8/aFYPuD0JSfm
OwLJy86rEHg7yM8W9ew67JmQ1txCQHqPuQ1NLpxF9JTKiMh1Ctonn3dQoP7pP0G5B8QQzyI6
t2INDUHkF1ZPvIO8mPUSHZDK7TVfAqvfqzrXQxlf7BKnDfrQMCYF3NiWSenuaAo3o8e04Fg4
XgN4t2EdsnPAlT/QSh</vt:lpwstr>
  </property>
  <property fmtid="{D5CDD505-2E9C-101B-9397-08002B2CF9AE}" pid="10" name="_2015_ms_pID_7253431">
    <vt:lpwstr>GKU3bniUHqe/DqwRdhOHtTBw3K+dCerH2/dI3I1tRA07A0PHMHN7PS
FQJp9fc89SQ0/gpdP/WwoX4GwJllZNKrQJ/mxvY9eyjD/Biklj1uGOvHzzPmQZwIDnb/kNU4
nZrovJDpuROkp5WqWMiq61FUJArxx5FUQWw0cDsxXK7Dv1hkm0RgGLhhlChTtxNY7k1p9Jlh
xJrb4U6AWxt8BzijsXU6STdpeoEa8W8VTVzR</vt:lpwstr>
  </property>
  <property fmtid="{D5CDD505-2E9C-101B-9397-08002B2CF9AE}" pid="11" name="_2015_ms_pID_7253432">
    <vt:lpwstr>pg==</vt:lpwstr>
  </property>
  <property fmtid="{D5CDD505-2E9C-101B-9397-08002B2CF9AE}" pid="12" name="NSCPROP_SA">
    <vt:lpwstr>D:\Project_3GPP\2020_02_RAN4_94\Pre-meeting Study\Rel-16 RRM enh\draft R4-2002251 WF on FR2 inter-band CA requirement_v3.0.pptx</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1580888488</vt:lpwstr>
  </property>
</Properties>
</file>