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94" r:id="rId3"/>
    <p:sldId id="291" r:id="rId4"/>
    <p:sldId id="301" r:id="rId5"/>
    <p:sldId id="299" r:id="rId6"/>
    <p:sldId id="300" r:id="rId7"/>
    <p:sldId id="303" r:id="rId8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9561" autoAdjust="0"/>
    <p:restoredTop sz="96066" autoAdjust="0"/>
  </p:normalViewPr>
  <p:slideViewPr>
    <p:cSldViewPr>
      <p:cViewPr varScale="1">
        <p:scale>
          <a:sx n="102" d="100"/>
          <a:sy n="102" d="100"/>
        </p:scale>
        <p:origin x="108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82961E-85B7-4CA5-B036-C72F184F1952}" type="datetimeFigureOut">
              <a:rPr kumimoji="1" lang="ja-JP" altLang="en-US" smtClean="0"/>
              <a:pPr/>
              <a:t>2020/6/2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29701A4-192C-4257-8815-E3F0C8F3C8D4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67501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9701A4-192C-4257-8815-E3F0C8F3C8D4}" type="slidenum">
              <a:rPr kumimoji="1" lang="ja-JP" altLang="en-US" smtClean="0"/>
              <a:pPr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132099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9701A4-192C-4257-8815-E3F0C8F3C8D4}" type="slidenum">
              <a:rPr kumimoji="1" lang="ja-JP" altLang="en-US" smtClean="0"/>
              <a:pPr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1737932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9701A4-192C-4257-8815-E3F0C8F3C8D4}" type="slidenum">
              <a:rPr kumimoji="1" lang="ja-JP" altLang="en-US" smtClean="0"/>
              <a:pPr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2677530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9701A4-192C-4257-8815-E3F0C8F3C8D4}" type="slidenum">
              <a:rPr kumimoji="1" lang="ja-JP" altLang="en-US" smtClean="0"/>
              <a:pPr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510872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9701A4-192C-4257-8815-E3F0C8F3C8D4}" type="slidenum">
              <a:rPr kumimoji="1" lang="ja-JP" altLang="en-US" smtClean="0"/>
              <a:pPr/>
              <a:t>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86191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9701A4-192C-4257-8815-E3F0C8F3C8D4}" type="slidenum">
              <a:rPr kumimoji="1" lang="ja-JP" altLang="en-US" smtClean="0"/>
              <a:pPr/>
              <a:t>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248341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2020/6/2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2020/6/2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2020/6/2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2020/6/2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2020/6/2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2020/6/2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2020/6/2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2020/6/2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2020/6/2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2020/6/2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2020/6/2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0ED720-0104-4369-84BC-D37694168613}" type="datetimeFigureOut">
              <a:rPr kumimoji="1" lang="ja-JP" altLang="en-US" smtClean="0"/>
              <a:pPr/>
              <a:t>2020/6/2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000" b="1" dirty="0"/>
              <a:t>Way forward on </a:t>
            </a:r>
            <a:r>
              <a:rPr lang="en-GB" altLang="zh-CN" sz="4000" b="1" dirty="0"/>
              <a:t>FR2 inter-band CA </a:t>
            </a:r>
            <a:r>
              <a:rPr lang="en-US" altLang="zh-CN" sz="4000" b="1" dirty="0" smtClean="0"/>
              <a:t>RRM </a:t>
            </a:r>
            <a:r>
              <a:rPr lang="en-GB" altLang="zh-CN" sz="4000" b="1" dirty="0" smtClean="0"/>
              <a:t>requirement</a:t>
            </a:r>
            <a:r>
              <a:rPr lang="en-US" altLang="zh-CN" sz="4000" b="1" smtClean="0"/>
              <a:t>s</a:t>
            </a:r>
            <a:endParaRPr kumimoji="1" lang="ja-JP" altLang="en-US" sz="4000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ja-JP" dirty="0">
                <a:solidFill>
                  <a:schemeClr val="tx1"/>
                </a:solidFill>
              </a:rPr>
              <a:t>Huawei, HiSilicon</a:t>
            </a: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107504" y="188639"/>
            <a:ext cx="387798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/>
              <a:t>3GPP TSG-RAN4 Meeting #</a:t>
            </a:r>
            <a:r>
              <a:rPr lang="en-GB" b="1" dirty="0" smtClean="0"/>
              <a:t>95-e </a:t>
            </a:r>
            <a:r>
              <a:rPr lang="en-GB" b="1" dirty="0"/>
              <a:t>	</a:t>
            </a:r>
          </a:p>
          <a:p>
            <a:r>
              <a:rPr lang="en-US" altLang="zh-CN" b="1" dirty="0"/>
              <a:t>Online, </a:t>
            </a:r>
            <a:r>
              <a:rPr lang="en-US" altLang="zh-CN" b="1" dirty="0" smtClean="0"/>
              <a:t>25</a:t>
            </a:r>
            <a:r>
              <a:rPr lang="en-US" altLang="zh-CN" b="1" baseline="30000" dirty="0" smtClean="0"/>
              <a:t>th</a:t>
            </a:r>
            <a:r>
              <a:rPr lang="en-US" altLang="zh-CN" b="1" dirty="0" smtClean="0"/>
              <a:t> May – 05</a:t>
            </a:r>
            <a:r>
              <a:rPr lang="en-US" altLang="zh-CN" b="1" baseline="30000" dirty="0" smtClean="0"/>
              <a:t>th</a:t>
            </a:r>
            <a:r>
              <a:rPr lang="en-US" altLang="zh-CN" b="1" dirty="0" smtClean="0"/>
              <a:t> June, </a:t>
            </a:r>
            <a:r>
              <a:rPr lang="en-US" altLang="zh-CN" b="1" dirty="0"/>
              <a:t>2020</a:t>
            </a:r>
          </a:p>
          <a:p>
            <a:r>
              <a:rPr lang="en-US" altLang="zh-CN" b="1" dirty="0"/>
              <a:t>Agenda: </a:t>
            </a:r>
            <a:r>
              <a:rPr lang="en-US" altLang="zh-CN" b="1" dirty="0" smtClean="0"/>
              <a:t>6.15.1.10</a:t>
            </a:r>
            <a:endParaRPr lang="en-US" altLang="zh-CN" b="1" dirty="0"/>
          </a:p>
        </p:txBody>
      </p:sp>
      <p:sp>
        <p:nvSpPr>
          <p:cNvPr id="5" name="正方形/長方形 4"/>
          <p:cNvSpPr/>
          <p:nvPr/>
        </p:nvSpPr>
        <p:spPr>
          <a:xfrm>
            <a:off x="5868144" y="188639"/>
            <a:ext cx="306737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altLang="zh-CN" b="1" dirty="0"/>
              <a:t>R4-2008998</a:t>
            </a:r>
            <a:endParaRPr lang="en-US" altLang="ja-JP" b="1" dirty="0"/>
          </a:p>
        </p:txBody>
      </p:sp>
    </p:spTree>
    <p:extLst>
      <p:ext uri="{BB962C8B-B14F-4D97-AF65-F5344CB8AC3E}">
        <p14:creationId xmlns:p14="http://schemas.microsoft.com/office/powerpoint/2010/main" val="2885410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359532" y="1052736"/>
            <a:ext cx="8532948" cy="50475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400" dirty="0"/>
              <a:t>For a FR2 inter-band CA combination with using independent beam management, the existing interruption requirements for inter-band CA can </a:t>
            </a:r>
            <a:r>
              <a:rPr lang="en-US" altLang="zh-CN" sz="2400" dirty="0" smtClean="0"/>
              <a:t>be applied.</a:t>
            </a:r>
          </a:p>
          <a:p>
            <a:r>
              <a:rPr lang="en-GB" altLang="zh-CN" sz="2400" dirty="0" smtClean="0"/>
              <a:t>The </a:t>
            </a:r>
            <a:r>
              <a:rPr lang="en-US" altLang="zh-CN" sz="2400" dirty="0" smtClean="0"/>
              <a:t>following options are considered on how to define the </a:t>
            </a:r>
            <a:r>
              <a:rPr lang="en-GB" altLang="zh-CN" sz="2400" dirty="0" smtClean="0"/>
              <a:t>interruption </a:t>
            </a:r>
            <a:r>
              <a:rPr lang="en-GB" altLang="zh-CN" sz="2400" dirty="0"/>
              <a:t>requirements for FR2 inter-band CA </a:t>
            </a:r>
            <a:r>
              <a:rPr lang="en-GB" altLang="zh-CN" sz="2400" dirty="0" smtClean="0"/>
              <a:t>with CBM.</a:t>
            </a:r>
            <a:endParaRPr lang="en-US" sz="2400" dirty="0"/>
          </a:p>
          <a:p>
            <a:pPr marL="742950" lvl="2" indent="-28575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altLang="zh-CN" sz="2000" dirty="0" smtClean="0"/>
              <a:t>Option 1</a:t>
            </a:r>
            <a:r>
              <a:rPr lang="en-US" altLang="zh-CN" sz="2000" dirty="0"/>
              <a:t>: the existing interruption requirements of intra-band CA can be applied</a:t>
            </a:r>
            <a:r>
              <a:rPr lang="en-US" altLang="zh-CN" sz="2000" dirty="0" smtClean="0"/>
              <a:t>.</a:t>
            </a:r>
            <a:endParaRPr lang="en-GB" altLang="zh-CN" sz="2000" dirty="0" smtClean="0"/>
          </a:p>
          <a:p>
            <a:pPr marL="742950" lvl="2" indent="-28575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altLang="zh-CN" sz="2000" dirty="0" smtClean="0"/>
              <a:t>Option 2: </a:t>
            </a:r>
            <a:r>
              <a:rPr lang="en-GB" altLang="zh-CN" sz="2000" dirty="0"/>
              <a:t>the interruption requirements can be defined as the current interruption with adding a SMTC duration which is the longest SMTC duration among all the serving cells in this FR2 band pair</a:t>
            </a:r>
            <a:r>
              <a:rPr lang="en-GB" altLang="zh-CN" sz="2000" dirty="0" smtClean="0"/>
              <a:t>.</a:t>
            </a:r>
          </a:p>
          <a:p>
            <a:pPr marL="742950" lvl="2" indent="-28575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altLang="zh-CN" sz="2000" dirty="0" smtClean="0"/>
              <a:t>Option 3</a:t>
            </a:r>
            <a:r>
              <a:rPr lang="en-US" altLang="zh-CN" sz="2000" dirty="0"/>
              <a:t>: RAN4 RRM need feedback on the RF architectures of common beam UEs from RF session, e.g. in different band combinations</a:t>
            </a:r>
            <a:r>
              <a:rPr lang="en-US" altLang="zh-CN" sz="2000" dirty="0" smtClean="0"/>
              <a:t>.</a:t>
            </a:r>
            <a:endParaRPr lang="en-GB" altLang="zh-CN" sz="2000" dirty="0" smtClean="0"/>
          </a:p>
          <a:p>
            <a:pPr marL="742950" lvl="2" indent="-28575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endParaRPr lang="en-GB" altLang="zh-CN" sz="2000" dirty="0"/>
          </a:p>
          <a:p>
            <a:endParaRPr lang="en-US" sz="2400" dirty="0"/>
          </a:p>
          <a:p>
            <a:pPr lvl="1"/>
            <a:endParaRPr lang="en-US" dirty="0"/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0" y="-27384"/>
            <a:ext cx="889248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b="1" dirty="0"/>
              <a:t>Agreements on interruption requirements</a:t>
            </a:r>
          </a:p>
        </p:txBody>
      </p:sp>
    </p:spTree>
    <p:extLst>
      <p:ext uri="{BB962C8B-B14F-4D97-AF65-F5344CB8AC3E}">
        <p14:creationId xmlns:p14="http://schemas.microsoft.com/office/powerpoint/2010/main" val="2060249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171400"/>
            <a:ext cx="8892480" cy="1143000"/>
          </a:xfrm>
        </p:spPr>
        <p:txBody>
          <a:bodyPr>
            <a:noAutofit/>
          </a:bodyPr>
          <a:lstStyle/>
          <a:p>
            <a:r>
              <a:rPr lang="en-US" sz="2800" b="1" dirty="0"/>
              <a:t>Agreement on beam management </a:t>
            </a:r>
            <a:r>
              <a:rPr lang="en-US" sz="2800" b="1" dirty="0" smtClean="0"/>
              <a:t>requirements</a:t>
            </a:r>
            <a:endParaRPr lang="en-US" sz="2800" b="1" dirty="0"/>
          </a:p>
        </p:txBody>
      </p:sp>
      <p:sp>
        <p:nvSpPr>
          <p:cNvPr id="15" name="Rectangle 14"/>
          <p:cNvSpPr/>
          <p:nvPr/>
        </p:nvSpPr>
        <p:spPr>
          <a:xfrm>
            <a:off x="179512" y="692696"/>
            <a:ext cx="8856984" cy="36317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000" dirty="0"/>
              <a:t>Beam management resource </a:t>
            </a:r>
            <a:r>
              <a:rPr lang="en-US" altLang="zh-CN" sz="2000" dirty="0" smtClean="0"/>
              <a:t>configuration </a:t>
            </a:r>
            <a:r>
              <a:rPr lang="en-US" altLang="zh-CN" sz="2000" dirty="0" smtClean="0"/>
              <a:t>for CBM UE:</a:t>
            </a:r>
          </a:p>
          <a:p>
            <a:pPr marL="742950" lvl="2" indent="-28575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GB" altLang="zh-CN" dirty="0" smtClean="0"/>
              <a:t>It </a:t>
            </a:r>
            <a:r>
              <a:rPr lang="en-GB" altLang="zh-CN" dirty="0"/>
              <a:t>is left to network to decide whether to configure BFD/CBD measurements on </a:t>
            </a:r>
            <a:r>
              <a:rPr lang="en-GB" altLang="zh-CN" dirty="0" err="1" smtClean="0"/>
              <a:t>SCell</a:t>
            </a:r>
            <a:endParaRPr lang="en-GB" altLang="zh-CN" dirty="0" smtClean="0"/>
          </a:p>
          <a:p>
            <a:pPr marL="742950" lvl="2" indent="-28575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endParaRPr lang="en-GB" altLang="zh-CN" dirty="0">
              <a:solidFill>
                <a:srgbClr val="00B050"/>
              </a:solidFill>
            </a:endParaRPr>
          </a:p>
          <a:p>
            <a:r>
              <a:rPr lang="en-US" altLang="zh-CN" sz="2000" dirty="0" smtClean="0"/>
              <a:t>Beam </a:t>
            </a:r>
            <a:r>
              <a:rPr lang="en-US" altLang="zh-CN" sz="2000" dirty="0"/>
              <a:t>management requirements </a:t>
            </a:r>
            <a:r>
              <a:rPr lang="en-US" altLang="zh-CN" sz="2000" dirty="0" smtClean="0"/>
              <a:t>for CBM UE:</a:t>
            </a:r>
            <a:endParaRPr lang="en-US" altLang="zh-CN" sz="2000" dirty="0"/>
          </a:p>
          <a:p>
            <a:pPr marL="742950" lvl="2" indent="-28575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altLang="zh-CN" dirty="0"/>
              <a:t>For BFD/CBD on </a:t>
            </a:r>
            <a:r>
              <a:rPr lang="en-US" altLang="zh-CN" dirty="0" err="1"/>
              <a:t>PCell</a:t>
            </a:r>
            <a:r>
              <a:rPr lang="en-US" altLang="zh-CN" dirty="0"/>
              <a:t>/</a:t>
            </a:r>
            <a:r>
              <a:rPr lang="en-US" altLang="zh-CN" dirty="0" err="1"/>
              <a:t>PSCell</a:t>
            </a:r>
            <a:endParaRPr lang="en-US" altLang="zh-CN" dirty="0"/>
          </a:p>
          <a:p>
            <a:pPr marL="1200150" lvl="3" indent="-28575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GB" altLang="zh-CN" sz="1600" dirty="0"/>
              <a:t>R15 </a:t>
            </a:r>
            <a:r>
              <a:rPr lang="en-US" altLang="zh-CN" sz="1600" dirty="0"/>
              <a:t>BFD/CBD measurement</a:t>
            </a:r>
            <a:r>
              <a:rPr lang="en-GB" altLang="zh-CN" sz="1600" dirty="0"/>
              <a:t> requirements in FR2 can be applied for FR2 inter-band CA scenario.</a:t>
            </a:r>
            <a:endParaRPr lang="en-US" altLang="zh-CN" sz="1600" dirty="0"/>
          </a:p>
          <a:p>
            <a:pPr marL="742950" lvl="2" indent="-28575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altLang="zh-CN" dirty="0"/>
              <a:t>For BFD/CBD on </a:t>
            </a:r>
            <a:r>
              <a:rPr lang="en-US" altLang="zh-CN" dirty="0" err="1"/>
              <a:t>SCell</a:t>
            </a:r>
            <a:endParaRPr lang="en-US" altLang="zh-CN" dirty="0"/>
          </a:p>
          <a:p>
            <a:pPr marL="1200150" lvl="3" indent="-28575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GB" altLang="zh-CN" sz="1600" dirty="0"/>
              <a:t>RAN4 to use </a:t>
            </a:r>
            <a:r>
              <a:rPr lang="en-GB" altLang="zh-CN" sz="1600" dirty="0" err="1"/>
              <a:t>SCell</a:t>
            </a:r>
            <a:r>
              <a:rPr lang="en-GB" altLang="zh-CN" sz="1600" dirty="0"/>
              <a:t> BFD/CBD requirements as being defined in </a:t>
            </a:r>
            <a:r>
              <a:rPr lang="en-GB" altLang="zh-CN" sz="1600" dirty="0" err="1"/>
              <a:t>eMIMO</a:t>
            </a:r>
            <a:r>
              <a:rPr lang="en-GB" altLang="zh-CN" sz="1600" dirty="0"/>
              <a:t> WID as baseline</a:t>
            </a:r>
            <a:r>
              <a:rPr lang="en-GB" altLang="zh-CN" sz="1600" dirty="0" smtClean="0"/>
              <a:t>.</a:t>
            </a:r>
          </a:p>
          <a:p>
            <a:pPr marL="742950" lvl="2" indent="-28575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altLang="zh-CN" dirty="0" smtClean="0"/>
              <a:t>For </a:t>
            </a:r>
            <a:r>
              <a:rPr lang="en-US" altLang="zh-CN" dirty="0"/>
              <a:t>L1-RSRP reporting</a:t>
            </a:r>
            <a:r>
              <a:rPr lang="en-GB" altLang="zh-CN" dirty="0"/>
              <a:t>.</a:t>
            </a:r>
            <a:endParaRPr lang="en-US" altLang="zh-CN" dirty="0"/>
          </a:p>
          <a:p>
            <a:pPr marL="1200150" lvl="3" indent="-28575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GB" altLang="zh-CN" sz="1600" dirty="0"/>
              <a:t>R15 L1-RSRP measurement requirements </a:t>
            </a:r>
            <a:r>
              <a:rPr lang="en-US" altLang="zh-CN" sz="1600" dirty="0"/>
              <a:t>in FR2 </a:t>
            </a:r>
            <a:r>
              <a:rPr lang="en-GB" altLang="zh-CN" sz="1600" dirty="0"/>
              <a:t>can applied for FR2 inter-band CA scenario. </a:t>
            </a:r>
          </a:p>
          <a:p>
            <a:pPr fontAlgn="base" hangingPunct="0">
              <a:spcBef>
                <a:spcPct val="0"/>
              </a:spcBef>
              <a:spcAft>
                <a:spcPct val="0"/>
              </a:spcAft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789030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99392"/>
            <a:ext cx="8892480" cy="1143000"/>
          </a:xfrm>
        </p:spPr>
        <p:txBody>
          <a:bodyPr>
            <a:noAutofit/>
          </a:bodyPr>
          <a:lstStyle/>
          <a:p>
            <a:r>
              <a:rPr lang="en-US" sz="2800" b="1" dirty="0"/>
              <a:t>Agreement on scheduling restriction </a:t>
            </a:r>
            <a:r>
              <a:rPr lang="en-US" sz="2800" b="1" dirty="0" smtClean="0"/>
              <a:t>requirements</a:t>
            </a:r>
            <a:endParaRPr lang="en-US" sz="2800" b="1" dirty="0"/>
          </a:p>
        </p:txBody>
      </p:sp>
      <p:sp>
        <p:nvSpPr>
          <p:cNvPr id="15" name="Rectangle 14"/>
          <p:cNvSpPr/>
          <p:nvPr/>
        </p:nvSpPr>
        <p:spPr>
          <a:xfrm>
            <a:off x="179512" y="692696"/>
            <a:ext cx="8856984" cy="5755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000" dirty="0"/>
              <a:t>Scheduling restriction </a:t>
            </a:r>
            <a:r>
              <a:rPr lang="en-US" altLang="zh-CN" sz="2000" dirty="0" smtClean="0"/>
              <a:t>requirements for </a:t>
            </a:r>
            <a:r>
              <a:rPr lang="en-US" altLang="zh-CN" sz="2000" dirty="0" smtClean="0"/>
              <a:t>IBM UE</a:t>
            </a:r>
            <a:endParaRPr lang="en-US" altLang="zh-CN" sz="2000" dirty="0"/>
          </a:p>
          <a:p>
            <a:pPr marL="742950" lvl="2" indent="-28575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GB" altLang="zh-CN" dirty="0" smtClean="0"/>
              <a:t>Under the conditions that </a:t>
            </a:r>
            <a:r>
              <a:rPr lang="en-US" altLang="zh-CN" dirty="0" smtClean="0"/>
              <a:t>network does not configure </a:t>
            </a:r>
            <a:r>
              <a:rPr lang="en-US" altLang="zh-CN" dirty="0"/>
              <a:t>simultaneous UL/DL or mixed numerology if the UE does not have such capability </a:t>
            </a:r>
            <a:r>
              <a:rPr lang="en-US" altLang="zh-CN" dirty="0" smtClean="0"/>
              <a:t>of</a:t>
            </a:r>
            <a:r>
              <a:rPr lang="en-US" altLang="zh-CN" dirty="0"/>
              <a:t> </a:t>
            </a:r>
            <a:r>
              <a:rPr lang="en-US" altLang="zh-CN" i="1" dirty="0" err="1" smtClean="0"/>
              <a:t>simultaneousRxTxInterBandCA</a:t>
            </a:r>
            <a:r>
              <a:rPr lang="en-US" altLang="zh-CN" dirty="0" smtClean="0"/>
              <a:t> </a:t>
            </a:r>
            <a:r>
              <a:rPr lang="en-US" altLang="zh-CN" dirty="0"/>
              <a:t>or </a:t>
            </a:r>
            <a:r>
              <a:rPr lang="en-US" altLang="zh-CN" i="1" dirty="0" err="1"/>
              <a:t>simultaneousRxDataSSB-DiffNumerology</a:t>
            </a:r>
            <a:r>
              <a:rPr lang="en-US" altLang="zh-CN" i="1" dirty="0"/>
              <a:t> </a:t>
            </a:r>
            <a:r>
              <a:rPr lang="en-US" altLang="zh-CN" dirty="0"/>
              <a:t>or</a:t>
            </a:r>
            <a:r>
              <a:rPr lang="en-US" altLang="zh-CN" i="1" dirty="0"/>
              <a:t> </a:t>
            </a:r>
            <a:r>
              <a:rPr lang="en-US" altLang="zh-CN" i="1" dirty="0" err="1"/>
              <a:t>supportedSubCarrierSpacingDL</a:t>
            </a:r>
            <a:r>
              <a:rPr lang="en-US" altLang="zh-CN" i="1" dirty="0"/>
              <a:t>.</a:t>
            </a:r>
            <a:endParaRPr lang="en-GB" altLang="zh-CN" dirty="0"/>
          </a:p>
          <a:p>
            <a:pPr marL="1200150" lvl="3" indent="-28575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GB" altLang="zh-CN" dirty="0"/>
              <a:t>There are no </a:t>
            </a:r>
            <a:r>
              <a:rPr lang="en-US" altLang="zh-CN" dirty="0"/>
              <a:t>scheduling </a:t>
            </a:r>
            <a:r>
              <a:rPr lang="en-GB" altLang="zh-CN" dirty="0"/>
              <a:t>restrictions on one FR2 band due to RLM/BFD/CBD/L1-RSRP measurements </a:t>
            </a:r>
            <a:r>
              <a:rPr lang="en-US" altLang="zh-CN" dirty="0"/>
              <a:t>being performed </a:t>
            </a:r>
            <a:r>
              <a:rPr lang="en-GB" altLang="zh-CN" dirty="0"/>
              <a:t>on another FR2 </a:t>
            </a:r>
            <a:r>
              <a:rPr lang="en-GB" altLang="zh-CN" dirty="0" smtClean="0"/>
              <a:t>band.</a:t>
            </a:r>
            <a:endParaRPr lang="en-GB" altLang="zh-CN" dirty="0"/>
          </a:p>
          <a:p>
            <a:pPr marL="1200150" lvl="3" indent="-28575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GB" altLang="zh-CN" dirty="0"/>
              <a:t>The </a:t>
            </a:r>
            <a:r>
              <a:rPr lang="en-US" altLang="zh-CN" dirty="0"/>
              <a:t>scheduling </a:t>
            </a:r>
            <a:r>
              <a:rPr lang="en-GB" altLang="zh-CN" dirty="0"/>
              <a:t>availability requirements for FR2 inter-band CA scenario shall be introduced to clarify there is no scheduling restriction if UE uses independent beam</a:t>
            </a:r>
            <a:r>
              <a:rPr lang="en-GB" altLang="zh-CN" dirty="0" smtClean="0"/>
              <a:t>.</a:t>
            </a:r>
            <a:endParaRPr lang="en-GB" altLang="zh-CN" dirty="0"/>
          </a:p>
          <a:p>
            <a:pPr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altLang="zh-CN" sz="2000" dirty="0" smtClean="0"/>
              <a:t>FFS </a:t>
            </a:r>
            <a:r>
              <a:rPr lang="en-GB" altLang="zh-CN" sz="2000" dirty="0"/>
              <a:t>whether to define the scheduling restrictions </a:t>
            </a:r>
            <a:r>
              <a:rPr lang="en-GB" altLang="zh-CN" sz="2000" dirty="0" smtClean="0"/>
              <a:t>for the following cases for both </a:t>
            </a:r>
            <a:r>
              <a:rPr lang="en-US" altLang="zh-CN" sz="2000" dirty="0" smtClean="0"/>
              <a:t>IBM</a:t>
            </a:r>
            <a:r>
              <a:rPr lang="en-GB" altLang="zh-CN" sz="2000" dirty="0" smtClean="0"/>
              <a:t> </a:t>
            </a:r>
            <a:r>
              <a:rPr lang="en-GB" altLang="zh-CN" sz="2000" dirty="0" smtClean="0"/>
              <a:t>and </a:t>
            </a:r>
            <a:r>
              <a:rPr lang="en-US" altLang="zh-CN" sz="2000" dirty="0" smtClean="0"/>
              <a:t>CBM</a:t>
            </a:r>
            <a:r>
              <a:rPr lang="en-GB" altLang="zh-CN" sz="2000" dirty="0" smtClean="0"/>
              <a:t>.</a:t>
            </a:r>
            <a:endParaRPr lang="en-US" altLang="zh-CN" sz="2000" dirty="0"/>
          </a:p>
          <a:p>
            <a:pPr marL="742950" lvl="2" indent="-28575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altLang="zh-CN" dirty="0" smtClean="0"/>
              <a:t>Case 1: network configures </a:t>
            </a:r>
            <a:r>
              <a:rPr lang="en-US" altLang="zh-CN" dirty="0"/>
              <a:t>simultaneous </a:t>
            </a:r>
            <a:r>
              <a:rPr lang="en-US" altLang="zh-CN" dirty="0" smtClean="0"/>
              <a:t>UL/DL between two FR1 bands or between two FR2 bands if </a:t>
            </a:r>
            <a:r>
              <a:rPr lang="en-US" altLang="zh-CN" dirty="0"/>
              <a:t>the UE does not have </a:t>
            </a:r>
            <a:r>
              <a:rPr lang="en-US" altLang="zh-CN" dirty="0" smtClean="0"/>
              <a:t>the capability of supporting </a:t>
            </a:r>
            <a:r>
              <a:rPr lang="en-US" altLang="zh-CN" i="1" dirty="0" err="1" smtClean="0"/>
              <a:t>simultaneousRxTxInterBandCA</a:t>
            </a:r>
            <a:r>
              <a:rPr lang="en-GB" altLang="zh-CN" dirty="0" smtClean="0"/>
              <a:t>.</a:t>
            </a:r>
          </a:p>
          <a:p>
            <a:pPr marL="742950" lvl="2" indent="-28575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altLang="zh-CN" dirty="0"/>
              <a:t>Case </a:t>
            </a:r>
            <a:r>
              <a:rPr lang="en-US" altLang="zh-CN" dirty="0" smtClean="0"/>
              <a:t>2: network configures mixed </a:t>
            </a:r>
            <a:r>
              <a:rPr lang="en-US" altLang="zh-CN" dirty="0"/>
              <a:t>numerology </a:t>
            </a:r>
            <a:r>
              <a:rPr lang="en-US" altLang="zh-CN" dirty="0" smtClean="0"/>
              <a:t>on two CCs if </a:t>
            </a:r>
            <a:r>
              <a:rPr lang="en-US" altLang="zh-CN" dirty="0"/>
              <a:t>the UE does not have </a:t>
            </a:r>
            <a:r>
              <a:rPr lang="en-US" altLang="zh-CN" dirty="0" smtClean="0"/>
              <a:t>the capability </a:t>
            </a:r>
            <a:r>
              <a:rPr lang="en-US" altLang="zh-CN" dirty="0"/>
              <a:t>of supporting </a:t>
            </a:r>
            <a:r>
              <a:rPr lang="en-GB" altLang="zh-CN" dirty="0" smtClean="0"/>
              <a:t>simultaneous </a:t>
            </a:r>
            <a:r>
              <a:rPr lang="en-GB" altLang="zh-CN" dirty="0"/>
              <a:t>reception of with different numerologies in CA</a:t>
            </a:r>
            <a:r>
              <a:rPr lang="en-GB" altLang="zh-CN" dirty="0" smtClean="0"/>
              <a:t>.</a:t>
            </a:r>
          </a:p>
          <a:p>
            <a:pPr marL="742950" lvl="2" indent="-28575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altLang="zh-CN" dirty="0"/>
              <a:t>Case </a:t>
            </a:r>
            <a:r>
              <a:rPr lang="en-US" altLang="zh-CN" dirty="0" smtClean="0"/>
              <a:t>3: network configures mixed </a:t>
            </a:r>
            <a:r>
              <a:rPr lang="en-US" altLang="zh-CN" dirty="0"/>
              <a:t>numerology </a:t>
            </a:r>
            <a:r>
              <a:rPr lang="en-US" altLang="zh-CN" dirty="0" smtClean="0"/>
              <a:t>between SSB and data on two bands if </a:t>
            </a:r>
            <a:r>
              <a:rPr lang="en-US" altLang="zh-CN" dirty="0"/>
              <a:t>the UE does not have </a:t>
            </a:r>
            <a:r>
              <a:rPr lang="en-US" altLang="zh-CN" dirty="0" smtClean="0"/>
              <a:t>the capability </a:t>
            </a:r>
            <a:r>
              <a:rPr lang="en-US" altLang="zh-CN" dirty="0"/>
              <a:t>of </a:t>
            </a:r>
            <a:r>
              <a:rPr lang="en-US" altLang="zh-CN" i="1" dirty="0" err="1" smtClean="0"/>
              <a:t>simultaneousRxDataSSB-DiffNumerology</a:t>
            </a:r>
            <a:r>
              <a:rPr lang="en-GB" altLang="zh-CN" dirty="0" smtClean="0"/>
              <a:t>.</a:t>
            </a:r>
            <a:endParaRPr lang="en-GB" altLang="zh-CN" dirty="0"/>
          </a:p>
          <a:p>
            <a:pPr fontAlgn="base" hangingPunct="0">
              <a:spcBef>
                <a:spcPct val="0"/>
              </a:spcBef>
              <a:spcAft>
                <a:spcPct val="0"/>
              </a:spcAft>
            </a:pPr>
            <a:endParaRPr lang="en-US" altLang="zh-CN" sz="2000" dirty="0"/>
          </a:p>
        </p:txBody>
      </p:sp>
    </p:spTree>
    <p:extLst>
      <p:ext uri="{BB962C8B-B14F-4D97-AF65-F5344CB8AC3E}">
        <p14:creationId xmlns:p14="http://schemas.microsoft.com/office/powerpoint/2010/main" val="1828483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18256"/>
            <a:ext cx="8892480" cy="1143000"/>
          </a:xfrm>
        </p:spPr>
        <p:txBody>
          <a:bodyPr>
            <a:noAutofit/>
          </a:bodyPr>
          <a:lstStyle/>
          <a:p>
            <a:r>
              <a:rPr lang="en-US" sz="2800" b="1" dirty="0"/>
              <a:t>Agreement on measurement restriction requirements</a:t>
            </a:r>
          </a:p>
        </p:txBody>
      </p:sp>
      <p:sp>
        <p:nvSpPr>
          <p:cNvPr id="15" name="Rectangle 14"/>
          <p:cNvSpPr/>
          <p:nvPr/>
        </p:nvSpPr>
        <p:spPr>
          <a:xfrm>
            <a:off x="179512" y="962139"/>
            <a:ext cx="8856984" cy="52322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zh-CN" sz="2000" dirty="0"/>
              <a:t>Measurement restriction requirement for FR2 inter-band CA </a:t>
            </a:r>
            <a:r>
              <a:rPr lang="en-US" altLang="zh-CN" sz="2000" dirty="0" smtClean="0"/>
              <a:t>with CBM</a:t>
            </a:r>
            <a:endParaRPr lang="en-US" altLang="zh-CN" sz="2000" dirty="0"/>
          </a:p>
          <a:p>
            <a:pPr marL="742950" lvl="2" indent="-28575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GB" altLang="zh-CN" dirty="0"/>
              <a:t>Under the conditions that </a:t>
            </a:r>
            <a:r>
              <a:rPr lang="en-US" altLang="zh-CN" dirty="0"/>
              <a:t>network does not configure simultaneous UL/DL or mixed numerology if the UE does not have such capability of </a:t>
            </a:r>
            <a:r>
              <a:rPr lang="en-US" altLang="zh-CN" i="1" dirty="0" err="1"/>
              <a:t>simultaneousRxTxInterBandCA</a:t>
            </a:r>
            <a:r>
              <a:rPr lang="en-US" altLang="zh-CN" dirty="0"/>
              <a:t> or </a:t>
            </a:r>
            <a:r>
              <a:rPr lang="en-US" altLang="zh-CN" i="1" dirty="0" err="1"/>
              <a:t>simultaneousRxDataSSB-DiffNumerology</a:t>
            </a:r>
            <a:r>
              <a:rPr lang="en-US" altLang="zh-CN" i="1" dirty="0"/>
              <a:t> </a:t>
            </a:r>
            <a:r>
              <a:rPr lang="en-US" altLang="zh-CN" dirty="0"/>
              <a:t>or</a:t>
            </a:r>
            <a:r>
              <a:rPr lang="en-US" altLang="zh-CN" i="1" dirty="0"/>
              <a:t> </a:t>
            </a:r>
            <a:r>
              <a:rPr lang="en-US" altLang="zh-CN" i="1" dirty="0" err="1"/>
              <a:t>supportedSubCarrierSpacingDL</a:t>
            </a:r>
            <a:r>
              <a:rPr lang="en-GB" altLang="zh-CN" dirty="0" smtClean="0"/>
              <a:t>.)</a:t>
            </a:r>
            <a:endParaRPr lang="en-GB" altLang="zh-CN" dirty="0"/>
          </a:p>
          <a:p>
            <a:pPr marL="1200150" lvl="3" indent="-28575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altLang="zh-CN" dirty="0" smtClean="0"/>
              <a:t>The </a:t>
            </a:r>
            <a:r>
              <a:rPr lang="en-US" altLang="zh-CN" dirty="0"/>
              <a:t>existing measurement restriction requirements for FR2 is applied for the RLM/BFD/CBD/L1-RSRP measurements being performed on different FR2 bands</a:t>
            </a:r>
            <a:r>
              <a:rPr lang="en-GB" altLang="zh-CN" dirty="0" smtClean="0"/>
              <a:t>.</a:t>
            </a:r>
            <a:endParaRPr lang="en-GB" altLang="zh-CN" dirty="0"/>
          </a:p>
          <a:p>
            <a:pPr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altLang="zh-CN" sz="2000" dirty="0"/>
              <a:t>FFS whether to define the </a:t>
            </a:r>
            <a:r>
              <a:rPr lang="en-US" altLang="zh-CN" sz="2000" dirty="0" smtClean="0"/>
              <a:t>measurement </a:t>
            </a:r>
            <a:r>
              <a:rPr lang="en-GB" altLang="zh-CN" sz="2000" dirty="0" smtClean="0"/>
              <a:t>restrictions </a:t>
            </a:r>
            <a:r>
              <a:rPr lang="en-GB" altLang="zh-CN" sz="2000" dirty="0"/>
              <a:t>for the following cases for both </a:t>
            </a:r>
            <a:r>
              <a:rPr lang="en-US" altLang="zh-CN" sz="2000" dirty="0" smtClean="0"/>
              <a:t>IBM and CBM</a:t>
            </a:r>
            <a:r>
              <a:rPr lang="en-GB" altLang="zh-CN" sz="2000" dirty="0" smtClean="0"/>
              <a:t>.</a:t>
            </a:r>
            <a:endParaRPr lang="en-US" altLang="zh-CN" sz="2000" dirty="0"/>
          </a:p>
          <a:p>
            <a:pPr marL="742950" lvl="2" indent="-28575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altLang="zh-CN" dirty="0"/>
              <a:t>Case 1: network configures simultaneous UL/DL between two FR1 bands or between two FR2 bands if the UE does not have the capability of supporting </a:t>
            </a:r>
            <a:r>
              <a:rPr lang="en-US" altLang="zh-CN" i="1" dirty="0" err="1"/>
              <a:t>simultaneousRxTxInterBandCA</a:t>
            </a:r>
            <a:r>
              <a:rPr lang="en-GB" altLang="zh-CN" dirty="0"/>
              <a:t>.</a:t>
            </a:r>
          </a:p>
          <a:p>
            <a:pPr marL="742950" lvl="2" indent="-28575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altLang="zh-CN" dirty="0"/>
              <a:t>Case 2: network configures mixed numerology on two CCs if the UE does not have the capability of supporting </a:t>
            </a:r>
            <a:r>
              <a:rPr lang="en-GB" altLang="zh-CN" dirty="0"/>
              <a:t>simultaneous reception of with different numerologies in CA.</a:t>
            </a:r>
          </a:p>
          <a:p>
            <a:pPr marL="742950" lvl="2" indent="-28575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altLang="zh-CN" dirty="0"/>
              <a:t>Case 3: network configures mixed numerology between SSB and </a:t>
            </a:r>
            <a:r>
              <a:rPr lang="en-US" altLang="zh-CN" dirty="0" smtClean="0"/>
              <a:t>CSI-RS on two bands if </a:t>
            </a:r>
            <a:r>
              <a:rPr lang="en-US" altLang="zh-CN" dirty="0"/>
              <a:t>the UE does not have the capability of </a:t>
            </a:r>
            <a:r>
              <a:rPr lang="en-US" altLang="zh-CN" i="1" dirty="0" err="1"/>
              <a:t>simultaneousRxDataSSB-DiffNumerology</a:t>
            </a:r>
            <a:r>
              <a:rPr lang="en-GB" altLang="zh-CN" dirty="0"/>
              <a:t>.</a:t>
            </a:r>
          </a:p>
          <a:p>
            <a:pPr marL="0" lvl="2" fontAlgn="base" hangingPunct="0">
              <a:spcBef>
                <a:spcPct val="0"/>
              </a:spcBef>
              <a:spcAft>
                <a:spcPct val="0"/>
              </a:spcAft>
            </a:pPr>
            <a:endParaRPr lang="en-US" altLang="zh-CN" sz="2000" dirty="0"/>
          </a:p>
          <a:p>
            <a:pPr fontAlgn="base" hangingPunct="0">
              <a:spcBef>
                <a:spcPct val="0"/>
              </a:spcBef>
              <a:spcAft>
                <a:spcPct val="0"/>
              </a:spcAft>
            </a:pPr>
            <a:endParaRPr lang="en-US" altLang="zh-CN" sz="2000" dirty="0"/>
          </a:p>
        </p:txBody>
      </p:sp>
    </p:spTree>
    <p:extLst>
      <p:ext uri="{BB962C8B-B14F-4D97-AF65-F5344CB8AC3E}">
        <p14:creationId xmlns:p14="http://schemas.microsoft.com/office/powerpoint/2010/main" val="3802198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27384"/>
            <a:ext cx="8892480" cy="1143000"/>
          </a:xfrm>
        </p:spPr>
        <p:txBody>
          <a:bodyPr>
            <a:noAutofit/>
          </a:bodyPr>
          <a:lstStyle/>
          <a:p>
            <a:r>
              <a:rPr lang="en-US" sz="2800" b="1" dirty="0"/>
              <a:t>Agreement on </a:t>
            </a:r>
            <a:r>
              <a:rPr lang="en-US" sz="2800" b="1" dirty="0" err="1"/>
              <a:t>SCell</a:t>
            </a:r>
            <a:r>
              <a:rPr lang="en-US" sz="2800" b="1" dirty="0"/>
              <a:t> activation delay requirements</a:t>
            </a:r>
          </a:p>
        </p:txBody>
      </p:sp>
      <p:sp>
        <p:nvSpPr>
          <p:cNvPr id="5" name="Rectangle 14"/>
          <p:cNvSpPr/>
          <p:nvPr/>
        </p:nvSpPr>
        <p:spPr>
          <a:xfrm>
            <a:off x="179512" y="962139"/>
            <a:ext cx="8856984" cy="32008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zh-CN" sz="2000" dirty="0" err="1" smtClean="0"/>
              <a:t>SCell</a:t>
            </a:r>
            <a:r>
              <a:rPr lang="en-US" altLang="zh-CN" sz="2000" dirty="0" smtClean="0"/>
              <a:t> </a:t>
            </a:r>
            <a:r>
              <a:rPr lang="en-US" altLang="zh-CN" sz="2000" dirty="0"/>
              <a:t>activation requirement for case </a:t>
            </a:r>
            <a:r>
              <a:rPr lang="en-US" altLang="zh-CN" sz="2000" dirty="0" smtClean="0"/>
              <a:t>2: </a:t>
            </a:r>
            <a:r>
              <a:rPr lang="en-GB" altLang="zh-CN" sz="2000" dirty="0" err="1"/>
              <a:t>SCell</a:t>
            </a:r>
            <a:r>
              <a:rPr lang="en-GB" altLang="zh-CN" sz="2000" dirty="0"/>
              <a:t> being activated belongs to FR2 and if there is no active serving cell on that FR2 band provided that </a:t>
            </a:r>
            <a:r>
              <a:rPr lang="en-GB" altLang="zh-CN" sz="2000" dirty="0" err="1"/>
              <a:t>PCell</a:t>
            </a:r>
            <a:r>
              <a:rPr lang="en-GB" altLang="zh-CN" sz="2000" dirty="0"/>
              <a:t> or </a:t>
            </a:r>
            <a:r>
              <a:rPr lang="en-GB" altLang="zh-CN" sz="2000" dirty="0" err="1"/>
              <a:t>PSCell</a:t>
            </a:r>
            <a:r>
              <a:rPr lang="en-GB" altLang="zh-CN" sz="2000" dirty="0"/>
              <a:t> is FR2</a:t>
            </a:r>
            <a:endParaRPr lang="en-US" altLang="zh-CN" sz="2000" dirty="0"/>
          </a:p>
          <a:p>
            <a:pPr marL="742950" lvl="2" indent="-28575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GB" altLang="zh-CN" dirty="0"/>
              <a:t>For CBM UEs in the Case 2, if the target </a:t>
            </a:r>
            <a:r>
              <a:rPr lang="en-GB" altLang="zh-CN" dirty="0" err="1"/>
              <a:t>SCell</a:t>
            </a:r>
            <a:r>
              <a:rPr lang="en-GB" altLang="zh-CN" dirty="0"/>
              <a:t> is known, the existing known </a:t>
            </a:r>
            <a:r>
              <a:rPr lang="en-GB" altLang="zh-CN" dirty="0" err="1"/>
              <a:t>SCell</a:t>
            </a:r>
            <a:r>
              <a:rPr lang="en-GB" altLang="zh-CN" dirty="0"/>
              <a:t> requirement in the case </a:t>
            </a:r>
            <a:r>
              <a:rPr lang="en-GB" altLang="zh-CN" dirty="0" err="1"/>
              <a:t>of“SCell</a:t>
            </a:r>
            <a:r>
              <a:rPr lang="en-GB" altLang="zh-CN" dirty="0"/>
              <a:t> being activated belongs to FR2 and if there is no active serving cell on that FR2 band provided that </a:t>
            </a:r>
            <a:r>
              <a:rPr lang="en-GB" altLang="zh-CN" dirty="0" err="1"/>
              <a:t>PCell</a:t>
            </a:r>
            <a:r>
              <a:rPr lang="en-GB" altLang="zh-CN" dirty="0"/>
              <a:t> or </a:t>
            </a:r>
            <a:r>
              <a:rPr lang="en-GB" altLang="zh-CN" dirty="0" err="1"/>
              <a:t>PSCell</a:t>
            </a:r>
            <a:r>
              <a:rPr lang="en-GB" altLang="zh-CN" dirty="0"/>
              <a:t> is FR1” shall be applied</a:t>
            </a:r>
            <a:r>
              <a:rPr lang="en-GB" altLang="zh-CN" dirty="0" smtClean="0"/>
              <a:t>.</a:t>
            </a:r>
            <a:endParaRPr lang="en-GB" altLang="zh-CN" dirty="0"/>
          </a:p>
          <a:p>
            <a:pPr marL="742950" lvl="2" indent="-28575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GB" altLang="zh-CN" dirty="0"/>
              <a:t>For CBM UEs in the Case 2, if the target </a:t>
            </a:r>
            <a:r>
              <a:rPr lang="en-GB" altLang="zh-CN" dirty="0" err="1"/>
              <a:t>SCell</a:t>
            </a:r>
            <a:r>
              <a:rPr lang="en-GB" altLang="zh-CN" dirty="0"/>
              <a:t> is </a:t>
            </a:r>
            <a:r>
              <a:rPr lang="en-GB" altLang="zh-CN" dirty="0" smtClean="0"/>
              <a:t>unknown, FFS </a:t>
            </a:r>
            <a:r>
              <a:rPr lang="en-GB" altLang="zh-CN" dirty="0"/>
              <a:t>the </a:t>
            </a:r>
            <a:r>
              <a:rPr lang="en-GB" altLang="zh-CN" dirty="0" err="1"/>
              <a:t>SCell</a:t>
            </a:r>
            <a:r>
              <a:rPr lang="en-GB" altLang="zh-CN" dirty="0"/>
              <a:t> activation delay </a:t>
            </a:r>
            <a:r>
              <a:rPr lang="en-GB" altLang="zh-CN" dirty="0" smtClean="0"/>
              <a:t>requirements.</a:t>
            </a:r>
            <a:endParaRPr lang="en-GB" altLang="zh-CN" dirty="0"/>
          </a:p>
          <a:p>
            <a:pPr marL="1200150" lvl="3" indent="-28575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GB" altLang="zh-CN" dirty="0" smtClean="0"/>
              <a:t>Option 1</a:t>
            </a:r>
            <a:r>
              <a:rPr lang="en-GB" altLang="zh-CN" dirty="0" smtClean="0"/>
              <a:t>: </a:t>
            </a:r>
            <a:r>
              <a:rPr lang="en-GB" altLang="zh-CN" dirty="0"/>
              <a:t>the existing </a:t>
            </a:r>
            <a:r>
              <a:rPr lang="en-GB" altLang="zh-CN" dirty="0" err="1"/>
              <a:t>SCell</a:t>
            </a:r>
            <a:r>
              <a:rPr lang="en-GB" altLang="zh-CN" dirty="0"/>
              <a:t> activation delay requirements for FR1+FR2 CA </a:t>
            </a:r>
            <a:r>
              <a:rPr lang="en-GB" altLang="zh-CN" dirty="0" smtClean="0"/>
              <a:t>without L1-RSRP </a:t>
            </a:r>
            <a:r>
              <a:rPr lang="en-GB" altLang="zh-CN" dirty="0"/>
              <a:t>measurement delay can be </a:t>
            </a:r>
            <a:r>
              <a:rPr lang="en-GB" altLang="zh-CN" dirty="0" smtClean="0"/>
              <a:t>reused</a:t>
            </a:r>
            <a:r>
              <a:rPr lang="en-US" altLang="zh-CN" dirty="0" smtClean="0"/>
              <a:t>.</a:t>
            </a:r>
            <a:endParaRPr lang="en-US" altLang="zh-CN" dirty="0" smtClean="0"/>
          </a:p>
          <a:p>
            <a:pPr marL="1200150" lvl="3" indent="-28575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GB" altLang="zh-CN" dirty="0" smtClean="0"/>
              <a:t>Other options</a:t>
            </a:r>
            <a:endParaRPr lang="en-GB" altLang="zh-CN" dirty="0" smtClean="0"/>
          </a:p>
        </p:txBody>
      </p:sp>
    </p:spTree>
    <p:extLst>
      <p:ext uri="{BB962C8B-B14F-4D97-AF65-F5344CB8AC3E}">
        <p14:creationId xmlns:p14="http://schemas.microsoft.com/office/powerpoint/2010/main" val="3313757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27384"/>
            <a:ext cx="8892480" cy="1143000"/>
          </a:xfrm>
        </p:spPr>
        <p:txBody>
          <a:bodyPr>
            <a:noAutofit/>
          </a:bodyPr>
          <a:lstStyle/>
          <a:p>
            <a:r>
              <a:rPr lang="en-US" sz="2800" b="1" dirty="0" smtClean="0"/>
              <a:t>For Informations</a:t>
            </a:r>
            <a:endParaRPr lang="en-US" sz="2800" b="1" dirty="0"/>
          </a:p>
        </p:txBody>
      </p:sp>
      <p:sp>
        <p:nvSpPr>
          <p:cNvPr id="5" name="Rectangle 14"/>
          <p:cNvSpPr/>
          <p:nvPr/>
        </p:nvSpPr>
        <p:spPr>
          <a:xfrm>
            <a:off x="179512" y="962139"/>
            <a:ext cx="8856984" cy="2400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zh-CN" sz="2000" dirty="0" smtClean="0"/>
              <a:t>RAN4 needs to further study </a:t>
            </a:r>
            <a:r>
              <a:rPr lang="en-US" altLang="zh-CN" sz="2000" dirty="0" smtClean="0"/>
              <a:t>on the </a:t>
            </a:r>
            <a:r>
              <a:rPr lang="en-US" altLang="zh-CN" sz="2000" dirty="0" smtClean="0"/>
              <a:t>following open issues</a:t>
            </a:r>
            <a:endParaRPr lang="en-US" altLang="zh-CN" sz="2000" dirty="0"/>
          </a:p>
          <a:p>
            <a:pPr marL="742950" lvl="2" indent="-28575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altLang="zh-CN" dirty="0" smtClean="0"/>
              <a:t>The </a:t>
            </a:r>
            <a:r>
              <a:rPr lang="en-GB" altLang="zh-CN" dirty="0"/>
              <a:t>interruption requirements for </a:t>
            </a:r>
            <a:r>
              <a:rPr lang="en-GB" altLang="zh-CN" dirty="0" smtClean="0"/>
              <a:t>CBM UE.</a:t>
            </a:r>
            <a:endParaRPr lang="en-GB" altLang="zh-CN" dirty="0"/>
          </a:p>
          <a:p>
            <a:pPr marL="742950" lvl="2" indent="-28575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GB" altLang="zh-CN" dirty="0" smtClean="0"/>
              <a:t>The scheduling restrictions and measurement </a:t>
            </a:r>
            <a:r>
              <a:rPr lang="en-GB" altLang="zh-CN" dirty="0"/>
              <a:t>restrictions </a:t>
            </a:r>
            <a:r>
              <a:rPr lang="en-GB" altLang="zh-CN" dirty="0" smtClean="0"/>
              <a:t>due to incorrect network </a:t>
            </a:r>
            <a:r>
              <a:rPr lang="en-GB" altLang="zh-CN" dirty="0" smtClean="0"/>
              <a:t>configuration</a:t>
            </a:r>
          </a:p>
          <a:p>
            <a:pPr marL="742950" lvl="2" indent="-28575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GB" altLang="zh-CN" dirty="0" smtClean="0"/>
              <a:t>The unknown </a:t>
            </a:r>
            <a:r>
              <a:rPr lang="en-GB" altLang="zh-CN" dirty="0" err="1"/>
              <a:t>SCell</a:t>
            </a:r>
            <a:r>
              <a:rPr lang="en-GB" altLang="zh-CN" dirty="0"/>
              <a:t> </a:t>
            </a:r>
            <a:r>
              <a:rPr lang="en-GB" altLang="zh-CN" dirty="0" smtClean="0"/>
              <a:t>activation requirement for CBM UE in case2.</a:t>
            </a:r>
          </a:p>
          <a:p>
            <a:pPr marL="1200150" lvl="3" indent="-28575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altLang="zh-CN" dirty="0" smtClean="0"/>
              <a:t>Case </a:t>
            </a:r>
            <a:r>
              <a:rPr lang="en-US" altLang="zh-CN" dirty="0"/>
              <a:t>2: </a:t>
            </a:r>
            <a:r>
              <a:rPr lang="en-GB" altLang="zh-CN" dirty="0" err="1"/>
              <a:t>SCell</a:t>
            </a:r>
            <a:r>
              <a:rPr lang="en-GB" altLang="zh-CN" dirty="0"/>
              <a:t> being activated belongs to FR2 and if there is no active serving cell on that FR2 band provided that </a:t>
            </a:r>
            <a:r>
              <a:rPr lang="en-GB" altLang="zh-CN" dirty="0" err="1"/>
              <a:t>PCell</a:t>
            </a:r>
            <a:r>
              <a:rPr lang="en-GB" altLang="zh-CN" dirty="0"/>
              <a:t> or </a:t>
            </a:r>
            <a:r>
              <a:rPr lang="en-GB" altLang="zh-CN" dirty="0" err="1"/>
              <a:t>PSCell</a:t>
            </a:r>
            <a:r>
              <a:rPr lang="en-GB" altLang="zh-CN" dirty="0"/>
              <a:t> is </a:t>
            </a:r>
            <a:r>
              <a:rPr lang="en-GB" altLang="zh-CN" dirty="0" smtClean="0"/>
              <a:t>FR2.</a:t>
            </a:r>
            <a:endParaRPr lang="en-GB" altLang="zh-CN" dirty="0" smtClean="0"/>
          </a:p>
          <a:p>
            <a:pPr marL="742950" lvl="2" indent="-28575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endParaRPr lang="en-GB" altLang="zh-CN" dirty="0"/>
          </a:p>
        </p:txBody>
      </p:sp>
    </p:spTree>
    <p:extLst>
      <p:ext uri="{BB962C8B-B14F-4D97-AF65-F5344CB8AC3E}">
        <p14:creationId xmlns:p14="http://schemas.microsoft.com/office/powerpoint/2010/main" val="912986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15275</TotalTime>
  <Words>784</Words>
  <Application>Microsoft Office PowerPoint</Application>
  <PresentationFormat>全屏显示(4:3)</PresentationFormat>
  <Paragraphs>59</Paragraphs>
  <Slides>7</Slides>
  <Notes>6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7</vt:i4>
      </vt:variant>
    </vt:vector>
  </HeadingPairs>
  <TitlesOfParts>
    <vt:vector size="12" baseType="lpstr">
      <vt:lpstr>ＭＳ Ｐゴシック</vt:lpstr>
      <vt:lpstr>宋体</vt:lpstr>
      <vt:lpstr>Arial</vt:lpstr>
      <vt:lpstr>Calibri</vt:lpstr>
      <vt:lpstr>Office テーマ</vt:lpstr>
      <vt:lpstr>Way forward on FR2 inter-band CA RRM requirements</vt:lpstr>
      <vt:lpstr>PowerPoint 演示文稿</vt:lpstr>
      <vt:lpstr>Agreement on beam management requirements</vt:lpstr>
      <vt:lpstr>Agreement on scheduling restriction requirements</vt:lpstr>
      <vt:lpstr>Agreement on measurement restriction requirements</vt:lpstr>
      <vt:lpstr>Agreement on SCell activation delay requirements</vt:lpstr>
      <vt:lpstr>For Informations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WF on NR spectra related work</dc:title>
  <dc:creator>vgheorgh@qti.qualcomm.com</dc:creator>
  <cp:keywords>CTPClassification=CTP_PUBLIC:VisualMarkings=, CTPClassification=CTP_NT</cp:keywords>
  <cp:lastModifiedBy>Huawei</cp:lastModifiedBy>
  <cp:revision>565</cp:revision>
  <dcterms:created xsi:type="dcterms:W3CDTF">2017-01-18T16:32:26Z</dcterms:created>
  <dcterms:modified xsi:type="dcterms:W3CDTF">2020-06-02T17:16:48Z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NewReviewCycle">
    <vt:lpwstr/>
  </property>
  <property fmtid="{D5CDD505-2E9C-101B-9397-08002B2CF9AE}" pid="3" name="TitusGUID">
    <vt:lpwstr>2a613ce1-eaed-499c-a840-7a746a79a7b4</vt:lpwstr>
  </property>
  <property fmtid="{D5CDD505-2E9C-101B-9397-08002B2CF9AE}" pid="4" name="CTP_TimeStamp">
    <vt:lpwstr>2019-11-22 16:14:32Z</vt:lpwstr>
  </property>
  <property fmtid="{D5CDD505-2E9C-101B-9397-08002B2CF9AE}" pid="5" name="CTP_BU">
    <vt:lpwstr>NA</vt:lpwstr>
  </property>
  <property fmtid="{D5CDD505-2E9C-101B-9397-08002B2CF9AE}" pid="6" name="CTP_IDSID">
    <vt:lpwstr>NA</vt:lpwstr>
  </property>
  <property fmtid="{D5CDD505-2E9C-101B-9397-08002B2CF9AE}" pid="7" name="CTP_WWID">
    <vt:lpwstr>NA</vt:lpwstr>
  </property>
  <property fmtid="{D5CDD505-2E9C-101B-9397-08002B2CF9AE}" pid="8" name="CTPClassification">
    <vt:lpwstr>CTP_NT</vt:lpwstr>
  </property>
  <property fmtid="{D5CDD505-2E9C-101B-9397-08002B2CF9AE}" pid="9" name="_2015_ms_pID_725343">
    <vt:lpwstr>(3)BouPhBpzajvDvBhBmrnJIcMBGnJbfiQPETd/KvWtfm4kIzasgu/b9jVbmaEWLGXsWamDuPu6
IdREfsQCqHOGDvcmlGf8l+1uIsnFNmToX1gl4V+/dAXpE5Gl0CNtMGWKbJ+iVDetDKE2Hxm7
aa4mzaVwwBZT/99yeC2P4TxfxV4K3xW78PRlNhiZfWFsUFP3m65Voa9fuo8S5Lc+ZaldqTQ4
HAh7sGBewvD8BsKck5</vt:lpwstr>
  </property>
  <property fmtid="{D5CDD505-2E9C-101B-9397-08002B2CF9AE}" pid="10" name="_2015_ms_pID_7253431">
    <vt:lpwstr>VFJUtRlLrZdmfYP6HMkQlA8/9/tJFWb/9gN07JacSxFZhZrR/am4nT
g1bdxWs/8TdoFten5NDyboni+DDv64d5ARPUMpeo1c2HbSmY6e/HyMplRTFUhRupMcRv/A1b
nhP2fjxXjcm45mE8aLdWneRtJErP3KK3UUaCaiE9vNTyBda1G4lL38pc6P4s5lBxMDQwUzW1
7NByaW22U9SXXv2TwZyhWpWZjfqfPe0OeB4v</vt:lpwstr>
  </property>
  <property fmtid="{D5CDD505-2E9C-101B-9397-08002B2CF9AE}" pid="11" name="_2015_ms_pID_7253432">
    <vt:lpwstr>mA==</vt:lpwstr>
  </property>
  <property fmtid="{D5CDD505-2E9C-101B-9397-08002B2CF9AE}" pid="12" name="NSCPROP_SA">
    <vt:lpwstr>D:\Project_3GPP\2020_02_RAN4_94\Pre-meeting Study\Rel-16 RRM enh\draft R4-2002251 WF on FR2 inter-band CA requirement_v3.0.pptx</vt:lpwstr>
  </property>
  <property fmtid="{D5CDD505-2E9C-101B-9397-08002B2CF9AE}" pid="13" name="_readonly">
    <vt:lpwstr/>
  </property>
  <property fmtid="{D5CDD505-2E9C-101B-9397-08002B2CF9AE}" pid="14" name="_change">
    <vt:lpwstr/>
  </property>
  <property fmtid="{D5CDD505-2E9C-101B-9397-08002B2CF9AE}" pid="15" name="_full-control">
    <vt:lpwstr/>
  </property>
  <property fmtid="{D5CDD505-2E9C-101B-9397-08002B2CF9AE}" pid="16" name="sflag">
    <vt:lpwstr>1580888488</vt:lpwstr>
  </property>
</Properties>
</file>