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84" r:id="rId3"/>
    <p:sldId id="287" r:id="rId4"/>
    <p:sldId id="286" r:id="rId5"/>
    <p:sldId id="288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82742" autoAdjust="0"/>
  </p:normalViewPr>
  <p:slideViewPr>
    <p:cSldViewPr>
      <p:cViewPr varScale="1">
        <p:scale>
          <a:sx n="102" d="100"/>
          <a:sy n="102" d="100"/>
        </p:scale>
        <p:origin x="6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2961E-85B7-4CA5-B036-C72F184F1952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701A4-192C-4257-8815-E3F0C8F3C8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75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202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8196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195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331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z="4000" b="1" dirty="0"/>
              <a:t>WF on RRM requirements for </a:t>
            </a:r>
            <a:r>
              <a:rPr lang="en-US" altLang="zh-CN" sz="4000" b="1" dirty="0" err="1"/>
              <a:t>Tx</a:t>
            </a:r>
            <a:r>
              <a:rPr lang="en-US" altLang="zh-CN" sz="4000" b="1" dirty="0"/>
              <a:t> switching between two uplink carriers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>
                <a:solidFill>
                  <a:schemeClr val="tx1"/>
                </a:solidFill>
              </a:rPr>
              <a:t>H</a:t>
            </a:r>
            <a:r>
              <a:rPr lang="en-US" altLang="zh-CN" dirty="0">
                <a:solidFill>
                  <a:schemeClr val="tx1"/>
                </a:solidFill>
              </a:rPr>
              <a:t>uawei, HiSilicon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7504" y="188639"/>
            <a:ext cx="42094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altLang="zh-CN" b="1" dirty="0"/>
              <a:t>3GPP TSG-RAN WG4 Meeting #</a:t>
            </a:r>
            <a:r>
              <a:rPr lang="en-GB" altLang="zh-CN" b="1" dirty="0" smtClean="0"/>
              <a:t>9</a:t>
            </a:r>
            <a:r>
              <a:rPr lang="en-US" altLang="zh-CN" b="1" dirty="0" smtClean="0"/>
              <a:t>5</a:t>
            </a:r>
            <a:r>
              <a:rPr lang="en-GB" altLang="zh-CN" b="1" dirty="0" smtClean="0"/>
              <a:t>-e</a:t>
            </a:r>
            <a:endParaRPr lang="en-GB" altLang="zh-CN" b="1" dirty="0"/>
          </a:p>
          <a:p>
            <a:r>
              <a:rPr lang="en-US" altLang="zh-CN" b="1" dirty="0" smtClean="0"/>
              <a:t>Electronic </a:t>
            </a:r>
            <a:r>
              <a:rPr lang="en-US" altLang="zh-CN" b="1" dirty="0"/>
              <a:t>Meeting, 25 May – 5 June, 2020</a:t>
            </a:r>
            <a:endParaRPr lang="zh-CN" altLang="zh-CN" b="1" dirty="0"/>
          </a:p>
          <a:p>
            <a:endParaRPr lang="zh-CN" altLang="zh-CN" dirty="0"/>
          </a:p>
        </p:txBody>
      </p:sp>
      <p:sp>
        <p:nvSpPr>
          <p:cNvPr id="5" name="正方形/長方形 4"/>
          <p:cNvSpPr/>
          <p:nvPr/>
        </p:nvSpPr>
        <p:spPr>
          <a:xfrm>
            <a:off x="5868144" y="188639"/>
            <a:ext cx="30673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/>
            <a:r>
              <a:rPr lang="en-US" altLang="ja-JP" b="1" dirty="0" smtClean="0"/>
              <a:t>R4-2008623</a:t>
            </a:r>
            <a:endParaRPr lang="en-US" altLang="zh-CN" b="1" dirty="0" smtClean="0"/>
          </a:p>
          <a:p>
            <a:r>
              <a:rPr lang="en-US" altLang="ja-JP" b="1" dirty="0" smtClean="0"/>
              <a:t>       Document for:</a:t>
            </a:r>
            <a:r>
              <a:rPr lang="en-US" altLang="ja-JP" dirty="0" smtClean="0"/>
              <a:t> Approval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5410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-99392"/>
            <a:ext cx="8568952" cy="1143000"/>
          </a:xfrm>
        </p:spPr>
        <p:txBody>
          <a:bodyPr>
            <a:noAutofit/>
          </a:bodyPr>
          <a:lstStyle/>
          <a:p>
            <a:r>
              <a:rPr lang="en-US" altLang="zh-CN" sz="3200" b="1" dirty="0" smtClean="0"/>
              <a:t>Background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908720"/>
            <a:ext cx="8460940" cy="667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zh-CN" sz="2800" dirty="0"/>
              <a:t>It is agreed in </a:t>
            </a:r>
            <a:r>
              <a:rPr lang="en-US" altLang="zh-CN" sz="2800" dirty="0" smtClean="0"/>
              <a:t>RAN4#94e </a:t>
            </a:r>
            <a:r>
              <a:rPr lang="en-US" altLang="zh-CN" sz="2800" dirty="0"/>
              <a:t>meeting [</a:t>
            </a:r>
            <a:r>
              <a:rPr lang="en-US" altLang="ja-JP" sz="2800" dirty="0"/>
              <a:t>R4-2002243</a:t>
            </a:r>
            <a:r>
              <a:rPr lang="en-US" altLang="zh-CN" sz="2800" dirty="0"/>
              <a:t>]: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altLang="zh-CN" sz="2800" dirty="0" smtClean="0"/>
              <a:t>DL </a:t>
            </a:r>
            <a:r>
              <a:rPr lang="en-GB" altLang="zh-CN" sz="2800" dirty="0"/>
              <a:t>Interruption requirements due to UL TX switching shall be defined in TS 38.133</a:t>
            </a:r>
            <a:endParaRPr lang="en-US" altLang="zh-CN" sz="2800" dirty="0"/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altLang="zh-CN" sz="2000" dirty="0"/>
              <a:t>The </a:t>
            </a:r>
            <a:r>
              <a:rPr lang="en-GB" altLang="zh-CN" sz="2000" dirty="0"/>
              <a:t>applicability </a:t>
            </a:r>
            <a:r>
              <a:rPr lang="en-US" altLang="zh-CN" sz="2000" dirty="0"/>
              <a:t>of DL interruption requirements and if DL interruptions are allowed wait for the conclusion from RF room.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altLang="zh-CN" sz="2800" dirty="0"/>
              <a:t>Switching delay is not specified in TS38.133</a:t>
            </a:r>
            <a:r>
              <a:rPr lang="en-US" altLang="zh-CN" sz="28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zh-CN" sz="2800" dirty="0" smtClean="0"/>
              <a:t>It is agreed in RAN4#94bise meeting</a:t>
            </a:r>
            <a:r>
              <a:rPr lang="en-US" altLang="zh-CN" sz="2800" dirty="0"/>
              <a:t> [R4-2005416</a:t>
            </a:r>
            <a:r>
              <a:rPr lang="en-US" altLang="zh-CN" sz="2800" dirty="0" smtClean="0"/>
              <a:t>]: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altLang="zh-CN" sz="2800" dirty="0"/>
              <a:t>whether need to capture the applicability for DL interruption requirements in 38.133/36.133.</a:t>
            </a:r>
          </a:p>
          <a:p>
            <a:pPr marL="637540" lvl="1" hangingPunct="0">
              <a:spcAft>
                <a:spcPts val="900"/>
              </a:spcAft>
            </a:pPr>
            <a:r>
              <a:rPr lang="en-GB" altLang="zh-CN" dirty="0">
                <a:highlight>
                  <a:srgbClr val="00FF00"/>
                </a:highlight>
                <a:latin typeface="Times New Roman" panose="02020603050405020304" pitchFamily="18" charset="0"/>
              </a:rPr>
              <a:t>Agreement: </a:t>
            </a:r>
            <a:r>
              <a:rPr lang="en-US" altLang="zh-CN" dirty="0">
                <a:highlight>
                  <a:srgbClr val="00FF00"/>
                </a:highlight>
                <a:latin typeface="Times New Roman" panose="02020603050405020304" pitchFamily="18" charset="0"/>
                <a:ea typeface="Malgun Gothic" panose="020B0503020000020004" pitchFamily="34" charset="-127"/>
              </a:rPr>
              <a:t>If </a:t>
            </a:r>
            <a:r>
              <a:rPr lang="en-GB" altLang="zh-CN" dirty="0">
                <a:highlight>
                  <a:srgbClr val="00FF00"/>
                </a:highlight>
                <a:latin typeface="Times New Roman" panose="02020603050405020304" pitchFamily="18" charset="0"/>
                <a:ea typeface="Malgun Gothic" panose="020B0503020000020004" pitchFamily="34" charset="-127"/>
              </a:rPr>
              <a:t>the DL interruptions are allowed and </a:t>
            </a:r>
            <a:r>
              <a:rPr lang="en-US" altLang="zh-CN" dirty="0">
                <a:highlight>
                  <a:srgbClr val="00FF00"/>
                </a:highlight>
                <a:latin typeface="Times New Roman" panose="02020603050405020304" pitchFamily="18" charset="0"/>
                <a:ea typeface="Malgun Gothic" panose="020B0503020000020004" pitchFamily="34" charset="-127"/>
              </a:rPr>
              <a:t>the DL interruption applicability is agreed to be captured in RF specification, RRM can directly refer to RF spec. Otherwise, the DL interruption applicability is captured in RRM spec.</a:t>
            </a:r>
            <a:endParaRPr lang="en-US" altLang="zh-CN" sz="28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altLang="zh-CN" sz="2800" dirty="0"/>
              <a:t>The DL interruption </a:t>
            </a:r>
            <a:r>
              <a:rPr lang="en-GB" altLang="zh-CN" sz="2800" dirty="0"/>
              <a:t>granularity is </a:t>
            </a:r>
            <a:r>
              <a:rPr lang="en-US" altLang="zh-CN" sz="2800" dirty="0"/>
              <a:t>in the unit of OFDM symbols.</a:t>
            </a:r>
          </a:p>
          <a:p>
            <a:endParaRPr lang="en-US" sz="28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8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928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-99392"/>
            <a:ext cx="8568952" cy="1143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DL interruption length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692696"/>
            <a:ext cx="846094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3200" dirty="0" smtClean="0"/>
              <a:t>DL Interruption length is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zh-CN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2800" dirty="0"/>
          </a:p>
          <a:p>
            <a:pPr lvl="1"/>
            <a:endParaRPr 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138415"/>
              </p:ext>
            </p:extLst>
          </p:nvPr>
        </p:nvGraphicFramePr>
        <p:xfrm>
          <a:off x="1979712" y="1807063"/>
          <a:ext cx="4464496" cy="16939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251"/>
                <a:gridCol w="914251"/>
                <a:gridCol w="914251"/>
                <a:gridCol w="914251"/>
                <a:gridCol w="807492"/>
              </a:tblGrid>
              <a:tr h="2458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100" b="1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NR Slot length (ms)</a:t>
                      </a:r>
                      <a:endParaRPr lang="zh-CN" sz="11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Uplink Tx switching period </a:t>
                      </a:r>
                      <a:r>
                        <a:rPr lang="en-GB" sz="900" baseline="30000">
                          <a:effectLst/>
                        </a:rPr>
                        <a:t>Note1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4589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35us</a:t>
                      </a:r>
                      <a:endParaRPr lang="zh-CN" sz="11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140us</a:t>
                      </a:r>
                      <a:endParaRPr lang="zh-CN" sz="11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210us</a:t>
                      </a:r>
                      <a:endParaRPr lang="zh-CN" sz="11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5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3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5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0.5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3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6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7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5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0.25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10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14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4469"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Note 1: Uplink </a:t>
                      </a:r>
                      <a:r>
                        <a:rPr lang="en-GB" sz="1100" dirty="0" err="1">
                          <a:effectLst/>
                        </a:rPr>
                        <a:t>Tx</a:t>
                      </a:r>
                      <a:r>
                        <a:rPr lang="en-GB" sz="1100" dirty="0">
                          <a:effectLst/>
                        </a:rPr>
                        <a:t> switching period depends on UE capability </a:t>
                      </a:r>
                      <a:r>
                        <a:rPr lang="en-GB" sz="1050" dirty="0" err="1">
                          <a:effectLst/>
                        </a:rPr>
                        <a:t>uplinkTxSwitchingPeriod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图片 8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029" y="1807221"/>
            <a:ext cx="273217" cy="273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/>
          <p:cNvSpPr txBox="1"/>
          <p:nvPr/>
        </p:nvSpPr>
        <p:spPr>
          <a:xfrm>
            <a:off x="755576" y="3861048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zh-CN" dirty="0" smtClean="0"/>
              <a:t>The above table considers </a:t>
            </a:r>
            <a:r>
              <a:rPr lang="en-GB" altLang="zh-CN" dirty="0"/>
              <a:t>the interruption uncertainty due to MRTD and TA adjustment </a:t>
            </a:r>
            <a:r>
              <a:rPr lang="en-GB" altLang="zh-CN" dirty="0" smtClean="0"/>
              <a:t>accuracy, where MRTD=3us.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zh-CN" dirty="0" smtClean="0"/>
              <a:t>Interruption </a:t>
            </a:r>
            <a:r>
              <a:rPr lang="en-GB" altLang="zh-CN" dirty="0"/>
              <a:t>length </a:t>
            </a:r>
            <a:r>
              <a:rPr lang="en-GB" altLang="zh-CN" dirty="0" smtClean="0"/>
              <a:t>in the </a:t>
            </a:r>
            <a:r>
              <a:rPr lang="en-GB" altLang="zh-CN" smtClean="0"/>
              <a:t>above table is </a:t>
            </a:r>
            <a:r>
              <a:rPr lang="en-GB" altLang="zh-CN" dirty="0"/>
              <a:t>expressed by:</a:t>
            </a:r>
            <a:endParaRPr lang="zh-CN" altLang="zh-CN" dirty="0"/>
          </a:p>
          <a:p>
            <a:pPr lvl="1"/>
            <a:r>
              <a:rPr lang="en-GB" altLang="zh-CN" i="1" dirty="0"/>
              <a:t>ceil((switching period+2*TA adjustment uncertainty+6us-CP length)/symbol duration)+</a:t>
            </a:r>
            <a:r>
              <a:rPr lang="en-GB" altLang="zh-CN" i="1" dirty="0" smtClean="0"/>
              <a:t>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No DL interruption is allowed in the downlink carrier(s) which is not indicated by </a:t>
            </a:r>
            <a:r>
              <a:rPr lang="en-US" altLang="zh-CN" i="1" dirty="0" err="1"/>
              <a:t>uplinkTxSwitching</a:t>
            </a:r>
            <a:r>
              <a:rPr lang="en-US" altLang="zh-CN" i="1" dirty="0"/>
              <a:t>-DL-Interruption</a:t>
            </a:r>
            <a:r>
              <a:rPr lang="en-US" altLang="zh-CN" dirty="0"/>
              <a:t>.</a:t>
            </a:r>
            <a:endParaRPr lang="zh-CN" altLang="zh-CN" dirty="0"/>
          </a:p>
          <a:p>
            <a:endParaRPr lang="zh-CN" altLang="en-US" dirty="0"/>
          </a:p>
        </p:txBody>
      </p:sp>
      <p:pic>
        <p:nvPicPr>
          <p:cNvPr id="1025" name="图片 8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41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-99392"/>
            <a:ext cx="8568952" cy="1143000"/>
          </a:xfrm>
        </p:spPr>
        <p:txBody>
          <a:bodyPr>
            <a:noAutofit/>
          </a:bodyPr>
          <a:lstStyle/>
          <a:p>
            <a:r>
              <a:rPr lang="en-US" altLang="zh-CN" sz="3200" b="1" dirty="0" smtClean="0"/>
              <a:t>DL interruption location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1267013"/>
            <a:ext cx="84609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altLang="zh-CN" sz="2800" dirty="0" smtClean="0"/>
              <a:t>The </a:t>
            </a:r>
            <a:r>
              <a:rPr lang="en-GB" altLang="zh-CN" sz="2800" dirty="0"/>
              <a:t>DL interruption starts from the first OFDM symbol which fully or partially overlap with the UL switching period </a:t>
            </a:r>
            <a:endParaRPr lang="en-GB" altLang="zh-CN" sz="2800" dirty="0" smtClean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altLang="zh-CN" sz="2800" dirty="0"/>
          </a:p>
        </p:txBody>
      </p:sp>
    </p:spTree>
    <p:extLst>
      <p:ext uri="{BB962C8B-B14F-4D97-AF65-F5344CB8AC3E}">
        <p14:creationId xmlns:p14="http://schemas.microsoft.com/office/powerpoint/2010/main" val="166353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-99392"/>
            <a:ext cx="8568952" cy="1143000"/>
          </a:xfrm>
        </p:spPr>
        <p:txBody>
          <a:bodyPr>
            <a:noAutofit/>
          </a:bodyPr>
          <a:lstStyle/>
          <a:p>
            <a:r>
              <a:rPr lang="en-US" altLang="zh-CN" sz="3200" b="1" dirty="0" smtClean="0"/>
              <a:t>Others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1267013"/>
            <a:ext cx="84609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altLang="zh-CN" sz="2800" dirty="0" smtClean="0"/>
              <a:t>The IE names in CR [R4-2008624] and [R4-2008625] may be revised according to the RAN2 agreements in the next meeting.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altLang="zh-CN" sz="2800" dirty="0"/>
          </a:p>
        </p:txBody>
      </p:sp>
    </p:spTree>
    <p:extLst>
      <p:ext uri="{BB962C8B-B14F-4D97-AF65-F5344CB8AC3E}">
        <p14:creationId xmlns:p14="http://schemas.microsoft.com/office/powerpoint/2010/main" val="1807423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9638</TotalTime>
  <Words>323</Words>
  <Application>Microsoft Office PowerPoint</Application>
  <PresentationFormat>全屏显示(4:3)</PresentationFormat>
  <Paragraphs>52</Paragraphs>
  <Slides>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Malgun Gothic</vt:lpstr>
      <vt:lpstr>MS PGothic</vt:lpstr>
      <vt:lpstr>宋体</vt:lpstr>
      <vt:lpstr>Arial</vt:lpstr>
      <vt:lpstr>Calibri</vt:lpstr>
      <vt:lpstr>Times New Roman</vt:lpstr>
      <vt:lpstr>Wingdings</vt:lpstr>
      <vt:lpstr>Office テーマ</vt:lpstr>
      <vt:lpstr>WF on RRM requirements for Tx switching between two uplink carriers</vt:lpstr>
      <vt:lpstr>Background</vt:lpstr>
      <vt:lpstr>DL interruption length</vt:lpstr>
      <vt:lpstr>DL interruption location</vt:lpstr>
      <vt:lpstr>Others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NR spectra related work</dc:title>
  <dc:creator>vgheorgh@qti.qualcomm.com</dc:creator>
  <cp:keywords>CTPClassification=CTP_PUBLIC:VisualMarkings=, CTPClassification=CTP_NT</cp:keywords>
  <cp:lastModifiedBy>Huawei_0602</cp:lastModifiedBy>
  <cp:revision>407</cp:revision>
  <dcterms:created xsi:type="dcterms:W3CDTF">2017-01-18T16:32:26Z</dcterms:created>
  <dcterms:modified xsi:type="dcterms:W3CDTF">2020-06-03T22:33:38Z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f673fa53-00a8-4528-8afe-c361a4e32f5d</vt:lpwstr>
  </property>
  <property fmtid="{D5CDD505-2E9C-101B-9397-08002B2CF9AE}" pid="4" name="CTP_TimeStamp">
    <vt:lpwstr>2019-02-28 08:17:17Z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_2015_ms_pID_725343">
    <vt:lpwstr>(3)oAv795/tDJM6eG68YhLRI/ptmye0qGwEByjTs8AusCDP8HYKRfYafkAIriIWrvbFMOadSQMT
HsHhb5L0znkfgnSxUZ3Ysp7rKkDjQvopYo6PV6d2RATP+f62SUvChE64iTTU0RP1qIffbcg5
9SFUpFB7Jvn1PYOh6JkRQNYpb69+f6kfGYy1WvFGqYDgyCOzCvLh+P14B6pz3rN5qqH41uL9
fCXh6o6K/D98D0mYH5</vt:lpwstr>
  </property>
  <property fmtid="{D5CDD505-2E9C-101B-9397-08002B2CF9AE}" pid="10" name="_2015_ms_pID_7253431">
    <vt:lpwstr>6kmhGmbkdeor23ZnBU+uZs2ptyVtlXICTALxR9OKqOV+g7c9nigZwe
3HuEC2uDA3CbMfwxJzIUGoXbJAB8Dqvi4vUbBQ6C62aRydI/remBUgmHPuZuKYHCJXCyMPxD
wQWh42u38PLGJetguSv/DFQ+DKqb53Xdt3blxYQyoReo/U7rrl6LQNpkO6G29UktMBv8VUaL
OZQocrQ2SVH/LUKXXUJyi1JfGnfi1y+DYBOV</vt:lpwstr>
  </property>
  <property fmtid="{D5CDD505-2E9C-101B-9397-08002B2CF9AE}" pid="11" name="_2015_ms_pID_7253432">
    <vt:lpwstr>Ig==</vt:lpwstr>
  </property>
</Properties>
</file>