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97" d="100"/>
          <a:sy n="97" d="100"/>
        </p:scale>
        <p:origin x="45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C00185-E94A-45FB-BC8F-7F4DD699A8F3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98E749-83D5-42A9-A870-8AC6D6748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11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98E749-83D5-42A9-A870-8AC6D674864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294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98E749-83D5-42A9-A870-8AC6D674864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94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98E749-83D5-42A9-A870-8AC6D674864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896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061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474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303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379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66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933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16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15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154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44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882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1497F-B839-4405-8393-54063B8ED4F9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16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D5B92D-C1D6-4F4D-9A35-742196D2A7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WF on NR Mobility Enhancements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63153C7-90FD-45A9-BF64-956302D51D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Intel Corporation 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E8AB76A7-E345-489E-86E5-9C632EA7AE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4" y="516873"/>
            <a:ext cx="113252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altLang="zh-CN" b="1" dirty="0"/>
              <a:t>3GPP TSG-RAN WG4 Meeting #95-e                             	            		 							  R4-2008585</a:t>
            </a:r>
          </a:p>
          <a:p>
            <a:r>
              <a:rPr lang="en-GB" b="1" dirty="0"/>
              <a:t>Electronic Meeting, May 25</a:t>
            </a:r>
            <a:r>
              <a:rPr lang="en-GB" b="1" baseline="30000" dirty="0"/>
              <a:t>th</a:t>
            </a:r>
            <a:r>
              <a:rPr lang="en-GB" b="1" dirty="0"/>
              <a:t> – June 5</a:t>
            </a:r>
            <a:r>
              <a:rPr lang="en-GB" b="1" baseline="30000" dirty="0"/>
              <a:t>th</a:t>
            </a:r>
            <a:r>
              <a:rPr lang="en-GB" b="1" dirty="0"/>
              <a:t> 2020</a:t>
            </a:r>
            <a:endParaRPr lang="en-US" dirty="0"/>
          </a:p>
          <a:p>
            <a:endParaRPr lang="zh-CN" altLang="zh-CN" sz="1350" dirty="0"/>
          </a:p>
        </p:txBody>
      </p:sp>
    </p:spTree>
    <p:extLst>
      <p:ext uri="{BB962C8B-B14F-4D97-AF65-F5344CB8AC3E}">
        <p14:creationId xmlns:p14="http://schemas.microsoft.com/office/powerpoint/2010/main" val="2587994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D21931-69F5-4145-BB6C-BC47DA8AB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9233B71-5988-48BD-8395-9F771CC12C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90380" cy="4351338"/>
          </a:xfrm>
        </p:spPr>
        <p:txBody>
          <a:bodyPr/>
          <a:lstStyle/>
          <a:p>
            <a:r>
              <a:rPr lang="en-US" dirty="0"/>
              <a:t>Agreements in this way forward are based on email discussion in R4-2009020 Email discussion summary for [95e][208] </a:t>
            </a:r>
            <a:r>
              <a:rPr lang="en-US" dirty="0" err="1"/>
              <a:t>NR_Mob_enh_RRM</a:t>
            </a:r>
            <a:endParaRPr lang="en-US" dirty="0"/>
          </a:p>
          <a:p>
            <a:endParaRPr lang="en-US" dirty="0"/>
          </a:p>
          <a:p>
            <a:r>
              <a:rPr lang="en-US" dirty="0"/>
              <a:t>Agreements in the last RAN4#94-e-bis meeting can be found in:</a:t>
            </a:r>
          </a:p>
          <a:p>
            <a:pPr lvl="1"/>
            <a:r>
              <a:rPr lang="en-US" dirty="0"/>
              <a:t>R4-2005392 Email discussion summary for [94e Bis][108] </a:t>
            </a:r>
            <a:r>
              <a:rPr lang="en-US" dirty="0" err="1"/>
              <a:t>NR_Mob_enh_RRM</a:t>
            </a:r>
            <a:endParaRPr lang="en-US" dirty="0"/>
          </a:p>
          <a:p>
            <a:pPr lvl="1"/>
            <a:r>
              <a:rPr lang="en-US" dirty="0"/>
              <a:t>R4-2005305 WF on NR Mobility enhancement RRM requirements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922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EB4DD9-B933-4010-80F3-7E8615389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75" y="1589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DAPS handover: Agreement in 1</a:t>
            </a:r>
            <a:r>
              <a:rPr lang="en-US" sz="4000" b="1" baseline="30000" dirty="0"/>
              <a:t>st</a:t>
            </a:r>
            <a:r>
              <a:rPr lang="en-US" sz="4000" b="1" dirty="0"/>
              <a:t> round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8880C11-C71E-4EBF-AC02-90AE633DE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5397498"/>
          </a:xfrm>
        </p:spPr>
        <p:txBody>
          <a:bodyPr>
            <a:normAutofit fontScale="77500" lnSpcReduction="20000"/>
          </a:bodyPr>
          <a:lstStyle/>
          <a:p>
            <a:pPr hangingPunct="0"/>
            <a:r>
              <a:rPr lang="en-US" dirty="0"/>
              <a:t>Issue 1-4 </a:t>
            </a:r>
            <a:r>
              <a:rPr lang="en-GB" dirty="0"/>
              <a:t>Definition of asynchronous DAPS HO for intra-frequency or intra-band scenarios shall be based on:</a:t>
            </a:r>
            <a:endParaRPr lang="en-US" dirty="0"/>
          </a:p>
          <a:p>
            <a:pPr hangingPunct="0"/>
            <a:r>
              <a:rPr lang="en-US" dirty="0">
                <a:highlight>
                  <a:srgbClr val="00FF00"/>
                </a:highlight>
              </a:rPr>
              <a:t>Agreement: </a:t>
            </a:r>
            <a:r>
              <a:rPr lang="en-US" dirty="0"/>
              <a:t>If side condition for sync is not met, async DAPS HO is assumed. (agreement in RNA4#94-e-bis)</a:t>
            </a:r>
          </a:p>
          <a:p>
            <a:pPr hangingPunct="0"/>
            <a:endParaRPr lang="en-US" dirty="0"/>
          </a:p>
          <a:p>
            <a:pPr hangingPunct="0"/>
            <a:r>
              <a:rPr lang="en-US" dirty="0"/>
              <a:t>Issue 1-5 </a:t>
            </a:r>
            <a:r>
              <a:rPr lang="en-GB" dirty="0"/>
              <a:t>Additional note for sync condition:</a:t>
            </a:r>
            <a:endParaRPr lang="en-US" dirty="0"/>
          </a:p>
          <a:p>
            <a:pPr hangingPunct="0"/>
            <a:r>
              <a:rPr lang="en-US" dirty="0">
                <a:highlight>
                  <a:srgbClr val="00FF00"/>
                </a:highlight>
              </a:rPr>
              <a:t>Agreement: </a:t>
            </a:r>
            <a:r>
              <a:rPr lang="en-US" dirty="0"/>
              <a:t>If the receive time difference exceeds the cyclic prefix length of that SCS, demodulation performance degradation is expected for the first symbol of the slot. (agreement in RNA4#94-e-bis)</a:t>
            </a:r>
          </a:p>
          <a:p>
            <a:pPr hangingPunct="0"/>
            <a:endParaRPr lang="en-US" dirty="0"/>
          </a:p>
          <a:p>
            <a:pPr hangingPunct="0"/>
            <a:r>
              <a:rPr lang="en-US" dirty="0"/>
              <a:t>Issue 1-6 </a:t>
            </a:r>
            <a:r>
              <a:rPr lang="en-GB" dirty="0"/>
              <a:t>Response to RAN1 LS (R1-2003058):</a:t>
            </a:r>
            <a:endParaRPr lang="en-US" dirty="0"/>
          </a:p>
          <a:p>
            <a:pPr hangingPunct="0"/>
            <a:r>
              <a:rPr lang="en-US" dirty="0">
                <a:highlight>
                  <a:srgbClr val="00FF00"/>
                </a:highlight>
              </a:rPr>
              <a:t>Agreement: </a:t>
            </a:r>
            <a:r>
              <a:rPr lang="en-US" dirty="0"/>
              <a:t>RAN4 doesn’t need to reply RAN1 LS</a:t>
            </a:r>
          </a:p>
          <a:p>
            <a:pPr hangingPunct="0"/>
            <a:endParaRPr lang="en-US" dirty="0"/>
          </a:p>
          <a:p>
            <a:pPr hangingPunct="0"/>
            <a:r>
              <a:rPr lang="en-US" dirty="0"/>
              <a:t>Issue 1-7 </a:t>
            </a:r>
            <a:r>
              <a:rPr lang="en-GB" dirty="0"/>
              <a:t>LS to RAN2 on misalignment between RAN2 and RAN4 on the following capabilities:</a:t>
            </a:r>
            <a:endParaRPr lang="en-US" dirty="0"/>
          </a:p>
          <a:p>
            <a:pPr hangingPunct="0"/>
            <a:r>
              <a:rPr lang="en-US" dirty="0">
                <a:highlight>
                  <a:srgbClr val="00FF00"/>
                </a:highlight>
              </a:rPr>
              <a:t>Agreement: </a:t>
            </a:r>
            <a:r>
              <a:rPr lang="en-US" dirty="0"/>
              <a:t>Since RAN2 is already aware of this, it is not necessary to send this LS.</a:t>
            </a:r>
          </a:p>
          <a:p>
            <a:pPr hangingPunct="0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77554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EB4DD9-B933-4010-80F3-7E8615389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75" y="1589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DAPS handover: way forward for 2</a:t>
            </a:r>
            <a:r>
              <a:rPr lang="en-US" sz="4000" b="1" baseline="30000" dirty="0"/>
              <a:t>nd</a:t>
            </a:r>
            <a:r>
              <a:rPr lang="en-US" sz="4000" b="1" dirty="0"/>
              <a:t> round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8880C11-C71E-4EBF-AC02-90AE633DE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845" y="1219200"/>
            <a:ext cx="10821955" cy="5397498"/>
          </a:xfrm>
        </p:spPr>
        <p:txBody>
          <a:bodyPr>
            <a:normAutofit/>
          </a:bodyPr>
          <a:lstStyle/>
          <a:p>
            <a:r>
              <a:rPr lang="en-GB" b="1" dirty="0"/>
              <a:t>Issue 1-1: </a:t>
            </a:r>
            <a:r>
              <a:rPr lang="en-GB" dirty="0"/>
              <a:t>interruption requirements for </a:t>
            </a:r>
            <a:r>
              <a:rPr lang="en-GB" b="1" dirty="0"/>
              <a:t>async</a:t>
            </a:r>
            <a:r>
              <a:rPr lang="en-GB" dirty="0"/>
              <a:t> intra-frequency DAPS HO.</a:t>
            </a:r>
          </a:p>
          <a:p>
            <a:r>
              <a:rPr lang="en-US" dirty="0"/>
              <a:t>Agreement: one more slot of interruption is allowed compared to sync scenario</a:t>
            </a:r>
          </a:p>
          <a:p>
            <a:pPr lvl="0" hangingPunct="0"/>
            <a:endParaRPr lang="en-US" dirty="0"/>
          </a:p>
          <a:p>
            <a:r>
              <a:rPr lang="en-GB" b="1" dirty="0"/>
              <a:t>Issue 1-2: </a:t>
            </a:r>
            <a:r>
              <a:rPr lang="en-GB" dirty="0"/>
              <a:t>interruption requirements for </a:t>
            </a:r>
            <a:r>
              <a:rPr lang="en-GB" b="1" dirty="0"/>
              <a:t>async</a:t>
            </a:r>
            <a:r>
              <a:rPr lang="en-GB" dirty="0"/>
              <a:t> intra-band inter-frequency DAPS HO.</a:t>
            </a:r>
            <a:endParaRPr lang="en-US" dirty="0"/>
          </a:p>
          <a:p>
            <a:r>
              <a:rPr lang="en-US" dirty="0"/>
              <a:t>Agreement: one more slot of interruption is allowed compared to sync scenario</a:t>
            </a:r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18619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EB4DD9-B933-4010-80F3-7E8615389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75" y="1589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DAPS handover: way forward for 2</a:t>
            </a:r>
            <a:r>
              <a:rPr lang="en-US" sz="4000" b="1" baseline="30000" dirty="0"/>
              <a:t>nd</a:t>
            </a:r>
            <a:r>
              <a:rPr lang="en-US" sz="4000" b="1" dirty="0"/>
              <a:t> round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8880C11-C71E-4EBF-AC02-90AE633DE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845" y="1219200"/>
            <a:ext cx="10821955" cy="5397498"/>
          </a:xfrm>
        </p:spPr>
        <p:txBody>
          <a:bodyPr>
            <a:normAutofit/>
          </a:bodyPr>
          <a:lstStyle/>
          <a:p>
            <a:r>
              <a:rPr lang="en-GB" sz="2400" b="1" dirty="0"/>
              <a:t>Issue 1-3: </a:t>
            </a:r>
            <a:r>
              <a:rPr lang="en-GB" sz="2400" dirty="0"/>
              <a:t>definition of </a:t>
            </a:r>
            <a:r>
              <a:rPr lang="en-GB" sz="2400" b="1" dirty="0"/>
              <a:t>synchronous</a:t>
            </a:r>
            <a:r>
              <a:rPr lang="en-GB" sz="2400" dirty="0"/>
              <a:t> DAPS HO for intra-frequency or intra-band scenarios shall be based on: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Option 1: 3 us MRTD and 5.21 us MTTD between source and target cells. </a:t>
            </a:r>
          </a:p>
          <a:p>
            <a:pPr marL="914400" lvl="2" indent="0">
              <a:buNone/>
            </a:pPr>
            <a:r>
              <a:rPr lang="en-US" sz="1800" dirty="0"/>
              <a:t>Note: If the receive time difference exceeds the cyclic prefix length of that SCS, demodulation performance degradation is expected for the first symbol of the slot.</a:t>
            </a:r>
          </a:p>
          <a:p>
            <a:pPr marL="914400" lvl="2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2400" dirty="0"/>
              <a:t>	Option 2: 6 us MRTD and 7.6 us MTTD between source and target cells. </a:t>
            </a:r>
          </a:p>
          <a:p>
            <a:pPr marL="914400" lvl="2" indent="0">
              <a:buNone/>
            </a:pPr>
            <a:r>
              <a:rPr lang="en-US" sz="1800" dirty="0"/>
              <a:t>Note 1: If the receive time difference exceeds the cyclic prefix length of that SCS, demodulation performance degradation is expected for the first symbol of the slot.</a:t>
            </a:r>
          </a:p>
          <a:p>
            <a:pPr marL="914400" lvl="2" indent="0">
              <a:buNone/>
            </a:pPr>
            <a:r>
              <a:rPr lang="en-US" sz="1800" dirty="0"/>
              <a:t>Note 2: A UE is not expected to transmit in the uplink earlier than after the end of the last received downlink symbol in the same cell where is given by Table below. </a:t>
            </a:r>
          </a:p>
          <a:p>
            <a:pPr marL="914400" lvl="2" indent="0">
              <a:buNone/>
            </a:pPr>
            <a:r>
              <a:rPr lang="en-US" sz="1800" dirty="0"/>
              <a:t>Note 3: A UE is not expected to receive in the downlink earlier than after the end of the last transmitted uplink symbol in the same cell where is given by Table below.</a:t>
            </a:r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xmlns="" id="{CF03FC43-64F5-4453-BC2D-DE0C05A78F1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24755900"/>
                  </p:ext>
                </p:extLst>
              </p:nvPr>
            </p:nvGraphicFramePr>
            <p:xfrm>
              <a:off x="4422710" y="5449078"/>
              <a:ext cx="3871115" cy="108299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933735">
                      <a:extLst>
                        <a:ext uri="{9D8B030D-6E8A-4147-A177-3AD203B41FA5}">
                          <a16:colId xmlns:a16="http://schemas.microsoft.com/office/drawing/2014/main" xmlns="" val="1034413823"/>
                        </a:ext>
                      </a:extLst>
                    </a:gridCol>
                    <a:gridCol w="1033391">
                      <a:extLst>
                        <a:ext uri="{9D8B030D-6E8A-4147-A177-3AD203B41FA5}">
                          <a16:colId xmlns:a16="http://schemas.microsoft.com/office/drawing/2014/main" xmlns="" val="3581646779"/>
                        </a:ext>
                      </a:extLst>
                    </a:gridCol>
                    <a:gridCol w="903989">
                      <a:extLst>
                        <a:ext uri="{9D8B030D-6E8A-4147-A177-3AD203B41FA5}">
                          <a16:colId xmlns:a16="http://schemas.microsoft.com/office/drawing/2014/main" xmlns="" val="2491081689"/>
                        </a:ext>
                      </a:extLst>
                    </a:gridCol>
                  </a:tblGrid>
                  <a:tr h="358232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 dirty="0">
                              <a:effectLst/>
                            </a:rPr>
                            <a:t>Transition time</a:t>
                          </a:r>
                          <a:endParaRPr lang="en-US" sz="20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FR1</a:t>
                          </a:r>
                          <a:endParaRPr lang="en-US" sz="20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FR2</a:t>
                          </a:r>
                          <a:endParaRPr lang="en-US" sz="20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601213537"/>
                      </a:ext>
                    </a:extLst>
                  </a:tr>
                  <a:tr h="36238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</m:e>
                                  <m:sub>
                                    <m:r>
                                      <m:rPr>
                                        <m:nor/>
                                      </m:rPr>
                                      <a:rPr lang="en-GB" sz="1800">
                                        <a:effectLst/>
                                      </a:rPr>
                                      <m:t>Tx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GB" sz="1800">
                                        <a:effectLst/>
                                      </a:rPr>
                                      <m:t>−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GB" sz="1800">
                                        <a:effectLst/>
                                      </a:rPr>
                                      <m:t>Rx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0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25600</a:t>
                          </a:r>
                          <a:endParaRPr lang="en-US" sz="20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13792</a:t>
                          </a:r>
                          <a:endParaRPr lang="en-US" sz="20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173654952"/>
                      </a:ext>
                    </a:extLst>
                  </a:tr>
                  <a:tr h="36238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</m:e>
                                  <m:sub>
                                    <m:r>
                                      <m:rPr>
                                        <m:nor/>
                                      </m:rPr>
                                      <a:rPr lang="en-GB" sz="1800">
                                        <a:effectLst/>
                                      </a:rPr>
                                      <m:t>Rx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GB" sz="1800">
                                        <a:effectLst/>
                                      </a:rPr>
                                      <m:t>−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GB" sz="1800">
                                        <a:effectLst/>
                                      </a:rPr>
                                      <m:t>Tx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0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25600</a:t>
                          </a:r>
                          <a:endParaRPr lang="en-US" sz="20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 dirty="0">
                              <a:effectLst/>
                            </a:rPr>
                            <a:t>13792</a:t>
                          </a:r>
                          <a:endParaRPr lang="en-US" sz="20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37230886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CF03FC43-64F5-4453-BC2D-DE0C05A78F1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24755900"/>
                  </p:ext>
                </p:extLst>
              </p:nvPr>
            </p:nvGraphicFramePr>
            <p:xfrm>
              <a:off x="4422710" y="5449078"/>
              <a:ext cx="3871115" cy="108299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933735">
                      <a:extLst>
                        <a:ext uri="{9D8B030D-6E8A-4147-A177-3AD203B41FA5}">
                          <a16:colId xmlns:a16="http://schemas.microsoft.com/office/drawing/2014/main" val="1034413823"/>
                        </a:ext>
                      </a:extLst>
                    </a:gridCol>
                    <a:gridCol w="1033391">
                      <a:extLst>
                        <a:ext uri="{9D8B030D-6E8A-4147-A177-3AD203B41FA5}">
                          <a16:colId xmlns:a16="http://schemas.microsoft.com/office/drawing/2014/main" val="3581646779"/>
                        </a:ext>
                      </a:extLst>
                    </a:gridCol>
                    <a:gridCol w="903989">
                      <a:extLst>
                        <a:ext uri="{9D8B030D-6E8A-4147-A177-3AD203B41FA5}">
                          <a16:colId xmlns:a16="http://schemas.microsoft.com/office/drawing/2014/main" val="2491081689"/>
                        </a:ext>
                      </a:extLst>
                    </a:gridCol>
                  </a:tblGrid>
                  <a:tr h="358232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 dirty="0">
                              <a:effectLst/>
                            </a:rPr>
                            <a:t>Transition time</a:t>
                          </a:r>
                          <a:endParaRPr lang="en-US" sz="20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FR1</a:t>
                          </a:r>
                          <a:endParaRPr lang="en-US" sz="20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FR2</a:t>
                          </a:r>
                          <a:endParaRPr lang="en-US" sz="20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01213537"/>
                      </a:ext>
                    </a:extLst>
                  </a:tr>
                  <a:tr h="3623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314" t="-118333" r="-101258" b="-11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25600</a:t>
                          </a:r>
                          <a:endParaRPr lang="en-US" sz="20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13792</a:t>
                          </a:r>
                          <a:endParaRPr lang="en-US" sz="20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73654952"/>
                      </a:ext>
                    </a:extLst>
                  </a:tr>
                  <a:tr h="3623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314" t="-218333" r="-101258" b="-1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25600</a:t>
                          </a:r>
                          <a:endParaRPr lang="en-US" sz="20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 dirty="0">
                              <a:effectLst/>
                            </a:rPr>
                            <a:t>13792</a:t>
                          </a:r>
                          <a:endParaRPr lang="en-US" sz="20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7230886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974955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EB4DD9-B933-4010-80F3-7E8615389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75" y="1589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Test case list for DAPS HO and CHO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8880C11-C71E-4EBF-AC02-90AE633DE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997" y="1015515"/>
            <a:ext cx="10821955" cy="584248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Applicability rule: the UE only supporting sync DAPS HO is not required to test async cases.</a:t>
            </a:r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dirty="0"/>
          </a:p>
          <a:p>
            <a:r>
              <a:rPr lang="en-US" sz="2400" strike="sngStrike" dirty="0"/>
              <a:t>Whether additional test cases are needed can be further discussed and decided in RAN4#96-e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CA4F5021-5600-440B-B0F9-EFD17D6EA0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9540005"/>
              </p:ext>
            </p:extLst>
          </p:nvPr>
        </p:nvGraphicFramePr>
        <p:xfrm>
          <a:off x="1182396" y="1729274"/>
          <a:ext cx="9827208" cy="417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7061">
                  <a:extLst>
                    <a:ext uri="{9D8B030D-6E8A-4147-A177-3AD203B41FA5}">
                      <a16:colId xmlns:a16="http://schemas.microsoft.com/office/drawing/2014/main" xmlns="" val="3688034994"/>
                    </a:ext>
                  </a:extLst>
                </a:gridCol>
                <a:gridCol w="4660608">
                  <a:extLst>
                    <a:ext uri="{9D8B030D-6E8A-4147-A177-3AD203B41FA5}">
                      <a16:colId xmlns:a16="http://schemas.microsoft.com/office/drawing/2014/main" xmlns="" val="36826955"/>
                    </a:ext>
                  </a:extLst>
                </a:gridCol>
                <a:gridCol w="2271251">
                  <a:extLst>
                    <a:ext uri="{9D8B030D-6E8A-4147-A177-3AD203B41FA5}">
                      <a16:colId xmlns:a16="http://schemas.microsoft.com/office/drawing/2014/main" xmlns="" val="3926347256"/>
                    </a:ext>
                  </a:extLst>
                </a:gridCol>
                <a:gridCol w="1708288">
                  <a:extLst>
                    <a:ext uri="{9D8B030D-6E8A-4147-A177-3AD203B41FA5}">
                      <a16:colId xmlns:a16="http://schemas.microsoft.com/office/drawing/2014/main" xmlns="" val="35991393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Test case number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Test purpose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Description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Responsible company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3008692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05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Intra-frequency </a:t>
                      </a:r>
                      <a:r>
                        <a:rPr lang="en-GB" sz="105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sync</a:t>
                      </a: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GB" sz="105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DAPS </a:t>
                      </a:r>
                      <a:r>
                        <a:rPr lang="en-GB" sz="10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handover test in SA for FR1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5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See table in section 4.5 in R4-2009020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05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Qualcomm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25467136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Intra-frequency </a:t>
                      </a:r>
                      <a:r>
                        <a:rPr lang="en-GB" altLang="zh-CN" sz="105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async</a:t>
                      </a:r>
                      <a:r>
                        <a:rPr lang="en-GB" altLang="zh-CN" sz="105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GB" altLang="zh-CN" sz="105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DAPS handover test in SA for FR1</a:t>
                      </a:r>
                      <a:endParaRPr lang="en-US" sz="105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05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05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Huawei</a:t>
                      </a:r>
                      <a:endParaRPr lang="en-US" sz="105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/>
                </a:tc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05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Intra-band Inter-frequency sync</a:t>
                      </a: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GB" sz="105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DAPS </a:t>
                      </a:r>
                      <a:r>
                        <a:rPr lang="en-GB" sz="105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handover test in SA for FR1</a:t>
                      </a:r>
                      <a:endParaRPr lang="en-US" sz="105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05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05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Huawei</a:t>
                      </a:r>
                      <a:endParaRPr lang="en-US" sz="105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84105504"/>
                  </a:ext>
                </a:extLst>
              </a:tr>
              <a:tr h="1422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Intra-band</a:t>
                      </a:r>
                      <a:r>
                        <a:rPr lang="en-GB" altLang="zh-CN" sz="105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Inter-frequency </a:t>
                      </a:r>
                      <a:r>
                        <a:rPr lang="en-GB" altLang="zh-CN" sz="105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async</a:t>
                      </a:r>
                      <a:r>
                        <a:rPr lang="en-GB" altLang="zh-CN" sz="105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GB" altLang="zh-CN" sz="105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DAPS handover test in SA for FR1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See table in section 4.5 in R4-2009020</a:t>
                      </a:r>
                      <a:endParaRPr lang="en-US" sz="105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05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Intel </a:t>
                      </a:r>
                      <a:endParaRPr lang="en-US" sz="105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/>
                </a:tc>
              </a:tr>
              <a:tr h="28448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05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Inter-band </a:t>
                      </a:r>
                      <a:r>
                        <a:rPr lang="en-GB" sz="105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Inter-frequency sync</a:t>
                      </a: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GB" sz="105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DAPS </a:t>
                      </a:r>
                      <a:r>
                        <a:rPr lang="en-GB" sz="105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handover test in SA for FR1</a:t>
                      </a:r>
                      <a:endParaRPr lang="en-US" sz="105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05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05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Huawei</a:t>
                      </a:r>
                      <a:endParaRPr lang="en-US" sz="105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/>
                </a:tc>
              </a:tr>
              <a:tr h="1422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Inter-band </a:t>
                      </a:r>
                      <a:r>
                        <a:rPr lang="en-GB" altLang="zh-CN" sz="105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Inter-frequency </a:t>
                      </a:r>
                      <a:r>
                        <a:rPr lang="en-GB" altLang="zh-CN" sz="105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async</a:t>
                      </a:r>
                      <a:r>
                        <a:rPr lang="en-GB" altLang="zh-CN" sz="105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GB" altLang="zh-CN" sz="105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DAPS handover test in SA for FR1</a:t>
                      </a:r>
                      <a:endParaRPr lang="en-US" sz="105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05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05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Huawei</a:t>
                      </a:r>
                      <a:endParaRPr lang="en-US" sz="105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7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0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Conditional </a:t>
                      </a:r>
                      <a:r>
                        <a:rPr lang="en-GB" sz="105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intrafrequency</a:t>
                      </a:r>
                      <a:r>
                        <a:rPr lang="en-GB" sz="10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handover test in SA for FR1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See table in section 4.5 in R4-2009020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05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Ericsson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0248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8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05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Conditional interfrequency handover test in SA for FR1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See table in section 4.5 in R4-2009020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05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Ericsson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5024293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9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05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Inter-frequency </a:t>
                      </a:r>
                      <a:r>
                        <a:rPr lang="en-GB" sz="105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sync </a:t>
                      </a:r>
                      <a:r>
                        <a:rPr lang="en-GB" sz="105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DAPS </a:t>
                      </a:r>
                      <a:r>
                        <a:rPr lang="en-GB" sz="10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handover test in SA for FR1-FR2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See table in section 4.5 in R4-2009020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05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59977436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Inter-frequency </a:t>
                      </a:r>
                      <a:r>
                        <a:rPr lang="en-GB" altLang="zh-CN" sz="105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async</a:t>
                      </a:r>
                      <a:r>
                        <a:rPr lang="en-GB" altLang="zh-CN" sz="105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DAPS handover test in SA for FR1-FR2</a:t>
                      </a:r>
                      <a:endParaRPr lang="en-US" sz="105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05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0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Conditional </a:t>
                      </a:r>
                      <a:r>
                        <a:rPr lang="en-GB" sz="105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intrafrequency</a:t>
                      </a:r>
                      <a:r>
                        <a:rPr lang="en-GB" sz="10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handover test in SA for FR2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See table in section 4.5 in R4-2009020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05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Ericsson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88162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0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Conditional </a:t>
                      </a:r>
                      <a:r>
                        <a:rPr lang="en-GB" sz="105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interfrequency</a:t>
                      </a:r>
                      <a:r>
                        <a:rPr lang="en-GB" sz="10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handover test in SA for FR2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See table in section 4.5 in R4-2009020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05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Ericsson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082551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712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675</TotalTime>
  <Words>529</Words>
  <Application>Microsoft Office PowerPoint</Application>
  <PresentationFormat>宽屏</PresentationFormat>
  <Paragraphs>123</Paragraphs>
  <Slides>6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等线</vt:lpstr>
      <vt:lpstr>SimSun</vt:lpstr>
      <vt:lpstr>Arial</vt:lpstr>
      <vt:lpstr>Calibri</vt:lpstr>
      <vt:lpstr>Calibri Light</vt:lpstr>
      <vt:lpstr>Cambria Math</vt:lpstr>
      <vt:lpstr>Times New Roman</vt:lpstr>
      <vt:lpstr>Office Theme</vt:lpstr>
      <vt:lpstr>WF on NR Mobility Enhancements</vt:lpstr>
      <vt:lpstr>Background</vt:lpstr>
      <vt:lpstr>DAPS handover: Agreement in 1st round </vt:lpstr>
      <vt:lpstr>DAPS handover: way forward for 2nd round </vt:lpstr>
      <vt:lpstr>DAPS handover: way forward for 2nd round </vt:lpstr>
      <vt:lpstr>Test case list for DAPS HO and CHO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Intel_RAN4#94e</dc:creator>
  <cp:keywords>CTPClassification=CTP_NT</cp:keywords>
  <cp:lastModifiedBy>Huawei</cp:lastModifiedBy>
  <cp:revision>57</cp:revision>
  <dcterms:created xsi:type="dcterms:W3CDTF">2020-03-02T17:24:24Z</dcterms:created>
  <dcterms:modified xsi:type="dcterms:W3CDTF">2020-06-03T09:22:28Z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0ec8f0d3-c2fd-4e89-ab0d-1dae4134e207</vt:lpwstr>
  </property>
  <property fmtid="{D5CDD505-2E9C-101B-9397-08002B2CF9AE}" pid="3" name="CTP_TimeStamp">
    <vt:lpwstr>2020-06-02 13:47:28Z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_2015_ms_pID_725343">
    <vt:lpwstr>(2)EuEmWVq8gCkzCTT+ZT/33kvWxVckJU3fFjAkYIm1X8msX4cpIQdUdpCjl2Wt1hrb15oEMvD/
1Q5fNWFzydsfWCtaJIQ+pkKVzrEoqS2DhL3Y/RyTdHcUC7JxUcjKdkkPJI7BtxBfPL4fmn6o
Mf5XpzHGbZMfBewCldWZqhiNar+7EB2Y6BKemwqTrHuv8nJwjKvUYwYgzML7NmhHqcF55jnK
fovsAbZAUCkHeKoMGN</vt:lpwstr>
  </property>
  <property fmtid="{D5CDD505-2E9C-101B-9397-08002B2CF9AE}" pid="9" name="_2015_ms_pID_7253431">
    <vt:lpwstr>LtTHj1iwxdgJE/mWZI60F+yPWYrjueLDTmyvMwspZkmtzmgQV2Paim
PFNJ4LwmhVp79Lqy555bEdH8u5S7mEXTSRZTDFt57uGNZGNbgT7YHfxwAJ9K+NKf53Jg3MFX
kMt2dpHxlCps/uS+s3mbIlNwIzY6jOF4A101yT0bXY1gAqJWyuJ/CHm0f5doXvdmJccWvHu2
PwguEWoZW1jDYP17</vt:lpwstr>
  </property>
</Properties>
</file>